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80" r:id="rId4"/>
    <p:sldId id="259" r:id="rId5"/>
    <p:sldId id="335" r:id="rId6"/>
    <p:sldId id="336" r:id="rId7"/>
    <p:sldId id="337" r:id="rId8"/>
    <p:sldId id="338" r:id="rId9"/>
    <p:sldId id="302" r:id="rId10"/>
    <p:sldId id="279" r:id="rId11"/>
    <p:sldId id="265" r:id="rId12"/>
    <p:sldId id="320" r:id="rId13"/>
    <p:sldId id="271" r:id="rId14"/>
    <p:sldId id="339" r:id="rId15"/>
    <p:sldId id="27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077211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圆的周</a:t>
            </a:r>
            <a:r>
              <a:rPr lang="zh-CN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40330" y="642404"/>
            <a:ext cx="229293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圆的周长和面积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4439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7" name="图片 6" descr="49"/>
          <p:cNvPicPr>
            <a:picLocks noChangeAspect="1"/>
          </p:cNvPicPr>
          <p:nvPr/>
        </p:nvPicPr>
        <p:blipFill>
          <a:blip r:embed="rId3" cstate="email"/>
          <a:srcRect l="11692" t="5345" r="9101" b="5345"/>
          <a:stretch>
            <a:fillRect/>
          </a:stretch>
        </p:blipFill>
        <p:spPr>
          <a:xfrm>
            <a:off x="8123555" y="3845560"/>
            <a:ext cx="92837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0715" y="1205230"/>
            <a:ext cx="789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判断。(对的画“√”,错的画“×”)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0414" y="1951355"/>
            <a:ext cx="7383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(1)圆的周长总是直径的3倍多一些。   （   ）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(2)大圆的圆周率比小圆的圆周率大。  （   ）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(3)</a:t>
            </a:r>
            <a:r>
              <a:rPr lang="el-GR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是一个无限不循环小数。       （   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79665" y="1951356"/>
            <a:ext cx="643890" cy="2219961"/>
            <a:chOff x="11779" y="3073"/>
            <a:chExt cx="1014" cy="3496"/>
          </a:xfrm>
        </p:grpSpPr>
        <p:sp>
          <p:nvSpPr>
            <p:cNvPr id="2" name="文本框 1"/>
            <p:cNvSpPr txBox="1"/>
            <p:nvPr/>
          </p:nvSpPr>
          <p:spPr>
            <a:xfrm>
              <a:off x="11937" y="3073"/>
              <a:ext cx="85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</a:rPr>
                <a:t>√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779" y="4409"/>
              <a:ext cx="85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937" y="5745"/>
              <a:ext cx="85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</a:rPr>
                <a:t>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680089" y="973457"/>
            <a:ext cx="763079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铁环的直径为30厘米，铁环转60圈，它滚动的路程有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米? (得数保留一位小数)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93875" y="2571119"/>
            <a:ext cx="5124450" cy="2308297"/>
            <a:chOff x="3435" y="3650"/>
            <a:chExt cx="3034" cy="2710"/>
          </a:xfrm>
        </p:grpSpPr>
        <p:sp>
          <p:nvSpPr>
            <p:cNvPr id="24" name="AutoShape 3"/>
            <p:cNvSpPr/>
            <p:nvPr/>
          </p:nvSpPr>
          <p:spPr>
            <a:xfrm>
              <a:off x="3435" y="3650"/>
              <a:ext cx="3034" cy="2144"/>
            </a:xfrm>
            <a:prstGeom prst="wedgeRoundRectCallout">
              <a:avLst>
                <a:gd name="adj1" fmla="val 56284"/>
                <a:gd name="adj2" fmla="val 30039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000" b="1" dirty="0">
                <a:latin typeface="+mn-lt"/>
                <a:ea typeface="+mn-ea"/>
              </a:endParaRPr>
            </a:p>
          </p:txBody>
        </p:sp>
        <p:sp>
          <p:nvSpPr>
            <p:cNvPr id="23" name="TextBox 71"/>
            <p:cNvSpPr txBox="1">
              <a:spLocks noChangeArrowheads="1"/>
            </p:cNvSpPr>
            <p:nvPr/>
          </p:nvSpPr>
          <p:spPr bwMode="auto">
            <a:xfrm>
              <a:off x="3451" y="3650"/>
              <a:ext cx="3000" cy="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30厘米=0.3米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解: C= πd=3.14</a:t>
              </a:r>
              <a:r>
                <a:rPr 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0.3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60×3.14×0.3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56.5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（米）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答:铁环滚过的路程约有56.5米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07415" y="762002"/>
            <a:ext cx="7169150" cy="3475355"/>
            <a:chOff x="1429" y="1200"/>
            <a:chExt cx="11290" cy="5473"/>
          </a:xfrm>
        </p:grpSpPr>
        <p:grpSp>
          <p:nvGrpSpPr>
            <p:cNvPr id="12" name="组合 11"/>
            <p:cNvGrpSpPr/>
            <p:nvPr/>
          </p:nvGrpSpPr>
          <p:grpSpPr>
            <a:xfrm>
              <a:off x="1429" y="1200"/>
              <a:ext cx="11291" cy="3398"/>
              <a:chOff x="1815" y="999"/>
              <a:chExt cx="11291" cy="3398"/>
            </a:xfrm>
          </p:grpSpPr>
          <p:sp>
            <p:nvSpPr>
              <p:cNvPr id="19" name="AutoShape 3"/>
              <p:cNvSpPr/>
              <p:nvPr/>
            </p:nvSpPr>
            <p:spPr>
              <a:xfrm>
                <a:off x="1815" y="999"/>
                <a:ext cx="11291" cy="1166"/>
              </a:xfrm>
              <a:prstGeom prst="wedgeRoundRectCallout">
                <a:avLst>
                  <a:gd name="adj1" fmla="val -49725"/>
                  <a:gd name="adj2" fmla="val -17181"/>
                  <a:gd name="adj3" fmla="val 16667"/>
                </a:avLst>
              </a:prstGeom>
              <a:solidFill>
                <a:srgbClr val="FFF3CD"/>
              </a:solidFill>
              <a:ln w="28575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/>
              <a:lstStyle/>
              <a:p>
                <a:pPr latinLnBrk="1">
                  <a:spcBef>
                    <a:spcPct val="50000"/>
                  </a:spcBef>
                  <a:defRPr/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1.任何圆的周长都是它的直径的3.14倍。</a:t>
                </a:r>
              </a:p>
            </p:txBody>
          </p:sp>
          <p:sp>
            <p:nvSpPr>
              <p:cNvPr id="7" name="AutoShape 3"/>
              <p:cNvSpPr/>
              <p:nvPr/>
            </p:nvSpPr>
            <p:spPr>
              <a:xfrm>
                <a:off x="1815" y="3301"/>
                <a:ext cx="11291" cy="1096"/>
              </a:xfrm>
              <a:prstGeom prst="wedgeRoundRectCallout">
                <a:avLst>
                  <a:gd name="adj1" fmla="val -49725"/>
                  <a:gd name="adj2" fmla="val -17181"/>
                  <a:gd name="adj3" fmla="val 16667"/>
                </a:avLst>
              </a:prstGeom>
              <a:solidFill>
                <a:srgbClr val="FFF3CD"/>
              </a:solidFill>
              <a:ln w="28575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/>
              <a:lstStyle/>
              <a:p>
                <a:pPr latinLnBrk="1">
                  <a:spcBef>
                    <a:spcPct val="50000"/>
                  </a:spcBef>
                  <a:defRPr/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2.直径3厘米的圆比半径2厘米的圆的周长大。</a:t>
                </a:r>
              </a:p>
            </p:txBody>
          </p:sp>
        </p:grpSp>
        <p:sp>
          <p:nvSpPr>
            <p:cNvPr id="2" name="AutoShape 3"/>
            <p:cNvSpPr/>
            <p:nvPr/>
          </p:nvSpPr>
          <p:spPr>
            <a:xfrm>
              <a:off x="1429" y="5577"/>
              <a:ext cx="11291" cy="1096"/>
            </a:xfrm>
            <a:prstGeom prst="wedgeRoundRectCallout">
              <a:avLst>
                <a:gd name="adj1" fmla="val -49725"/>
                <a:gd name="adj2" fmla="val -17181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大圆的圆周率大于小圆的圆周率。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71571" y="1502410"/>
            <a:ext cx="819820" cy="3134995"/>
            <a:chOff x="1940" y="2366"/>
            <a:chExt cx="10520" cy="4937"/>
          </a:xfrm>
        </p:grpSpPr>
        <p:grpSp>
          <p:nvGrpSpPr>
            <p:cNvPr id="11" name="组合 10"/>
            <p:cNvGrpSpPr/>
            <p:nvPr/>
          </p:nvGrpSpPr>
          <p:grpSpPr>
            <a:xfrm>
              <a:off x="1940" y="2366"/>
              <a:ext cx="10520" cy="4937"/>
              <a:chOff x="1940" y="2366"/>
              <a:chExt cx="10520" cy="493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940" y="2366"/>
                <a:ext cx="1052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（×）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40" y="6673"/>
                <a:ext cx="1052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（×）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940" y="4762"/>
              <a:ext cx="1052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（×）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253494" y="1974850"/>
            <a:ext cx="618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关于圆的周长 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1、已知半径。    C=2πr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2、已知直径。    C=πd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周长÷直径=圆周率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直径×圆周率=圆的周长 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154" y="1774190"/>
            <a:ext cx="8321675" cy="290703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551184" y="2074547"/>
            <a:ext cx="7587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1.什么是圆的周长?围成圆的曲线的长叫圆的周长。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你有几种方法测量圆的周长?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绕线法   滚动法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圆的周长与什么有关?有什么关系呢?圆的周长跟直径和半径有关,直径和半径越长圆越大,所以周长越长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※圆周长的计算公式 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447875" y="813299"/>
            <a:ext cx="882898" cy="1265255"/>
          </a:xfrm>
          <a:prstGeom prst="rect">
            <a:avLst/>
          </a:prstGeom>
        </p:spPr>
      </p:pic>
      <p:sp>
        <p:nvSpPr>
          <p:cNvPr id="2" name="文本框 16"/>
          <p:cNvSpPr txBox="1"/>
          <p:nvPr/>
        </p:nvSpPr>
        <p:spPr>
          <a:xfrm>
            <a:off x="1767840" y="1216027"/>
            <a:ext cx="3524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>
                <a:ea typeface="楷体" panose="02010609060101010101" pitchFamily="49" charset="-122"/>
              </a:rPr>
              <a:t>全家骑自行车去郊游啦</a:t>
            </a:r>
            <a:r>
              <a:rPr lang="zh-CN" sz="2400" b="1" dirty="0"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" name="图片 2" descr="GZ1403MF]K5R`88`{(%K6F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0" y="2078990"/>
            <a:ext cx="5601970" cy="228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33244" y="1783717"/>
            <a:ext cx="4144645" cy="1677035"/>
            <a:chOff x="6633" y="648"/>
            <a:chExt cx="6527" cy="22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11770" y="914"/>
              <a:ext cx="1390" cy="1993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633" y="648"/>
              <a:ext cx="5216" cy="1701"/>
              <a:chOff x="6633" y="648"/>
              <a:chExt cx="5216" cy="1701"/>
            </a:xfrm>
          </p:grpSpPr>
          <p:sp>
            <p:nvSpPr>
              <p:cNvPr id="8" name="云形 7"/>
              <p:cNvSpPr/>
              <p:nvPr/>
            </p:nvSpPr>
            <p:spPr>
              <a:xfrm>
                <a:off x="6633" y="648"/>
                <a:ext cx="5216" cy="1701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012" y="914"/>
                <a:ext cx="4160" cy="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车轮转动一周走的距离和什么有关系?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2236470" y="712471"/>
            <a:ext cx="3454400" cy="1176020"/>
            <a:chOff x="1230313" y="2426043"/>
            <a:chExt cx="1358169" cy="967656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427297" y="2579656"/>
              <a:ext cx="1043843" cy="5824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车轮转动一周,谁的车走得远?为什么?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1358169" cy="967656"/>
            </a:xfrm>
            <a:prstGeom prst="cloudCallout">
              <a:avLst>
                <a:gd name="adj1" fmla="val -56947"/>
                <a:gd name="adj2" fmla="val 50977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242468" y="3672085"/>
            <a:ext cx="665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车轮转动一周走的距离就是车轮的周长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1187624" y="667216"/>
            <a:ext cx="6192688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可以怎样测量一枚一元硬币的周长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2940054" y="1548767"/>
            <a:ext cx="31286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可以用滚动的方法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9" name="图片 8" descr="X46BKM]9K1ENBN7F3J4G]S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14" y="2413635"/>
            <a:ext cx="5597525" cy="197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1082675" y="575310"/>
            <a:ext cx="682625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可以怎样测量一枚一元硬币的周长?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674370" y="3793492"/>
            <a:ext cx="66827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用计算器算一算硬币的周长大约是直径的几倍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pic>
        <p:nvPicPr>
          <p:cNvPr id="3" name="图片 2" descr="OBYTN(%THV%~B5NEW4I`K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9" y="1270002"/>
            <a:ext cx="5108575" cy="178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1082675" y="575312"/>
            <a:ext cx="6826250" cy="13849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小组合作,找三个大小不同的圆形物品,分别测量它们的直径和周长,填在下表中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(可用计算器计算)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2443480" y="3882392"/>
            <a:ext cx="47155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</a:rPr>
              <a:t>观察计算的结果,你发现了什么?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1296670" y="1958977"/>
          <a:ext cx="639826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物品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周长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直径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周长÷直径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994410" y="738505"/>
            <a:ext cx="555498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圆的周长都是直径的3倍多一些</a:t>
            </a: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1115620" y="1419623"/>
            <a:ext cx="700976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任何圆的周长总是它的直径的3倍多一些。这个倍数是一个固定不变的数,我们把它叫做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圆周率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,用字母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读作pa</a:t>
            </a:r>
            <a:r>
              <a:rPr lang="en-US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表示。经过精密计算,知道圆周率是一个无限不循环小数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=3.141592653……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我们在计算时,一般只取它的近似值(保留两位小数),即π≈3.14。如果用C表示圆的周长,那么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C=πd或C=2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" y="525146"/>
            <a:ext cx="8590280" cy="4265295"/>
          </a:xfrm>
          <a:prstGeom prst="rect">
            <a:avLst/>
          </a:prstGeom>
        </p:spPr>
      </p:pic>
      <p:sp>
        <p:nvSpPr>
          <p:cNvPr id="39" name="文本框 16"/>
          <p:cNvSpPr txBox="1"/>
          <p:nvPr/>
        </p:nvSpPr>
        <p:spPr>
          <a:xfrm>
            <a:off x="723269" y="811530"/>
            <a:ext cx="8194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约2000年前,在中国古代的数学著作《周髀算经》中就有“周三径一”的说法,意思是说,圆的周长是直径的3倍。至今人们还经常用它来估算圆的周长。约1500年前,中国的一位伟大的科学家祖冲之计算出圆周率应在3.1415926和3.1415927之间,成为世界上第一个把圆周率的值精确到7位小数的人。他的这项伟大成就比欧洲数学家的计算结果至少要早1000年。现在人们已经能用计算器算出圆周率的小数点后面上亿位:r=3.141592653589793238462643383279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祖冲之(429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~500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),范阳遒县(今河北涞水县北)人,南北朝时期南朝杰出的数学家、天文学家和机械专家。 </a:t>
            </a:r>
          </a:p>
          <a:p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/>
          <p:nvPr/>
        </p:nvSpPr>
        <p:spPr>
          <a:xfrm>
            <a:off x="733425" y="1131591"/>
            <a:ext cx="8202028" cy="3168352"/>
          </a:xfrm>
          <a:prstGeom prst="wedgeRoundRectCallout">
            <a:avLst>
              <a:gd name="adj1" fmla="val -48449"/>
              <a:gd name="adj2" fmla="val 3246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647700" y="469267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sp>
        <p:nvSpPr>
          <p:cNvPr id="5" name="文本框 16"/>
          <p:cNvSpPr txBox="1"/>
          <p:nvPr/>
        </p:nvSpPr>
        <p:spPr>
          <a:xfrm>
            <a:off x="878773" y="1392307"/>
            <a:ext cx="8276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(1)围成圆的曲线的长,叫做圆的(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(2)圆的(      )和它的(       )的比值是一个固定的数,这个固定的数叫做(         ),用字母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)表示,它大约等于(      )。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(3)一个半径为r的圆,它的直径是(    ),周长是(      )。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078994" y="1338583"/>
            <a:ext cx="6576695" cy="2727324"/>
            <a:chOff x="3274" y="2108"/>
            <a:chExt cx="10357" cy="4295"/>
          </a:xfrm>
        </p:grpSpPr>
        <p:sp>
          <p:nvSpPr>
            <p:cNvPr id="2" name="文本框 1"/>
            <p:cNvSpPr txBox="1"/>
            <p:nvPr/>
          </p:nvSpPr>
          <p:spPr>
            <a:xfrm>
              <a:off x="8561" y="2108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周长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22" y="3274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周长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006" y="3289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直径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34" y="3885"/>
              <a:ext cx="282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圆周率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69" y="3867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π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74" y="4435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69" y="5579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2r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76" y="5575"/>
              <a:ext cx="15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2πr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全屏显示(16:9)</PresentationFormat>
  <Paragraphs>89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BBCDA8D5CD764487981EBA286D68B7C0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