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478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47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463" r:id="rId32"/>
    <p:sldId id="464" r:id="rId33"/>
    <p:sldId id="465" r:id="rId34"/>
    <p:sldId id="466" r:id="rId35"/>
    <p:sldId id="467" r:id="rId36"/>
    <p:sldId id="468" r:id="rId37"/>
    <p:sldId id="469" r:id="rId38"/>
    <p:sldId id="470" r:id="rId39"/>
    <p:sldId id="471" r:id="rId40"/>
    <p:sldId id="472" r:id="rId41"/>
    <p:sldId id="473" r:id="rId42"/>
    <p:sldId id="474" r:id="rId43"/>
    <p:sldId id="475" r:id="rId44"/>
    <p:sldId id="476" r:id="rId45"/>
    <p:sldId id="477" r:id="rId4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29C8A2B-BCF5-4397-B07B-9A02773A591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B3BA3712-A2C8-48A4-B982-7F74CFB8776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A30353F-24C2-4B59-BE16-D63A5E27F376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0EA2B19A-D480-41DB-ACCE-DAAFFFF05CEF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771775" y="1889522"/>
            <a:ext cx="479702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</a:t>
            </a:r>
            <a:r>
              <a:rPr lang="en-US" altLang="zh-CN" sz="3600" b="1" kern="100" dirty="0" smtClean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en-US" altLang="zh-CN" sz="36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6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3600" b="1" kern="100" dirty="0" smtClean="0">
                <a:latin typeface="Times New Roman" panose="02020603050405020304"/>
                <a:cs typeface="Courier New" panose="02070309020205020404"/>
              </a:rPr>
              <a:t>Amazing 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art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3198" y="4515984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44165" y="3219828"/>
            <a:ext cx="8498681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Developing ideas</a:t>
            </a:r>
            <a:endParaRPr lang="zh-CN" altLang="zh-CN" sz="9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"/>
          <p:cNvGraphicFramePr>
            <a:graphicFrameLocks noChangeAspect="1"/>
          </p:cNvGraphicFramePr>
          <p:nvPr/>
        </p:nvGraphicFramePr>
        <p:xfrm>
          <a:off x="521494" y="529829"/>
          <a:ext cx="6093619" cy="4063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3" imgW="8139430" imgH="5428615" progId="Word.Document.8">
                  <p:embed/>
                </p:oleObj>
              </mc:Choice>
              <mc:Fallback>
                <p:oleObj r:id="rId3" imgW="8139430" imgH="542861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529829"/>
                        <a:ext cx="6093619" cy="40636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"/>
          <p:cNvGraphicFramePr>
            <a:graphicFrameLocks noChangeAspect="1"/>
          </p:cNvGraphicFramePr>
          <p:nvPr/>
        </p:nvGraphicFramePr>
        <p:xfrm>
          <a:off x="521494" y="708422"/>
          <a:ext cx="6054329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3" imgW="8087360" imgH="4962525" progId="Word.Document.8">
                  <p:embed/>
                </p:oleObj>
              </mc:Choice>
              <mc:Fallback>
                <p:oleObj r:id="rId3" imgW="8087360" imgH="496252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708422"/>
                        <a:ext cx="6054329" cy="371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"/>
          <p:cNvGraphicFramePr>
            <a:graphicFrameLocks noChangeAspect="1"/>
          </p:cNvGraphicFramePr>
          <p:nvPr/>
        </p:nvGraphicFramePr>
        <p:xfrm>
          <a:off x="521494" y="1275160"/>
          <a:ext cx="6054329" cy="2377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3" imgW="8087360" imgH="3176905" progId="Word.Document.8">
                  <p:embed/>
                </p:oleObj>
              </mc:Choice>
              <mc:Fallback>
                <p:oleObj r:id="rId3" imgW="8087360" imgH="3176905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" y="1275160"/>
                        <a:ext cx="6054329" cy="23776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9419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Match each paragraph with its main idea.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2097882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　　　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became a painter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Para.2            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his masterpiece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Para.3            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C.Comments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work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Para.4            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personal information of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Para.5              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E.Han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teacher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07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653654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67904" y="4111229"/>
            <a:ext cx="736401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Para.1—B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Para.2—D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Para.3—A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Para.4—E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Para.5—C 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56122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1.Which is not mentioned in the first paragraph?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A.Eyes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B.Teeth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C.Hooves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			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D.Muscle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12007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2.What did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 to support his family when he was young?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94110" y="1216819"/>
            <a:ext cx="823555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A.Serving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royal palace.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B.Working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a local wine shop.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C.Drawing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pictures.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D.Selling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paintings.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8106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3.Why did artists paint horses frequently in Tang Dynasty?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2204" y="1297781"/>
            <a:ext cx="8235553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 is easy to draw horses.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there were more horses.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horses were very useful.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D.Because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Tang rulers were fond of horses.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8106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4.What can we infer from the text?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23875" y="1297781"/>
            <a:ext cx="81534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genius was first found by a master.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born in the early Tang Dynasty.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work was thought highly of by many people.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got his talent by observing paintings.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8819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5.Which of the following can best describe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1216819"/>
            <a:ext cx="81534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A.Caring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cautious.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B.Talented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hard-working.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C.Kind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patient.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D.Brave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optimistic.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21648" y="2949179"/>
            <a:ext cx="347274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5.B 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0513" y="67984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79798" y="1531144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i="1" kern="100">
                <a:latin typeface="Times New Roman" panose="02020603050405020304"/>
              </a:rPr>
              <a:t>Night-shining</a:t>
            </a:r>
            <a:r>
              <a:rPr lang="en-US" altLang="zh-CN" kern="100">
                <a:latin typeface="Times New Roman" panose="02020603050405020304"/>
              </a:rPr>
              <a:t> </a:t>
            </a:r>
            <a:r>
              <a:rPr lang="en-US" altLang="zh-CN" i="1" kern="100" dirty="0">
                <a:latin typeface="Times New Roman" panose="02020603050405020304"/>
              </a:rPr>
              <a:t>White</a:t>
            </a:r>
            <a:r>
              <a:rPr lang="en-US" altLang="zh-CN" kern="100" dirty="0">
                <a:latin typeface="Times New Roman" panose="02020603050405020304"/>
              </a:rPr>
              <a:t> by Han </a:t>
            </a:r>
            <a:r>
              <a:rPr lang="en-US" altLang="zh-CN" kern="100" dirty="0" err="1">
                <a:latin typeface="Times New Roman" panose="02020603050405020304"/>
              </a:rPr>
              <a:t>Gan</a:t>
            </a:r>
            <a:r>
              <a:rPr lang="en-US" altLang="zh-CN" kern="100" dirty="0">
                <a:latin typeface="Times New Roman" panose="02020603050405020304"/>
              </a:rPr>
              <a:t> 1.____________ (regard) as one of the most significant horse 2.____________ (paint) in the history of Chinese art.3.____________ (bear) in a poor family in the early Tang Dynasty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Han </a:t>
            </a:r>
            <a:r>
              <a:rPr lang="en-US" altLang="zh-CN" kern="100" dirty="0" err="1">
                <a:latin typeface="Times New Roman" panose="02020603050405020304"/>
              </a:rPr>
              <a:t>Gan</a:t>
            </a:r>
            <a:r>
              <a:rPr lang="en-US" altLang="zh-CN" kern="100" dirty="0">
                <a:latin typeface="Times New Roman" panose="02020603050405020304"/>
              </a:rPr>
              <a:t> had to help support his family by 4.____________ (work) in a local wine </a:t>
            </a:r>
            <a:r>
              <a:rPr lang="en-US" altLang="zh-CN" kern="100" dirty="0" err="1">
                <a:latin typeface="Times New Roman" panose="02020603050405020304"/>
              </a:rPr>
              <a:t>shop.Wang</a:t>
            </a:r>
            <a:r>
              <a:rPr lang="en-US" altLang="zh-CN" kern="100" dirty="0">
                <a:latin typeface="Times New Roman" panose="02020603050405020304"/>
              </a:rPr>
              <a:t> Wei discovered his 5.____________ (art) talent by accident and sponsored </a:t>
            </a:r>
            <a:r>
              <a:rPr lang="en-US" altLang="zh-CN" kern="100" dirty="0" err="1">
                <a:latin typeface="Times New Roman" panose="02020603050405020304"/>
              </a:rPr>
              <a:t>him.Due</a:t>
            </a:r>
            <a:r>
              <a:rPr lang="en-US" altLang="zh-CN" kern="100" dirty="0">
                <a:latin typeface="Times New Roman" panose="02020603050405020304"/>
              </a:rPr>
              <a:t> to his natural talent and years of hard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30341" y="1577579"/>
            <a:ext cx="11580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regarded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84822" y="1982392"/>
            <a:ext cx="9848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paintings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731919" y="2005013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Born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995363" y="2792017"/>
            <a:ext cx="9079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working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731919" y="2814638"/>
            <a:ext cx="7668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artistic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591741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1168003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Han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and His Horses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a magnificent horse! (1)Even after more than a thousand years have passed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can still feel the power within its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burning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bared teeth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kicking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hooves.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Night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-shining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White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now (2)kept in New York’s Metropolitan Museum of Art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regarded 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one of the most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significant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horse paintings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the history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Chinese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art.Its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artist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known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skill in (3)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capturing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not only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physical features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the animal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also its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inner spirit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strength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1044179"/>
            <a:ext cx="8401050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</a:rPr>
              <a:t>Han </a:t>
            </a:r>
            <a:r>
              <a:rPr lang="en-US" altLang="zh-CN" kern="100" dirty="0" err="1">
                <a:latin typeface="Times New Roman" panose="02020603050405020304"/>
              </a:rPr>
              <a:t>Gan</a:t>
            </a:r>
            <a:r>
              <a:rPr lang="en-US" altLang="zh-CN" kern="100" dirty="0">
                <a:latin typeface="Times New Roman" panose="02020603050405020304"/>
              </a:rPr>
              <a:t> was eventually chosen 6.____________ (serve) Emperor </a:t>
            </a:r>
            <a:r>
              <a:rPr lang="en-US" altLang="zh-CN" kern="100" dirty="0" err="1">
                <a:latin typeface="Times New Roman" panose="02020603050405020304"/>
              </a:rPr>
              <a:t>Xuanzong</a:t>
            </a:r>
            <a:r>
              <a:rPr lang="en-US" altLang="zh-CN" kern="100" dirty="0">
                <a:latin typeface="Times New Roman" panose="02020603050405020304"/>
              </a:rPr>
              <a:t> in the royal </a:t>
            </a:r>
            <a:r>
              <a:rPr lang="en-US" altLang="zh-CN" kern="100" dirty="0" err="1">
                <a:latin typeface="Times New Roman" panose="02020603050405020304"/>
              </a:rPr>
              <a:t>palace.At</a:t>
            </a:r>
            <a:r>
              <a:rPr lang="en-US" altLang="zh-CN" kern="100" dirty="0">
                <a:latin typeface="Times New Roman" panose="02020603050405020304"/>
              </a:rPr>
              <a:t> that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</a:rPr>
              <a:t>the Tang emperors were very fond 7.____________ </a:t>
            </a:r>
            <a:r>
              <a:rPr lang="en-US" altLang="zh-CN" kern="100" dirty="0" err="1">
                <a:latin typeface="Times New Roman" panose="02020603050405020304"/>
              </a:rPr>
              <a:t>horses.Han</a:t>
            </a:r>
            <a:r>
              <a:rPr lang="en-US" altLang="zh-CN" kern="100" dirty="0">
                <a:latin typeface="Times New Roman" panose="02020603050405020304"/>
              </a:rPr>
              <a:t> </a:t>
            </a:r>
            <a:r>
              <a:rPr lang="en-US" altLang="zh-CN" kern="100" dirty="0" err="1">
                <a:latin typeface="Times New Roman" panose="02020603050405020304"/>
              </a:rPr>
              <a:t>Gan</a:t>
            </a:r>
            <a:r>
              <a:rPr lang="en-US" altLang="zh-CN" kern="100" dirty="0">
                <a:latin typeface="Times New Roman" panose="02020603050405020304"/>
              </a:rPr>
              <a:t> studied horse painting by observing the animal 8.____________ (it).He once said that all 9.____________ horses in the stables were his very </a:t>
            </a:r>
            <a:r>
              <a:rPr lang="en-US" altLang="zh-CN" kern="100" dirty="0" err="1">
                <a:latin typeface="Times New Roman" panose="02020603050405020304"/>
              </a:rPr>
              <a:t>teachers.Those</a:t>
            </a:r>
            <a:r>
              <a:rPr lang="en-US" altLang="zh-CN" kern="100" dirty="0">
                <a:latin typeface="Times New Roman" panose="02020603050405020304"/>
              </a:rPr>
              <a:t> 10.____________ saw Han </a:t>
            </a:r>
            <a:r>
              <a:rPr lang="en-US" altLang="zh-CN" kern="100" dirty="0" err="1">
                <a:latin typeface="Times New Roman" panose="02020603050405020304"/>
              </a:rPr>
              <a:t>Gan’s</a:t>
            </a:r>
            <a:r>
              <a:rPr lang="en-US" altLang="zh-CN" kern="100" dirty="0">
                <a:latin typeface="Times New Roman" panose="02020603050405020304"/>
              </a:rPr>
              <a:t> horse paintings all sang high praises for his unique skill.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43338" y="1089423"/>
            <a:ext cx="8548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serve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92441" y="1496617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300663" y="1901429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itself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6307" y="2328863"/>
            <a:ext cx="416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599760" y="2328863"/>
            <a:ext cx="5310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45732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</a:t>
            </a:r>
            <a:r>
              <a:rPr lang="en-US" altLang="zh-CN" b="1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没有，缺乏</a:t>
            </a:r>
            <a:r>
              <a:rPr lang="zh-CN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 </a:t>
            </a:r>
            <a:r>
              <a:rPr lang="en-US" altLang="zh-CN" b="1" i="1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Times New Roman" panose="02020603050405020304"/>
                <a:cs typeface="Times New Roman" panose="02020603050405020304" pitchFamily="18" charset="0"/>
              </a:rPr>
              <a:t>.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缺少，缺乏</a:t>
            </a:r>
            <a:endParaRPr lang="zh-CN" altLang="zh-CN" sz="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86213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·While some say contemporary art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lacks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skill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meaning and artistic value...(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尽管有些人说当代艺术缺乏技术、意义和艺术价值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is good at his job but he seems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lack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confidence.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他工作不错，但似乎缺乏信心。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lacking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responsibility.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他缺乏责任心。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plants died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for lack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water.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这些植物因缺水而枯萎。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·Her decision seems to show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 lack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political judgment.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她的决定似乎显示出她缺乏政治判断力。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9699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14338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062037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8699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59581" y="1115616"/>
            <a:ext cx="8235554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Money was  ____________ (lack) to complete the building.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scientist abandoned his research  ____________ lack of funds.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These children have health problems linked to poor diet and  ____________ lack of exercise.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are short of the strength to walk any further.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 ____________ the strength to walk any further.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60972" y="1125142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lacking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569619" y="1577579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085410" y="1982392"/>
            <a:ext cx="24109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493044" y="3219451"/>
            <a:ext cx="52322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lack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689373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lacking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adj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 缺少的，缺乏的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用法总结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(1)lack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缺乏某物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lack (for) money/nothing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缺钱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什么都不缺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(2)a lack of... 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不足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for lack of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缺乏，因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而没有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(3)be lacking in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缺乏；没有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440532" y="1164431"/>
            <a:ext cx="8317706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名师提醒　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lack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用法知多少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lack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是表示状态的及物动词，不用于被动结构，也不用于进行时。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lack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用作名词时基本意思是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缺乏，不足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，不可数，只用作单数形式，其前面加不定冠词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，常与介词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of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连用。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frequent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adj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经常发生的，频繁的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·This meant that the animal was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frequent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subject for artists.(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这就意味着这种动物是艺术家们的一个常见主题。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·There are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frequent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contacts between the peoples of the two countries.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两国人民之间交往频繁。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was so busy in his work that 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frequently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stayed up until midnight.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他忙于工作，经常工作到半夜。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29817" y="870347"/>
            <a:ext cx="831770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a student I lived in Oxford but was a  ____________ (frequent) visitor to Belfast.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By this time she was in her nineties and needed help more and more  ____________ (frequent).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14325" y="2166938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单词一族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frequently </a:t>
            </a:r>
            <a:r>
              <a:rPr lang="en-US" altLang="zh-CN" i="1" kern="100" dirty="0">
                <a:latin typeface="Times New Roman" panose="02020603050405020304"/>
                <a:ea typeface="楷体_GB2312"/>
                <a:cs typeface="Courier New" panose="02070309020205020404"/>
              </a:rPr>
              <a:t>ad</a:t>
            </a:r>
            <a:r>
              <a:rPr lang="en-US" altLang="zh-CN" i="1" kern="100" dirty="0">
                <a:latin typeface="Book Antiqua" panose="02040602050305030304"/>
                <a:ea typeface="楷体_GB2312"/>
                <a:cs typeface="Times New Roman" panose="02020603050405020304"/>
              </a:rPr>
              <a:t>v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频繁地，经常地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33926" y="870348"/>
            <a:ext cx="9079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frequent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455694" y="1334692"/>
            <a:ext cx="108747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frequently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02419" y="40838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mostly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adv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大部分；主要地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91704" y="813198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·It shows sunflowers in a vase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mostly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three shades of yellow.(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花瓶里有向日葵，大部分都是用的三种黄色系。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·Gwen had not seen Daddy much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mostly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 worked on the ships.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格温一直不常见到父亲，因为他大部分时间在船上工作。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was one of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influential performers of modern jazz.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他是现代爵士乐最有影响力的表演者之一。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spent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the day dropping in on friends in Edinburgh.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她一天的大部分时间都用来拜访在爱丁堡的朋友了。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·When fortune smiled on him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made the most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当好运来临时，他充分把握住了。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17910" y="894160"/>
            <a:ext cx="8317706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students are  ____________ (most) young people between the ages of sixteen and twenty.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was the people with the least money who gave  ____________ (most) generously.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Whichever way you’re going you have to  ____________________ what this is.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不论你是朝哪个方向走，你都要充分利用这机会。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46748" y="951310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mostly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05463" y="1739504"/>
            <a:ext cx="58734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most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945857" y="2178844"/>
            <a:ext cx="173509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make the most 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"/>
          <p:cNvSpPr>
            <a:spLocks noChangeArrowheads="1"/>
          </p:cNvSpPr>
          <p:nvPr/>
        </p:nvSpPr>
        <p:spPr bwMode="auto">
          <a:xfrm>
            <a:off x="440532" y="953691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单词一族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most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　最多的；大多数的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最，很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pron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大多数，大部分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用法总结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make the most of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充分利用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5763" y="708423"/>
            <a:ext cx="8317706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Born into a poor family in the early Tang Dynasty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young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to help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support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family (4)by working in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local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wine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shop.His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artistic talent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discovered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by accident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(5)when he was sent to the poet Wang Wei’s house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collect payment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some wine.(6)While waiting at the gate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used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stick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draw pictures in the dirt and was seen by the poet himself.(7)Wang Wei decided to sponsor the young man to study painting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recommended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him to a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master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Due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natural talent and years of hard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eventually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chosen (8)to serve Emperor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Xuanzong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royal palace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941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 regarded as...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将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看作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398985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i="1" kern="100">
                <a:latin typeface="Times New Roman" panose="02020603050405020304"/>
                <a:cs typeface="Courier New" panose="02070309020205020404"/>
              </a:rPr>
              <a:t>Night-shining</a:t>
            </a: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White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now kept in New York’s Metropolitan Museum of Art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regarded 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one of the most significant horse paintings in the history of Chinese art.(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现在保存在纽约大都会艺术博物馆的《夜照白》被认为是中国艺术史上最重要的马画之一。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With/In regard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teaching method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have not yet discussed it.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关于教学方法，我们还没有讨论。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·Praise good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regardless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who did it.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不论是谁做得漂亮的工作，都给予称赞。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8915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46497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一句多译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must speak to you  ________________________ this matter.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关于这件事，我必须和你谈一谈。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continued speaking  ________________________ my feelings.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他不顾我的感受继续说下去。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我把他看作我的好朋友之一。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 ____________ him  ____________ one of my best friends.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 ________________________ one of my best friends.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13485" y="929879"/>
            <a:ext cx="16773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in/with regard to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52838" y="1739504"/>
            <a:ext cx="13120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regardless of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169194" y="2955132"/>
            <a:ext cx="7215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regard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3188494" y="2976563"/>
            <a:ext cx="33086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575197" y="3371850"/>
            <a:ext cx="140807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regarded as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1094185"/>
            <a:ext cx="8401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regardless of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　不管，不顾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with/in regard to  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关于，至于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due to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由于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7034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Due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natural talent and years of hard work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eventually chosen to serve Emperor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Xuanzong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royal palace.(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由于韩干的天赋和多年的辛勤工作，他最终被选在皇宫里为唐玄宗服务。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·People matter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because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what they are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 what they have.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人之所以重要，不在于他们拥有什么，而在于他们是什么样的人。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Owing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bad weather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next flight will be put off.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由于天气恶劣，下一航班将被推迟。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40531" y="894160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realized that she was crying  ________________________ what he had said.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他意识到她在哭是因为他说的那些话。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team’s success was largely _____________________ her efforts.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该队的成功在很大程度上是由于她的努力。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his assistance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got out of the dark cave safely.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幸亏有他帮助，我们才安全地走出漆黑的山洞。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 the bad weather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didn’t go to the park.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由于天气不好，我们没有去公园。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25553" y="929879"/>
            <a:ext cx="111953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because of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98169" y="1751410"/>
            <a:ext cx="7024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due to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70423" y="2595563"/>
            <a:ext cx="10453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Thanks to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81126" y="3381376"/>
            <a:ext cx="10041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Owing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易混辨析　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due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 of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owing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thanks 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40531" y="1042987"/>
          <a:ext cx="8020050" cy="2968829"/>
        </p:xfrm>
        <a:graphic>
          <a:graphicData uri="http://schemas.openxmlformats.org/drawingml/2006/table">
            <a:tbl>
              <a:tblPr/>
              <a:tblGrid>
                <a:gridCol w="1215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0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due to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54000" marR="54000" marT="53984" marB="539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引出造成后果的原因。作状语、表语或定语。作状语时，一般不用逗号与其他成分隔开，一般不放句首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54000" marR="54000" marT="53984" marB="539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because of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54000" marR="54000" marT="53984" marB="539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强调因果关系，仅作状语，一般不用逗号与其他成分隔开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54000" marR="54000" marT="53984" marB="539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4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owing to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54000" marR="54000" marT="53984" marB="539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作状语或表语，作状语时，习惯上用逗号和句子其他部分分开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54000" marR="54000" marT="53984" marB="539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Courier New" panose="02070309020205020404" pitchFamily="49" charset="0"/>
                        </a:rPr>
                        <a:t>thanks to</a:t>
                      </a: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楷体_GB2312" pitchFamily="49" charset="-122"/>
                        <a:cs typeface="Courier New" panose="02070309020205020404" pitchFamily="49" charset="0"/>
                      </a:endParaRPr>
                    </a:p>
                  </a:txBody>
                  <a:tcPr marL="54000" marR="54000" marT="53984" marB="539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作状语或表语，通常用于好的方面，意为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楷体_GB2312" pitchFamily="49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  <a:cs typeface="Times New Roman" panose="02020603050405020304" pitchFamily="18" charset="0"/>
                        </a:rPr>
                        <a:t>多亏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kumimoji="0" 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楷体_GB2312" pitchFamily="49" charset="-122"/>
                        </a:rPr>
                        <a:t>，但有时作反语，可置于句首或句末</a:t>
                      </a:r>
                      <a:endParaRPr kumimoji="0" 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4000" marR="54000" marT="53984" marB="5398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5362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 fond of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喜欢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858441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Tang emperors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fond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horses.(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唐朝皇帝非常喜欢马。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·In autumn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fond of walking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down a garden path covered with fallen leaves.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秋天，她喜欢在落满枯叶的花园小路上散步。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2419" y="208597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402432" y="2478881"/>
            <a:ext cx="8484394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Kate is fond of  ____________(sing).She is often heard to sing in her room.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____________________ the little girl and has taught her many stories about science.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她喜欢这个小女孩并给她讲了许多科学故事。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416719" y="3713560"/>
            <a:ext cx="8317706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短语记牢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be fond of doing 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sth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喜欢做某事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58641" y="2490788"/>
            <a:ext cx="81817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singing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644253" y="2943226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is fond of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92392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Born into a poor family in the early Tang Dynasty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young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to help support his family by working in a local wine shop.(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82204" y="1807369"/>
            <a:ext cx="8235553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韩干出生于初唐的一个贫困家庭，年轻时他不得不通过在当地的一家酒馆工作来帮助养家糊口。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本句中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Born into a poor family in the early Tang Dynasty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是过去分词短语作原因状语。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young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之间是动宾关系，根据句意可知，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先发生，故使用过去分词表示被动完成的动作。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6083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5036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1"/>
          <p:cNvSpPr>
            <a:spLocks noChangeArrowheads="1"/>
          </p:cNvSpPr>
          <p:nvPr/>
        </p:nvSpPr>
        <p:spPr bwMode="auto">
          <a:xfrm>
            <a:off x="385763" y="1046560"/>
            <a:ext cx="8317706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过去分词作状语表示被动的和完成的动作，表示时间、原因、让步等。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过去分词作状语时其逻辑主语为主句的主语，此时应注意人称一致。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过去分词作状语可改为状语从句。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(4)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过去分词作状语的位置：过去分词可放在主句前作句首状语，后面有逗号与主句隔开；也可放在主句后面，前面有逗号与主句隔开。</a:t>
            </a:r>
            <a:r>
              <a:rPr lang="zh-CN" altLang="zh-CN">
                <a:latin typeface="宋体" panose="02010600030101010101" pitchFamily="2" charset="-122"/>
              </a:rPr>
              <a:t>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809625"/>
            <a:ext cx="8317706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Seen from the space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earth is a blue planet.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从太空看，地球是个蓝色的球体。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Caught in a heavy rain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Because he was caught in a heavy rain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was all wet.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因为淋了一场大雨，所以他全身湿透了。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·He stood there silently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moved to tears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Moved to tears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stood there silently.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他静静地站在那里，被感动得热泪盈眶。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516732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Tang emperors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were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fond 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horses.This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meant (9)that the animal was a frequent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subject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artists.At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time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most common way (10)to study horse painting was by copying the works of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previous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painters.Han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method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however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was different—he observed the animal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itself.He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a frequent visitor to the royal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stables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even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moved 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live with the stable workers for quite some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time.The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horses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whether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resting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 the move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offered him plenty of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inspiration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.(11)The more time he spent observing these animals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more his understanding of them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grew.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Day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 after 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painted the horses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(12)his brush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presenting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every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detail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(13)that he saw with his own eyes.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86954" y="689373"/>
            <a:ext cx="8401050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Deeply  ____________ (move) by the movie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children began to cry.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____________(lock) up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had no way to escape.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walked out of the house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(follow) by her little daughter.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I am given another hour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 also work out this problem.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another hour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can also work out this problem.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Asked what had happened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face turned red.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what had happened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face turned red.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81175" y="1113235"/>
            <a:ext cx="7596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moved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938213" y="1553767"/>
            <a:ext cx="8309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Locked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75473" y="1982392"/>
            <a:ext cx="9501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followed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926306" y="2792017"/>
            <a:ext cx="70275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Given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040607" y="3602832"/>
            <a:ext cx="196592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When he was asked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02419" y="465535"/>
            <a:ext cx="8401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32385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 said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when the Emperor asked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take a master of horse painting as his teacher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artist replied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have my own teachers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Majesty.All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horses in your stables are my very teachers.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45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70298" y="1772841"/>
            <a:ext cx="823674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据说，当皇帝让韩干拜一位马画大师为师时，这位画家回答说：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我有自己的老师，陛下。你马厩里所有的马都是我的老师。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【分析】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本句中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 said that...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是一个固定句型，属于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＋过去分词＋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that...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句式，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是形式主语，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引导主语从句，是真正的主语。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1"/>
          <p:cNvSpPr>
            <a:spLocks noChangeArrowheads="1"/>
          </p:cNvSpPr>
          <p:nvPr/>
        </p:nvSpPr>
        <p:spPr bwMode="auto">
          <a:xfrm>
            <a:off x="298847" y="425053"/>
            <a:ext cx="8485584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为形式主语，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从句为真正主语，常用的过去分词有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said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reported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believed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expected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decided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well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known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该句型有时可以转换为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“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sb/sth is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＋过去分词＋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to do</a:t>
            </a: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结构。且其中的不定式根据具体语境，可采用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to do/to be doing/to have done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等形式。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其他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作形式主语构成的常见句型有：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＋形容词＋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从句。能用于这种句型中常见的形容词有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necessary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clear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true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strange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important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wonderful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possible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likely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obvious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surprising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＋名词词组＋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从句。常用于这种句型的名词词组有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 fact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 good idea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 pity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an honor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 shame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 surprise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good news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528638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 believed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reading increases our knowledge and broadens our horizons.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人们相信阅读增长我们的知识，开阔我们的眼界。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 reported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about 10 persons have lost their lives in the traffic accident.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About 10 persons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are reported to have lost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their lives in the traffic accident.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据报道在这起交通事故中大约有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人丧生。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isn’t surprising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some are hoping for more excitement from China mobile.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一些人希望中国移动能带来更多令人兴奋的消息，这不足为奇。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 a shame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you cannot join us in this reunion.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很可惜你无法参加我们此次的聚会。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98860" y="465535"/>
            <a:ext cx="8401050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同义句转换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People expect that the bridge will be completed by next April.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the bridge will be completed by next April.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bridge is expected  ________________________ by next April.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are careless to make so many mistakes in the exam.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to make so many mistakes in the exam.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didn’t pass the exam and that’s a shame.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he didn’t pass the exam.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Perhaps in the near future we will be able to cure lung cancer.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________________________ in the near future we will be able to cure lung cancer.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7517" y="1334692"/>
            <a:ext cx="171591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It’s expected that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86125" y="1739504"/>
            <a:ext cx="16132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be completed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88231" y="2549129"/>
            <a:ext cx="193386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is careless of you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02531" y="3381376"/>
            <a:ext cx="17030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is a shame that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250156" y="4193382"/>
            <a:ext cx="170944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is possible 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792956"/>
            <a:ext cx="8401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said that when the Emperor asked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take a master of horse painting as his teacher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artist replied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have my own teachers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Majesty.All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horses in your stables are my very teachers.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Those (14)who saw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Gan’s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horse paintings all sang high praises for his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unique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skill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saying that his horses “could gallop off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paper”</a:t>
            </a:r>
            <a:r>
              <a:rPr lang="en-US" altLang="zh-CN" kern="100" dirty="0" err="1">
                <a:latin typeface="宋体" panose="02010600030101010101" pitchFamily="2" charset="-122"/>
                <a:cs typeface="Times New Roman" panose="02020603050405020304"/>
              </a:rPr>
              <a:t>.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Even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Su Shi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famous poet of the Song Dynasty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expressed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admiration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as a master of horse painting with the words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“The horses (15)painted by Han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are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real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horses.”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47663" y="615554"/>
            <a:ext cx="8401050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(1)after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引导时间状语从句；主句中现在分词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burning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kicking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作定语，分别修饰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eyes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和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hooves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；过去分词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bared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作定语修饰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teeth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句中过去分词短语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kept...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作定语修饰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Night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－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shining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White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句中现在分词短语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capturing...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作宾语；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not only...but also...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连接并列名词作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capturing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(4)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by doing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作方式状语。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(5)when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引导时间状语从句；句中不定式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to collect...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作目的状语。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(6)while doing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是状语从句的省略形式；句中不定式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to draw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作目的状语。</a:t>
            </a:r>
            <a:endParaRPr lang="en-US" altLang="zh-CN">
              <a:latin typeface="Times New Roman" panose="02020603050405020304" pitchFamily="18" charset="0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(7)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句中不定式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to sponsor...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decided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的宾语；不定式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to study...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作目的状语。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26269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(8)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不定式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 serve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作目的状语。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(9)that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引导宾语从句，作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meant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的宾语。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(10)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句中不定式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to study...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作后置定语，修饰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way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(11)the more...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more...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是固定句型，意为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越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……”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句中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his brush presenting every detail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为独立主格结构作伴随状语。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(13)that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引导定语从句，修饰名词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detail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(14)who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引导定语从句，修饰代词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those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；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saying...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为现在分词短语作伴随状语；其中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that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引导宾语从句，作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saying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的宾语。</a:t>
            </a:r>
            <a:endParaRPr lang="zh-CN" altLang="zh-CN" sz="8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(15)painted...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作后置定语，修饰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horses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"/>
          <p:cNvSpPr>
            <a:spLocks noChangeArrowheads="1"/>
          </p:cNvSpPr>
          <p:nvPr/>
        </p:nvSpPr>
        <p:spPr bwMode="auto">
          <a:xfrm>
            <a:off x="314325" y="9513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burn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i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发光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kick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踢；踢腿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regarded as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被认为是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significant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令人满意的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in the history of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在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的历史上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⑥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be known for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因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而著名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⑦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capture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捕获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⑧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physical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身体的</a:t>
            </a:r>
            <a:endParaRPr lang="zh-CN" altLang="zh-CN" sz="80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546498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357188" y="465535"/>
            <a:ext cx="8484394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  <a:ea typeface="楷体_GB2312"/>
                <a:cs typeface="楷体_GB2312"/>
              </a:rPr>
              <a:t>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feature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特点；特色；特征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宋体" panose="02010600030101010101" pitchFamily="2" charset="-122"/>
                <a:ea typeface="楷体_GB2312"/>
                <a:cs typeface="楷体_GB2312"/>
              </a:rPr>
              <a:t>⑩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inner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内在的</a:t>
            </a:r>
            <a:endParaRPr lang="zh-CN" altLang="zh-CN" sz="80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⑪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spirit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精神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⑫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strength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力量；体力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support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支持；供养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local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当地的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⑮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artistic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艺术的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⑯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talent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天赋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by accident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偶然地；意外地</a:t>
            </a:r>
            <a:endParaRPr lang="zh-CN" altLang="zh-CN" sz="80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⑱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collect </a:t>
            </a:r>
            <a:r>
              <a:rPr lang="en-US" altLang="zh-CN" i="1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收集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3429</Words>
  <Application>Microsoft Office PowerPoint</Application>
  <PresentationFormat>全屏显示(16:9)</PresentationFormat>
  <Paragraphs>279</Paragraphs>
  <Slides>45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1" baseType="lpstr">
      <vt:lpstr>MS Mincho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
</vt:lpstr>
      <vt:lpstr>Microsoft Word 97 - 2003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98C0D804209E4203A0A9181824F31109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