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1" r:id="rId4"/>
    <p:sldId id="320" r:id="rId5"/>
    <p:sldId id="322" r:id="rId6"/>
    <p:sldId id="323" r:id="rId7"/>
    <p:sldId id="324" r:id="rId8"/>
    <p:sldId id="325" r:id="rId9"/>
    <p:sldId id="258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65E1F7E2-C215-46AD-8F79-15A03987765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F66B217-52F9-4EFF-921F-2BE3FAF7A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665"/>
            <a:ext cx="3328704" cy="615749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730250" y="342900"/>
            <a:ext cx="24796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smtClean="0">
                <a:solidFill>
                  <a:srgbClr val="16904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0" name="图片 9" descr="墙边的自行车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"/>
            <a:ext cx="12192000" cy="68572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2087" y="1912872"/>
            <a:ext cx="560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rgbClr val="16904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自行车里的数学</a:t>
            </a:r>
            <a:endParaRPr lang="en-US" altLang="zh-CN" sz="6000" b="1">
              <a:solidFill>
                <a:srgbClr val="16904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9171" y="2882369"/>
            <a:ext cx="378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16904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六年级数学下册</a:t>
            </a:r>
            <a:endParaRPr lang="en-US" altLang="zh-CN" sz="4000" b="1">
              <a:solidFill>
                <a:srgbClr val="16904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2153" y="783377"/>
            <a:ext cx="461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MATHEMATICS IN BICYCLES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2153" y="3911443"/>
            <a:ext cx="2372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授课老师：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2153" y="4253389"/>
            <a:ext cx="237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授课时间：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20XX.XX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153" y="1285108"/>
            <a:ext cx="46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946703" y="3703154"/>
            <a:ext cx="3485637" cy="0"/>
          </a:xfrm>
          <a:prstGeom prst="line">
            <a:avLst/>
          </a:prstGeom>
          <a:ln w="34925">
            <a:solidFill>
              <a:srgbClr val="169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46703" y="1801945"/>
            <a:ext cx="5167933" cy="0"/>
          </a:xfrm>
          <a:prstGeom prst="line">
            <a:avLst/>
          </a:prstGeom>
          <a:ln w="34925">
            <a:solidFill>
              <a:srgbClr val="169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1042988" y="2173771"/>
            <a:ext cx="10274300" cy="2969274"/>
          </a:xfrm>
          <a:prstGeom prst="rect">
            <a:avLst/>
          </a:prstGeom>
          <a:noFill/>
          <a:ln w="9525">
            <a:solidFill>
              <a:srgbClr val="16904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综合运用所学的圆、排列组合、比例等知识解决生活中常见的有关自行车的实际问题。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经历解决问题的基本过程，学会运用数学知识解决实际问题的思考方法。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7"/>
          <p:cNvSpPr txBox="1">
            <a:spLocks noChangeArrowheads="1"/>
          </p:cNvSpPr>
          <p:nvPr/>
        </p:nvSpPr>
        <p:spPr bwMode="auto">
          <a:xfrm>
            <a:off x="939801" y="1025526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活动演练</a:t>
            </a:r>
          </a:p>
        </p:txBody>
      </p:sp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292364" y="1649413"/>
            <a:ext cx="8264525" cy="28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自行车里的数学。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活动准备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普通自行车、变速自行车、卷尺等。</a:t>
            </a:r>
            <a:endParaRPr lang="en-US" altLang="zh-CN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活动过程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活动一 找一辆普通自行车，测量出以下数据。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110" y="1343701"/>
            <a:ext cx="6543950" cy="142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292364" y="4609819"/>
            <a:ext cx="6758332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这辆自行车蹬一圈，能走多远？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利用前面所学的比例知识，试一试！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想一想：前、后齿轮的齿数与它们的转数有什么关系？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30250" y="3718646"/>
            <a:ext cx="357020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9646">
                    <a:lumMod val="20000"/>
                    <a:lumOff val="80000"/>
                  </a:srgbClr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后齿轮齿数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后齿轮转数</a:t>
            </a:r>
          </a:p>
        </p:txBody>
      </p:sp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799" y="2172055"/>
            <a:ext cx="4076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30250" y="1030011"/>
            <a:ext cx="11036300" cy="11420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前齿轮转动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个齿、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10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个齿，后齿轮怎么动？前后齿轮转过的圈数与它们的齿数有什么关系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730250" y="2310710"/>
            <a:ext cx="74914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后齿轮也转动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个齿、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个齿。</a:t>
            </a:r>
          </a:p>
        </p:txBody>
      </p:sp>
      <p:sp>
        <p:nvSpPr>
          <p:cNvPr id="6" name="矩形 5"/>
          <p:cNvSpPr/>
          <p:nvPr/>
        </p:nvSpPr>
        <p:spPr>
          <a:xfrm>
            <a:off x="730250" y="2802590"/>
            <a:ext cx="54578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BACC6">
                    <a:lumMod val="20000"/>
                    <a:lumOff val="80000"/>
                  </a:srgbClr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前齿轮齿数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前齿轮转数</a:t>
            </a: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 rot="5400000">
            <a:off x="2253182" y="3176028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30250" y="342900"/>
            <a:ext cx="2479675" cy="425450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11850" y="4603720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自行车蹬一圈走的距离：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911850" y="5146285"/>
            <a:ext cx="5091112" cy="990660"/>
            <a:chOff x="3139959" y="1739383"/>
            <a:chExt cx="5090280" cy="990383"/>
          </a:xfrm>
        </p:grpSpPr>
        <p:sp>
          <p:nvSpPr>
            <p:cNvPr id="12" name="矩形 11"/>
            <p:cNvSpPr/>
            <p:nvPr/>
          </p:nvSpPr>
          <p:spPr>
            <a:xfrm>
              <a:off x="3451058" y="1739383"/>
              <a:ext cx="1466828" cy="39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前齿轮齿数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139959" y="2214874"/>
              <a:ext cx="231102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3451058" y="2329768"/>
              <a:ext cx="1466828" cy="39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后齿轮齿数</a:t>
              </a: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734689" y="1993670"/>
              <a:ext cx="2495550" cy="43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×</a:t>
              </a: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车轮周长</a:t>
              </a:r>
            </a:p>
          </p:txBody>
        </p:sp>
      </p:grp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730250" y="4603720"/>
            <a:ext cx="3858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前齿轮转一圈，后齿轮转的圈数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endParaRPr lang="zh-CN" altLang="en-US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7"/>
          <p:cNvGrpSpPr/>
          <p:nvPr/>
        </p:nvGrpSpPr>
        <p:grpSpPr>
          <a:xfrm>
            <a:off x="814386" y="5131998"/>
            <a:ext cx="5649139" cy="1019234"/>
            <a:chOff x="1309965" y="1409489"/>
            <a:chExt cx="5648372" cy="1020186"/>
          </a:xfrm>
        </p:grpSpPr>
        <p:grpSp>
          <p:nvGrpSpPr>
            <p:cNvPr id="18" name="组合 16"/>
            <p:cNvGrpSpPr/>
            <p:nvPr/>
          </p:nvGrpSpPr>
          <p:grpSpPr>
            <a:xfrm>
              <a:off x="1309965" y="1409489"/>
              <a:ext cx="2311086" cy="1020186"/>
              <a:chOff x="1309965" y="1409489"/>
              <a:chExt cx="2311086" cy="102018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513952" y="1409489"/>
                <a:ext cx="1466869" cy="40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前齿轮齿数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515539" y="2029191"/>
                <a:ext cx="1466869" cy="40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后齿轮齿数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309965" y="1925780"/>
                <a:ext cx="231108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3778267" y="1725538"/>
              <a:ext cx="3180070" cy="40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×</a:t>
              </a: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前齿轮转数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922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742950" y="1017361"/>
            <a:ext cx="1107598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活动二 找一辆变速自行车，测量出前、后齿轮齿数，看看有多少种组合。</a:t>
            </a:r>
          </a:p>
        </p:txBody>
      </p:sp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106" y="1854418"/>
            <a:ext cx="5019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30250" y="342900"/>
            <a:ext cx="2479675" cy="425450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741362" y="948656"/>
            <a:ext cx="10196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蹬同样的圈数，哪种组合使自行车走得最远？</a:t>
            </a: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741362" y="1433405"/>
            <a:ext cx="1070927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数一数一辆变速自行车的前、后齿轮齿数并将表格补充完整。</a:t>
            </a:r>
          </a:p>
        </p:txBody>
      </p:sp>
      <p:pic>
        <p:nvPicPr>
          <p:cNvPr id="13315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888" y="2351089"/>
            <a:ext cx="44196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30250" y="342900"/>
            <a:ext cx="2479675" cy="425450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4"/>
          <p:cNvSpPr txBox="1">
            <a:spLocks noChangeArrowheads="1"/>
          </p:cNvSpPr>
          <p:nvPr/>
        </p:nvSpPr>
        <p:spPr bwMode="auto">
          <a:xfrm>
            <a:off x="1319213" y="1290185"/>
            <a:ext cx="301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探究问题。</a:t>
            </a:r>
          </a:p>
        </p:txBody>
      </p:sp>
      <p:grpSp>
        <p:nvGrpSpPr>
          <p:cNvPr id="14338" name="组合 7"/>
          <p:cNvGrpSpPr/>
          <p:nvPr/>
        </p:nvGrpSpPr>
        <p:grpSpPr>
          <a:xfrm>
            <a:off x="1320165" y="2056948"/>
            <a:ext cx="9550400" cy="3856038"/>
            <a:chOff x="1843" y="2485"/>
            <a:chExt cx="15042" cy="6072"/>
          </a:xfrm>
        </p:grpSpPr>
        <p:sp>
          <p:nvSpPr>
            <p:cNvPr id="14339" name="文本框 1"/>
            <p:cNvSpPr txBox="1">
              <a:spLocks noChangeArrowheads="1"/>
            </p:cNvSpPr>
            <p:nvPr/>
          </p:nvSpPr>
          <p:spPr bwMode="auto">
            <a:xfrm>
              <a:off x="1843" y="2485"/>
              <a:ext cx="15042" cy="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    </a:t>
              </a:r>
              <a:r>
                <a:rPr lang="zh-CN" altLang="en-US" sz="3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因为蹬一圈自行车走的距离＝车轮的周长×             ，车轮的周长一定（同一辆自行车），所以                         的比值越大，自行车走的距离越远。       </a:t>
              </a:r>
            </a:p>
          </p:txBody>
        </p:sp>
        <p:grpSp>
          <p:nvGrpSpPr>
            <p:cNvPr id="14340" name="组合 3"/>
            <p:cNvGrpSpPr/>
            <p:nvPr/>
          </p:nvGrpSpPr>
          <p:grpSpPr>
            <a:xfrm>
              <a:off x="5232" y="3990"/>
              <a:ext cx="3926" cy="1890"/>
              <a:chOff x="9095" y="7357"/>
              <a:chExt cx="3926" cy="1890"/>
            </a:xfrm>
          </p:grpSpPr>
          <p:sp>
            <p:nvSpPr>
              <p:cNvPr id="14341" name="文本框 1"/>
              <p:cNvSpPr txBox="1">
                <a:spLocks noChangeArrowheads="1"/>
              </p:cNvSpPr>
              <p:nvPr/>
            </p:nvSpPr>
            <p:spPr bwMode="auto">
              <a:xfrm>
                <a:off x="9095" y="7357"/>
                <a:ext cx="3926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前齿轮齿数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后齿轮齿数</a:t>
                </a:r>
                <a:endParaRPr lang="zh-CN" altLang="en-US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3" name="直接连接符 2"/>
              <p:cNvCxnSpPr>
                <a:stCxn id="14341" idx="1"/>
                <a:endCxn id="14341" idx="3"/>
              </p:cNvCxnSpPr>
              <p:nvPr/>
            </p:nvCxnSpPr>
            <p:spPr>
              <a:xfrm>
                <a:off x="9095" y="8302"/>
                <a:ext cx="392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3" name="组合 4"/>
            <p:cNvGrpSpPr/>
            <p:nvPr/>
          </p:nvGrpSpPr>
          <p:grpSpPr>
            <a:xfrm>
              <a:off x="10595" y="5541"/>
              <a:ext cx="3926" cy="1890"/>
              <a:chOff x="10793" y="7425"/>
              <a:chExt cx="3926" cy="1890"/>
            </a:xfrm>
          </p:grpSpPr>
          <p:sp>
            <p:nvSpPr>
              <p:cNvPr id="14344" name="文本框 5"/>
              <p:cNvSpPr txBox="1">
                <a:spLocks noChangeArrowheads="1"/>
              </p:cNvSpPr>
              <p:nvPr/>
            </p:nvSpPr>
            <p:spPr bwMode="auto">
              <a:xfrm>
                <a:off x="10793" y="7425"/>
                <a:ext cx="3926" cy="1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前齿轮齿数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后齿轮齿数</a:t>
                </a:r>
                <a:endParaRPr lang="zh-CN" altLang="en-US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7" name="直接连接符 6"/>
              <p:cNvCxnSpPr>
                <a:stCxn id="14344" idx="1"/>
                <a:endCxn id="14344" idx="3"/>
              </p:cNvCxnSpPr>
              <p:nvPr/>
            </p:nvCxnSpPr>
            <p:spPr>
              <a:xfrm>
                <a:off x="10793" y="8370"/>
                <a:ext cx="392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30250" y="342900"/>
            <a:ext cx="2479675" cy="425450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1139825" y="1134383"/>
            <a:ext cx="99123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解决问题。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因为 24∶7 的比值在所有比值中最大，所以前齿轮齿数为 48，后齿轮齿数为 14 的组合使自行车走得最远。</a:t>
            </a:r>
          </a:p>
        </p:txBody>
      </p:sp>
      <p:sp>
        <p:nvSpPr>
          <p:cNvPr id="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30250" y="342900"/>
            <a:ext cx="2479675" cy="425450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新知探索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139825" y="2946539"/>
            <a:ext cx="99123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 活动总结。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（1）变速自行车能变化出不同速度的最大种数＝前齿轮的个数×后齿轮的个数。（相同速度只算一种）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068388" y="4862669"/>
            <a:ext cx="9912350" cy="12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（2）前齿轮的齿数越多，后齿轮的齿数越少，也就是                        的比值越大，蹬相同的圈数，这时自行车走的距离越远。</a:t>
            </a:r>
          </a:p>
        </p:txBody>
      </p:sp>
      <p:grpSp>
        <p:nvGrpSpPr>
          <p:cNvPr id="7" name="组合 3"/>
          <p:cNvGrpSpPr/>
          <p:nvPr/>
        </p:nvGrpSpPr>
        <p:grpSpPr>
          <a:xfrm>
            <a:off x="9597256" y="4889324"/>
            <a:ext cx="1723803" cy="830995"/>
            <a:chOff x="6792" y="7357"/>
            <a:chExt cx="2715" cy="1309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6792" y="7357"/>
              <a:ext cx="2715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前齿轮齿数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后齿轮齿数</a:t>
              </a:r>
              <a:endParaRPr lang="zh-CN" altLang="en-US" sz="1200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6792" y="8012"/>
              <a:ext cx="27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0" name="图片 9" descr="墙边的自行车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"/>
            <a:ext cx="12192000" cy="68572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0187" y="1903347"/>
            <a:ext cx="560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rgbClr val="16904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谢谢各位倾听！</a:t>
            </a:r>
            <a:endParaRPr lang="en-US" altLang="zh-CN" sz="6000" b="1">
              <a:solidFill>
                <a:srgbClr val="16904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9647" y="2882369"/>
            <a:ext cx="495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rgbClr val="16904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 FOR LISTENING!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3103" y="783377"/>
            <a:ext cx="461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MATHEMATICS IN BICYCLES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3578" y="3613236"/>
            <a:ext cx="2372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授课老师：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578" y="3955182"/>
            <a:ext cx="237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授课时间：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20XX.XX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3103" y="1285108"/>
            <a:ext cx="46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918128" y="3398354"/>
            <a:ext cx="4692097" cy="0"/>
          </a:xfrm>
          <a:prstGeom prst="line">
            <a:avLst/>
          </a:prstGeom>
          <a:ln w="34925">
            <a:solidFill>
              <a:srgbClr val="169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18128" y="1811470"/>
            <a:ext cx="5167933" cy="0"/>
          </a:xfrm>
          <a:prstGeom prst="line">
            <a:avLst/>
          </a:prstGeom>
          <a:ln w="34925">
            <a:solidFill>
              <a:srgbClr val="169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宽屏</PresentationFormat>
  <Paragraphs>62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楷体</vt:lpstr>
      <vt:lpstr>思源黑体 CN Bold</vt:lpstr>
      <vt:lpstr>思源黑体 CN Light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2020-07-20T11:25:00Z</cp:lastPrinted>
  <dcterms:created xsi:type="dcterms:W3CDTF">2020-07-20T11:25:00Z</dcterms:created>
  <dcterms:modified xsi:type="dcterms:W3CDTF">2023-01-16T16:04:45Z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DA1E5AEEF6834D0D98218B07CBCF2186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