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71" r:id="rId2"/>
    <p:sldId id="264" r:id="rId3"/>
    <p:sldId id="263" r:id="rId4"/>
    <p:sldId id="359" r:id="rId5"/>
    <p:sldId id="403" r:id="rId6"/>
    <p:sldId id="706" r:id="rId7"/>
    <p:sldId id="734" r:id="rId8"/>
    <p:sldId id="735" r:id="rId9"/>
    <p:sldId id="643" r:id="rId10"/>
    <p:sldId id="737" r:id="rId11"/>
    <p:sldId id="738" r:id="rId12"/>
    <p:sldId id="736" r:id="rId13"/>
    <p:sldId id="435" r:id="rId14"/>
    <p:sldId id="436" r:id="rId15"/>
    <p:sldId id="647" r:id="rId16"/>
    <p:sldId id="293" r:id="rId17"/>
    <p:sldId id="747" r:id="rId18"/>
    <p:sldId id="748" r:id="rId19"/>
    <p:sldId id="749" r:id="rId20"/>
    <p:sldId id="750" r:id="rId21"/>
    <p:sldId id="751" r:id="rId22"/>
    <p:sldId id="515" r:id="rId23"/>
    <p:sldId id="521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A37DBDD-A4AE-45FC-A93D-97A38CF3C266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6FB7417-EB2A-4649-8B29-88D0C189B97D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67AFB13-A098-47EF-9EFB-D5D3F4A8D51E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7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AE98473-7567-4EBA-8F79-8A42C227C745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8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2C8937B-EA11-47DD-8EF4-846C78A4BFF2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12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67970" y="2716530"/>
            <a:ext cx="638048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4.6 </a:t>
            </a:r>
            <a:r>
              <a:rPr lang="zh-CN" altLang="en-US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最小公倍数（</a:t>
            </a:r>
            <a:r>
              <a:rPr lang="en-US" altLang="zh-CN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2</a:t>
            </a:r>
            <a:r>
              <a:rPr lang="zh-CN" altLang="en-US" sz="44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）</a:t>
            </a:r>
          </a:p>
          <a:p>
            <a:pPr algn="dist" fontAlgn="auto">
              <a:defRPr/>
            </a:pPr>
            <a:endParaRPr lang="zh-CN" altLang="en-US" sz="4400" noProof="1">
              <a:solidFill>
                <a:schemeClr val="accent1"/>
              </a:solidFill>
              <a:latin typeface="OPPOSans H" panose="00020600040101010101" pitchFamily="18" charset="-122"/>
              <a:ea typeface="OPPOSans H" panose="00020600040101010101" pitchFamily="18" charset="-122"/>
              <a:cs typeface="黑体" panose="02010609060101010101" charset="-122"/>
              <a:sym typeface="OPPOSans H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20412"/>
            <a:chOff x="4525670" y="4426857"/>
            <a:chExt cx="6607660" cy="520412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黑体" panose="02010609060101010101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625600" y="3632200"/>
            <a:ext cx="47752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LEAST COMMON MULTIPLE</a:t>
            </a:r>
            <a:endParaRPr lang="zh-CN" altLang="en-US" sz="16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2608264" y="2273301"/>
            <a:ext cx="6065837" cy="4321175"/>
            <a:chOff x="3873" y="1999"/>
            <a:chExt cx="9551" cy="6803"/>
          </a:xfrm>
        </p:grpSpPr>
        <p:sp>
          <p:nvSpPr>
            <p:cNvPr id="3" name="矩形 2"/>
            <p:cNvSpPr/>
            <p:nvPr/>
          </p:nvSpPr>
          <p:spPr>
            <a:xfrm>
              <a:off x="6620" y="1999"/>
              <a:ext cx="6804" cy="680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35" name="文本框 3"/>
            <p:cNvSpPr txBox="1">
              <a:spLocks noChangeArrowheads="1"/>
            </p:cNvSpPr>
            <p:nvPr/>
          </p:nvSpPr>
          <p:spPr bwMode="auto">
            <a:xfrm>
              <a:off x="3873" y="4747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12 cm</a:t>
              </a:r>
            </a:p>
          </p:txBody>
        </p:sp>
      </p:grpSp>
      <p:sp>
        <p:nvSpPr>
          <p:cNvPr id="6" name="矩形 5"/>
          <p:cNvSpPr/>
          <p:nvPr/>
        </p:nvSpPr>
        <p:spPr>
          <a:xfrm rot="5400000">
            <a:off x="5612607" y="2093119"/>
            <a:ext cx="720725" cy="10810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071813" y="1617663"/>
            <a:ext cx="2724150" cy="1376336"/>
            <a:chOff x="4602" y="966"/>
            <a:chExt cx="4290" cy="2166"/>
          </a:xfrm>
        </p:grpSpPr>
        <p:sp>
          <p:nvSpPr>
            <p:cNvPr id="5" name="矩形 4"/>
            <p:cNvSpPr/>
            <p:nvPr/>
          </p:nvSpPr>
          <p:spPr>
            <a:xfrm rot="5400000">
              <a:off x="6901" y="1714"/>
              <a:ext cx="1134" cy="170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8439" name="文本框 7"/>
            <p:cNvSpPr txBox="1">
              <a:spLocks noChangeArrowheads="1"/>
            </p:cNvSpPr>
            <p:nvPr/>
          </p:nvSpPr>
          <p:spPr bwMode="auto">
            <a:xfrm>
              <a:off x="4602" y="2079"/>
              <a:ext cx="217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cm</a:t>
              </a:r>
            </a:p>
          </p:txBody>
        </p:sp>
        <p:sp>
          <p:nvSpPr>
            <p:cNvPr id="18440" name="文本框 8"/>
            <p:cNvSpPr txBox="1">
              <a:spLocks noChangeArrowheads="1"/>
            </p:cNvSpPr>
            <p:nvPr/>
          </p:nvSpPr>
          <p:spPr bwMode="auto">
            <a:xfrm>
              <a:off x="5985" y="966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34670" y="1140181"/>
            <a:ext cx="11122659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在边长为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dm 的正方形上画一画，铺满这个正方形正好需要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块砖，如图。</a:t>
            </a:r>
          </a:p>
        </p:txBody>
      </p:sp>
      <p:sp>
        <p:nvSpPr>
          <p:cNvPr id="2" name="矩形 1"/>
          <p:cNvSpPr/>
          <p:nvPr/>
        </p:nvSpPr>
        <p:spPr>
          <a:xfrm rot="5400000">
            <a:off x="6692901" y="2093913"/>
            <a:ext cx="720725" cy="10795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7772401" y="2093913"/>
            <a:ext cx="720725" cy="10795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4352925" y="2994025"/>
            <a:ext cx="4319588" cy="719138"/>
            <a:chOff x="6620" y="4714"/>
            <a:chExt cx="6803" cy="1134"/>
          </a:xfrm>
        </p:grpSpPr>
        <p:sp>
          <p:nvSpPr>
            <p:cNvPr id="28" name="矩形 27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4352925" y="3713164"/>
            <a:ext cx="4319588" cy="720725"/>
            <a:chOff x="6620" y="4714"/>
            <a:chExt cx="6803" cy="1134"/>
          </a:xfrm>
        </p:grpSpPr>
        <p:sp>
          <p:nvSpPr>
            <p:cNvPr id="33" name="矩形 32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4352925" y="4433889"/>
            <a:ext cx="4319588" cy="719137"/>
            <a:chOff x="6620" y="4714"/>
            <a:chExt cx="6803" cy="1134"/>
          </a:xfrm>
        </p:grpSpPr>
        <p:sp>
          <p:nvSpPr>
            <p:cNvPr id="38" name="矩形 37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4352925" y="5153026"/>
            <a:ext cx="4319588" cy="720725"/>
            <a:chOff x="6620" y="4714"/>
            <a:chExt cx="6803" cy="1134"/>
          </a:xfrm>
        </p:grpSpPr>
        <p:sp>
          <p:nvSpPr>
            <p:cNvPr id="43" name="矩形 42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4352925" y="5873751"/>
            <a:ext cx="4319588" cy="720725"/>
            <a:chOff x="6620" y="4714"/>
            <a:chExt cx="6803" cy="1134"/>
          </a:xfrm>
        </p:grpSpPr>
        <p:sp>
          <p:nvSpPr>
            <p:cNvPr id="48" name="矩形 47"/>
            <p:cNvSpPr/>
            <p:nvPr/>
          </p:nvSpPr>
          <p:spPr>
            <a:xfrm rot="5400000">
              <a:off x="6896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 rot="5400000">
              <a:off x="86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rot="5400000">
              <a:off x="10303" y="4431"/>
              <a:ext cx="1134" cy="17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5400000">
              <a:off x="11998" y="4423"/>
              <a:ext cx="1134" cy="170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5" grpId="0"/>
      <p:bldP spid="2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2608264" y="2273301"/>
            <a:ext cx="6065837" cy="4310063"/>
            <a:chOff x="3873" y="1999"/>
            <a:chExt cx="9551" cy="6786"/>
          </a:xfrm>
        </p:grpSpPr>
        <p:sp>
          <p:nvSpPr>
            <p:cNvPr id="3" name="矩形 2"/>
            <p:cNvSpPr/>
            <p:nvPr/>
          </p:nvSpPr>
          <p:spPr>
            <a:xfrm>
              <a:off x="6620" y="1999"/>
              <a:ext cx="6804" cy="6786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459" name="文本框 3"/>
            <p:cNvSpPr txBox="1">
              <a:spLocks noChangeArrowheads="1"/>
            </p:cNvSpPr>
            <p:nvPr/>
          </p:nvSpPr>
          <p:spPr bwMode="auto">
            <a:xfrm>
              <a:off x="3873" y="4747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18 cm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2984500" y="1617663"/>
            <a:ext cx="3392488" cy="1423212"/>
            <a:chOff x="4453" y="966"/>
            <a:chExt cx="5343" cy="2240"/>
          </a:xfrm>
        </p:grpSpPr>
        <p:sp>
          <p:nvSpPr>
            <p:cNvPr id="5" name="矩形 4"/>
            <p:cNvSpPr/>
            <p:nvPr/>
          </p:nvSpPr>
          <p:spPr>
            <a:xfrm rot="5400000">
              <a:off x="6806" y="1803"/>
              <a:ext cx="755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462" name="文本框 7"/>
            <p:cNvSpPr txBox="1">
              <a:spLocks noChangeArrowheads="1"/>
            </p:cNvSpPr>
            <p:nvPr/>
          </p:nvSpPr>
          <p:spPr bwMode="auto">
            <a:xfrm>
              <a:off x="4453" y="2479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cm</a:t>
              </a:r>
            </a:p>
          </p:txBody>
        </p:sp>
        <p:sp>
          <p:nvSpPr>
            <p:cNvPr id="19463" name="文本框 8"/>
            <p:cNvSpPr txBox="1">
              <a:spLocks noChangeArrowheads="1"/>
            </p:cNvSpPr>
            <p:nvPr/>
          </p:nvSpPr>
          <p:spPr bwMode="auto">
            <a:xfrm>
              <a:off x="6889" y="966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</p:grp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45306" y="1247816"/>
            <a:ext cx="10884694" cy="47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在边长为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dm 的正方形上画一画，铺满这个正方形正好需要 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块砖，如图。</a:t>
            </a:r>
          </a:p>
        </p:txBody>
      </p:sp>
      <p:sp>
        <p:nvSpPr>
          <p:cNvPr id="2" name="矩形 1"/>
          <p:cNvSpPr/>
          <p:nvPr/>
        </p:nvSpPr>
        <p:spPr>
          <a:xfrm rot="5400000">
            <a:off x="5194301" y="2152651"/>
            <a:ext cx="479425" cy="7207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 rot="5400000">
            <a:off x="5914232" y="2153444"/>
            <a:ext cx="479425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 rot="5400000">
            <a:off x="6634164" y="2152651"/>
            <a:ext cx="479425" cy="7207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矩形 17"/>
          <p:cNvSpPr/>
          <p:nvPr/>
        </p:nvSpPr>
        <p:spPr>
          <a:xfrm rot="5400000">
            <a:off x="7354095" y="2153445"/>
            <a:ext cx="479425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 rot="5400000">
            <a:off x="8074026" y="2152651"/>
            <a:ext cx="479425" cy="720725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4352926" y="2752726"/>
            <a:ext cx="4321175" cy="479425"/>
            <a:chOff x="6621" y="4335"/>
            <a:chExt cx="6803" cy="754"/>
          </a:xfrm>
        </p:grpSpPr>
        <p:sp>
          <p:nvSpPr>
            <p:cNvPr id="20" name="矩形 19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72" name="组合 25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21" name="矩形 20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4354514" y="3232150"/>
            <a:ext cx="4319587" cy="477838"/>
            <a:chOff x="6621" y="4335"/>
            <a:chExt cx="6803" cy="754"/>
          </a:xfrm>
        </p:grpSpPr>
        <p:sp>
          <p:nvSpPr>
            <p:cNvPr id="29" name="矩形 28"/>
            <p:cNvSpPr/>
            <p:nvPr/>
          </p:nvSpPr>
          <p:spPr>
            <a:xfrm rot="5400000">
              <a:off x="6807" y="4139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80" name="组合 29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31" name="矩形 30"/>
              <p:cNvSpPr/>
              <p:nvPr/>
            </p:nvSpPr>
            <p:spPr>
              <a:xfrm rot="5400000">
                <a:off x="8138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 rot="5400000">
                <a:off x="9271" y="3587"/>
                <a:ext cx="754" cy="1133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 rot="5400000">
                <a:off x="10405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 rot="5400000">
                <a:off x="11540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 rot="5400000">
                <a:off x="12673" y="3585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 bwMode="auto">
          <a:xfrm>
            <a:off x="4352926" y="3709989"/>
            <a:ext cx="4321175" cy="479425"/>
            <a:chOff x="6621" y="4335"/>
            <a:chExt cx="6803" cy="754"/>
          </a:xfrm>
        </p:grpSpPr>
        <p:sp>
          <p:nvSpPr>
            <p:cNvPr id="37" name="矩形 36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88" name="组合 37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39" name="矩形 38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 bwMode="auto">
          <a:xfrm>
            <a:off x="4352926" y="4189414"/>
            <a:ext cx="4321175" cy="477837"/>
            <a:chOff x="6621" y="4335"/>
            <a:chExt cx="6803" cy="754"/>
          </a:xfrm>
        </p:grpSpPr>
        <p:sp>
          <p:nvSpPr>
            <p:cNvPr id="45" name="矩形 44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496" name="组合 45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47" name="矩形 46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 bwMode="auto">
          <a:xfrm>
            <a:off x="4352926" y="4667251"/>
            <a:ext cx="4321175" cy="479425"/>
            <a:chOff x="6621" y="4335"/>
            <a:chExt cx="6803" cy="754"/>
          </a:xfrm>
        </p:grpSpPr>
        <p:sp>
          <p:nvSpPr>
            <p:cNvPr id="53" name="矩形 52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04" name="组合 53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55" name="矩形 54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 bwMode="auto">
          <a:xfrm>
            <a:off x="4352926" y="5146676"/>
            <a:ext cx="4321175" cy="479425"/>
            <a:chOff x="6621" y="4335"/>
            <a:chExt cx="6803" cy="754"/>
          </a:xfrm>
        </p:grpSpPr>
        <p:sp>
          <p:nvSpPr>
            <p:cNvPr id="61" name="矩形 60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12" name="组合 61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63" name="矩形 62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 bwMode="auto">
          <a:xfrm>
            <a:off x="4352926" y="5626100"/>
            <a:ext cx="4321175" cy="477838"/>
            <a:chOff x="6621" y="4335"/>
            <a:chExt cx="6803" cy="754"/>
          </a:xfrm>
        </p:grpSpPr>
        <p:sp>
          <p:nvSpPr>
            <p:cNvPr id="69" name="矩形 68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20" name="组合 69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71" name="矩形 70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 bwMode="auto">
          <a:xfrm>
            <a:off x="4352926" y="6103939"/>
            <a:ext cx="4321175" cy="479425"/>
            <a:chOff x="6621" y="4335"/>
            <a:chExt cx="6803" cy="754"/>
          </a:xfrm>
        </p:grpSpPr>
        <p:sp>
          <p:nvSpPr>
            <p:cNvPr id="77" name="矩形 76"/>
            <p:cNvSpPr/>
            <p:nvPr/>
          </p:nvSpPr>
          <p:spPr>
            <a:xfrm rot="5400000">
              <a:off x="6804" y="4140"/>
              <a:ext cx="754" cy="1135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9528" name="组合 77"/>
            <p:cNvGrpSpPr/>
            <p:nvPr/>
          </p:nvGrpSpPr>
          <p:grpSpPr bwMode="auto">
            <a:xfrm>
              <a:off x="7754" y="4335"/>
              <a:ext cx="5670" cy="754"/>
              <a:chOff x="7955" y="3781"/>
              <a:chExt cx="5670" cy="754"/>
            </a:xfrm>
          </p:grpSpPr>
          <p:sp>
            <p:nvSpPr>
              <p:cNvPr id="79" name="矩形 78"/>
              <p:cNvSpPr/>
              <p:nvPr/>
            </p:nvSpPr>
            <p:spPr>
              <a:xfrm rot="5400000">
                <a:off x="8137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 rot="5400000">
                <a:off x="9272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 rot="5400000">
                <a:off x="10413" y="3592"/>
                <a:ext cx="754" cy="113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 rot="5400000">
                <a:off x="11539" y="3586"/>
                <a:ext cx="754" cy="113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83" name="矩形 82"/>
              <p:cNvSpPr/>
              <p:nvPr/>
            </p:nvSpPr>
            <p:spPr>
              <a:xfrm rot="5400000">
                <a:off x="12674" y="3584"/>
                <a:ext cx="754" cy="1137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0"/>
          <p:cNvGrpSpPr/>
          <p:nvPr/>
        </p:nvGrpSpPr>
        <p:grpSpPr bwMode="auto">
          <a:xfrm>
            <a:off x="1908175" y="2016669"/>
            <a:ext cx="9207844" cy="2824162"/>
            <a:chOff x="1028" y="2942"/>
            <a:chExt cx="14499" cy="4451"/>
          </a:xfrm>
        </p:grpSpPr>
        <p:pic>
          <p:nvPicPr>
            <p:cNvPr id="20482" name="图片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0" y="2942"/>
              <a:ext cx="3117" cy="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圆角矩形标注 5"/>
            <p:cNvSpPr/>
            <p:nvPr/>
          </p:nvSpPr>
          <p:spPr>
            <a:xfrm>
              <a:off x="1028" y="3482"/>
              <a:ext cx="10906" cy="2399"/>
            </a:xfrm>
            <a:prstGeom prst="wedgeRoundRectCallout">
              <a:avLst>
                <a:gd name="adj1" fmla="val 53561"/>
                <a:gd name="adj2" fmla="val -25408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10000"/>
                </a:lnSpc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解决这个问题的关键是把铺砖问题转化成求公倍数的问题。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2303464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 dirty="0">
                <a:sym typeface="OPPOSans R" panose="00020600040101010101" pitchFamily="18" charset="-122"/>
              </a:rPr>
              <a:t>解决这类实际问题，要认真分析题意，关键是把实际问题转化成求公倍数和最小公倍数的问题。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538289"/>
            <a:ext cx="11120120" cy="1474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李阿姨 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 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</a:t>
            </a: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日给月季和君子兰同时浇了水，下一次再给这两种花同时浇水应是 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</a:t>
            </a:r>
            <a:r>
              <a:rPr lang="zh-CN" altLang="en-US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月几日？</a:t>
            </a:r>
            <a:r>
              <a:rPr lang="en-US" altLang="zh-CN" sz="2400" dirty="0">
                <a:solidFill>
                  <a:prstClr val="black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zh-CN" altLang="en-US" sz="2400" dirty="0">
              <a:solidFill>
                <a:prstClr val="black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47" y="3119202"/>
            <a:ext cx="4578153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2767" y="3388198"/>
            <a:ext cx="5475287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所以下一次再给这两种花同时浇水应是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日。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文本框 3"/>
          <p:cNvSpPr txBox="1">
            <a:spLocks noChangeArrowheads="1"/>
          </p:cNvSpPr>
          <p:nvPr/>
        </p:nvSpPr>
        <p:spPr bwMode="auto">
          <a:xfrm>
            <a:off x="919164" y="2120924"/>
            <a:ext cx="10298112" cy="56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例 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判断：两个数的公倍数一定比这两个数都大。（         ）</a:t>
            </a: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913376" y="3632200"/>
            <a:ext cx="10599739" cy="1273864"/>
            <a:chOff x="1378" y="6563"/>
            <a:chExt cx="16692" cy="2007"/>
          </a:xfrm>
        </p:grpSpPr>
        <p:pic>
          <p:nvPicPr>
            <p:cNvPr id="24579" name="图片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8" y="6563"/>
              <a:ext cx="294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文本框 5"/>
            <p:cNvSpPr txBox="1">
              <a:spLocks noChangeArrowheads="1"/>
            </p:cNvSpPr>
            <p:nvPr/>
          </p:nvSpPr>
          <p:spPr bwMode="auto">
            <a:xfrm>
              <a:off x="1468" y="7760"/>
              <a:ext cx="16602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此题</a:t>
              </a:r>
              <a:r>
                <a:rPr lang="zh-CN" altLang="zh-CN" sz="2400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错在没有真正理解最简分数的意义，最简分数的分子和分母有公因数 1。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057128" y="2120924"/>
            <a:ext cx="1160462" cy="5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60879" y="2120924"/>
            <a:ext cx="116205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×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027090" y="2228710"/>
            <a:ext cx="2486025" cy="461665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解答错误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3" grpId="0" bldLvl="0" animBg="1"/>
      <p:bldP spid="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2"/>
          <p:cNvSpPr txBox="1">
            <a:spLocks noChangeArrowheads="1"/>
          </p:cNvSpPr>
          <p:nvPr/>
        </p:nvSpPr>
        <p:spPr bwMode="auto">
          <a:xfrm>
            <a:off x="746125" y="1685892"/>
            <a:ext cx="101377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1.这两路公共汽车同时发车后，过多少分钟两路车第二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次同时发车？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5603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29" y="2477587"/>
            <a:ext cx="7261542" cy="230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58119" y="5397500"/>
            <a:ext cx="927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6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，过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分钟两路车第二次同时发车。</a:t>
            </a:r>
            <a:endParaRPr lang="en-US" altLang="zh-CN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1112839" y="1882459"/>
            <a:ext cx="101377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P72   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T11</a:t>
            </a:r>
            <a:r>
              <a:rPr lang="zh-CN" altLang="en-US" sz="2400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04" y="2519955"/>
            <a:ext cx="8372792" cy="307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2"/>
          <p:cNvSpPr txBox="1">
            <a:spLocks noChangeArrowheads="1"/>
          </p:cNvSpPr>
          <p:nvPr/>
        </p:nvSpPr>
        <p:spPr bwMode="auto">
          <a:xfrm>
            <a:off x="488951" y="1297139"/>
            <a:ext cx="103155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）如果爸爸、妈妈同时起跑，至少多少分钟后两人在起点再次相遇？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650" name="Text Box 22"/>
          <p:cNvSpPr txBox="1">
            <a:spLocks noChangeArrowheads="1"/>
          </p:cNvSpPr>
          <p:nvPr/>
        </p:nvSpPr>
        <p:spPr bwMode="auto">
          <a:xfrm>
            <a:off x="688975" y="4601749"/>
            <a:ext cx="890270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）你还能提出其他数学问题并解答吗？</a:t>
            </a:r>
            <a:endParaRPr lang="en-US" altLang="zh-CN" sz="24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8638" y="5185949"/>
            <a:ext cx="2553904" cy="54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略。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答案不唯一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82739" y="1846264"/>
            <a:ext cx="9221787" cy="246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至少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分钟后两人在起点再次相遇。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爸爸：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12÷3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，妈妈：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12÷4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3(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答：至少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分钟后两人在起点再次相遇。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此时爸爸、妈妈分别跑了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2"/>
          <p:cNvSpPr txBox="1">
            <a:spLocks noChangeArrowheads="1"/>
          </p:cNvSpPr>
          <p:nvPr/>
        </p:nvSpPr>
        <p:spPr bwMode="auto">
          <a:xfrm>
            <a:off x="790259" y="1829754"/>
            <a:ext cx="101377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3.36可能是哪两个数的最小公倍数？你能找出几组？</a:t>
            </a:r>
            <a:endParaRPr lang="zh-CN" altLang="en-US" sz="2400" dirty="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24586" y="2502627"/>
            <a:ext cx="9194800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 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 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　</a:t>
            </a:r>
            <a:endParaRPr lang="en-US" altLang="zh-CN" sz="24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能找出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51514" y="2485770"/>
            <a:ext cx="9310688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1.用最小公倍数解决简单的实际问题。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2.能把实际问题转化成求最小公倍数的问题。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2"/>
          <p:cNvSpPr txBox="1">
            <a:spLocks noChangeArrowheads="1"/>
          </p:cNvSpPr>
          <p:nvPr/>
        </p:nvSpPr>
        <p:spPr bwMode="auto">
          <a:xfrm>
            <a:off x="813752" y="1723853"/>
            <a:ext cx="10137775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五年级同学到森林公园去春游，准备乘 9人的面包车或乘 24 人的中巴客车，不论是限乘 9 人的面包车还是限乘 24 人的中巴客车都正好坐满。五年级至少有多少同学去春游？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47900" y="3985579"/>
            <a:ext cx="7696200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9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的最小公倍数是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所以五年级至少有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名同学去春游。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2"/>
          <p:cNvSpPr txBox="1">
            <a:spLocks noChangeArrowheads="1"/>
          </p:cNvSpPr>
          <p:nvPr/>
        </p:nvSpPr>
        <p:spPr bwMode="auto">
          <a:xfrm>
            <a:off x="898525" y="1650054"/>
            <a:ext cx="10620375" cy="15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5.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学校科学兴趣小组参加社会实践活动。分组时，按2 人一组或3 人一组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分，都多出1 人。已知这个小组人数大于20人，小于30 人。这个小组共有</a:t>
            </a:r>
            <a:endParaRPr lang="en-US" altLang="zh-CN" sz="24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学生多少人？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41500" y="3702050"/>
            <a:ext cx="9194800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的最小公倍数在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20-30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之间的有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24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 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所以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这个小组共有学生 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25 </a:t>
            </a:r>
            <a:r>
              <a:rPr lang="zh-CN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人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解决这类实际问题，要认真分析题意，关键是把实际问题转化成求公倍数和最小公倍数的问题。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 bwMode="auto"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>
            <a:spLocks noChangeArrowheads="1"/>
          </p:cNvSpPr>
          <p:nvPr/>
        </p:nvSpPr>
        <p:spPr bwMode="auto">
          <a:xfrm>
            <a:off x="782537" y="1777744"/>
            <a:ext cx="10898187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填一填。</a:t>
            </a:r>
          </a:p>
          <a:p>
            <a:pPr>
              <a:lnSpc>
                <a:spcPct val="13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40 以内 3 和 12 的公倍数有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，最小公倍数是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                )</a:t>
            </a: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394445" y="2337962"/>
            <a:ext cx="310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41067" y="2288685"/>
            <a:ext cx="77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782537" y="3433097"/>
            <a:ext cx="10294937" cy="14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公倍数的含义：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几个数公有的倍数，叫做这几个数的公倍数，</a:t>
            </a: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其中最小的一个公倍数叫做这几个数的最小公倍数。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68" y="144455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971755" y="150582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3078368" y="1524871"/>
            <a:ext cx="7097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用求公倍数的方法解决实际问题</a:t>
            </a:r>
          </a:p>
        </p:txBody>
      </p:sp>
      <p:grpSp>
        <p:nvGrpSpPr>
          <p:cNvPr id="8197" name="组合 1"/>
          <p:cNvGrpSpPr/>
          <p:nvPr/>
        </p:nvGrpSpPr>
        <p:grpSpPr bwMode="auto">
          <a:xfrm>
            <a:off x="832364" y="2268465"/>
            <a:ext cx="985838" cy="871537"/>
            <a:chOff x="631889" y="1065590"/>
            <a:chExt cx="863600" cy="658812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26"/>
            <p:cNvSpPr txBox="1">
              <a:spLocks noChangeArrowheads="1"/>
            </p:cNvSpPr>
            <p:nvPr/>
          </p:nvSpPr>
          <p:spPr bwMode="auto">
            <a:xfrm>
              <a:off x="846743" y="1132815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125773" y="2507177"/>
            <a:ext cx="4233863" cy="225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如果用这种墙砖铺一个正方形 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用的墙砖必须都是整块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),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正方形的边长可以是多少分米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 </a:t>
            </a:r>
            <a:r>
              <a:rPr lang="zh-CN" altLang="en-US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最小是多少分米</a:t>
            </a:r>
            <a:r>
              <a:rPr lang="zh-CN" altLang="zh-CN" sz="24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8201" name="Picture 2" descr="p-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/>
          <a:stretch>
            <a:fillRect/>
          </a:stretch>
        </p:blipFill>
        <p:spPr bwMode="auto">
          <a:xfrm>
            <a:off x="971755" y="2485308"/>
            <a:ext cx="6350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4270581" y="2245597"/>
            <a:ext cx="2265363" cy="1608031"/>
          </a:xfrm>
          <a:prstGeom prst="wedgeRoundRectCallout">
            <a:avLst>
              <a:gd name="adj1" fmla="val -80407"/>
              <a:gd name="adj2" fmla="val -17306"/>
              <a:gd name="adj3" fmla="val 16667"/>
            </a:avLst>
          </a:prstGeom>
          <a:noFill/>
          <a:ln w="3175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这种墙砖长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dm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，宽 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 dm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9"/>
          <p:cNvGrpSpPr/>
          <p:nvPr/>
        </p:nvGrpSpPr>
        <p:grpSpPr bwMode="auto">
          <a:xfrm>
            <a:off x="3201989" y="1370896"/>
            <a:ext cx="6519863" cy="1528592"/>
            <a:chOff x="2226935" y="4064366"/>
            <a:chExt cx="6519100" cy="1528592"/>
          </a:xfrm>
        </p:grpSpPr>
        <p:pic>
          <p:nvPicPr>
            <p:cNvPr id="9219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829" y="4064366"/>
              <a:ext cx="1233206" cy="15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AutoShape 27"/>
            <p:cNvSpPr>
              <a:spLocks noChangeArrowheads="1"/>
            </p:cNvSpPr>
            <p:nvPr/>
          </p:nvSpPr>
          <p:spPr bwMode="auto">
            <a:xfrm>
              <a:off x="2226935" y="4170802"/>
              <a:ext cx="4981720" cy="690245"/>
            </a:xfrm>
            <a:prstGeom prst="wedgeRoundRectCallout">
              <a:avLst>
                <a:gd name="adj1" fmla="val 55060"/>
                <a:gd name="adj2" fmla="val -8972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2400" b="1">
                  <a:solidFill>
                    <a:srgbClr val="06BA1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你获得了哪些信息？</a:t>
              </a: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62025" y="2924176"/>
            <a:ext cx="25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已知条件：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986089" y="2924176"/>
            <a:ext cx="658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（1）墙砖长 3 dm，宽 2 dm。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986089" y="3692526"/>
            <a:ext cx="837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）用这样的整块的墙砖铺一个正方形。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62025" y="4468813"/>
            <a:ext cx="254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所求问题：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201989" y="4468814"/>
            <a:ext cx="837723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铺成的正方形的边长可以是多少分米？最小是多少分米？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7"/>
          <p:cNvGrpSpPr/>
          <p:nvPr/>
        </p:nvGrpSpPr>
        <p:grpSpPr bwMode="auto">
          <a:xfrm>
            <a:off x="750572" y="1598613"/>
            <a:ext cx="9307829" cy="2372710"/>
            <a:chOff x="-467" y="2313"/>
            <a:chExt cx="14665" cy="3740"/>
          </a:xfrm>
        </p:grpSpPr>
        <p:pic>
          <p:nvPicPr>
            <p:cNvPr id="11266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67" y="3056"/>
              <a:ext cx="2417" cy="2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圆角矩形标注 4"/>
            <p:cNvSpPr/>
            <p:nvPr/>
          </p:nvSpPr>
          <p:spPr>
            <a:xfrm>
              <a:off x="1765" y="2313"/>
              <a:ext cx="12433" cy="3563"/>
            </a:xfrm>
            <a:prstGeom prst="wedgeRoundRectCallout">
              <a:avLst>
                <a:gd name="adj1" fmla="val -56262"/>
                <a:gd name="adj2" fmla="val -12559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要用整块的长 3dm、宽 2dm 的长方形墙砖铺出一个正方形，正方形的边长必须既是 3的倍数，又是 2 的倍数。</a:t>
              </a:r>
            </a:p>
          </p:txBody>
        </p:sp>
      </p:grpSp>
      <p:grpSp>
        <p:nvGrpSpPr>
          <p:cNvPr id="4" name="组合 20"/>
          <p:cNvGrpSpPr/>
          <p:nvPr/>
        </p:nvGrpSpPr>
        <p:grpSpPr bwMode="auto">
          <a:xfrm>
            <a:off x="2166939" y="3971520"/>
            <a:ext cx="9549784" cy="2240422"/>
            <a:chOff x="840" y="3236"/>
            <a:chExt cx="15038" cy="3531"/>
          </a:xfrm>
        </p:grpSpPr>
        <p:pic>
          <p:nvPicPr>
            <p:cNvPr id="11269" name="图片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3" y="3236"/>
              <a:ext cx="2235" cy="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圆角矩形标注 5"/>
            <p:cNvSpPr/>
            <p:nvPr/>
          </p:nvSpPr>
          <p:spPr>
            <a:xfrm>
              <a:off x="840" y="3412"/>
              <a:ext cx="12427" cy="3355"/>
            </a:xfrm>
            <a:prstGeom prst="wedgeRoundRectCallout">
              <a:avLst>
                <a:gd name="adj1" fmla="val 53561"/>
                <a:gd name="adj2" fmla="val -25408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30000"/>
                </a:lnSpc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只要找出 2 和 3 的公倍数和最小公倍数，就能知道所铺的正方形的边长以及最小边长是多少分米。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01798" y="1593850"/>
            <a:ext cx="9358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     倍数：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···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31889" y="1593850"/>
            <a:ext cx="147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endParaRPr lang="zh-CN" altLang="en-US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282701" y="2749550"/>
            <a:ext cx="9382125" cy="1181749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17062" tIns="60872" rIns="117062" bIns="60872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可以铺出边长是 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18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··· 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的正方形，最小的正方形边长是 </a:t>
            </a:r>
            <a:r>
              <a:rPr lang="en-US" altLang="zh-CN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 dm</a:t>
            </a:r>
            <a:r>
              <a:rPr lang="zh-CN" altLang="en-US" sz="2400" b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98380" y="159543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bldLvl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7"/>
          <p:cNvGrpSpPr/>
          <p:nvPr/>
        </p:nvGrpSpPr>
        <p:grpSpPr bwMode="auto">
          <a:xfrm>
            <a:off x="1299909" y="2271577"/>
            <a:ext cx="9591930" cy="2487613"/>
            <a:chOff x="-929" y="3023"/>
            <a:chExt cx="15111" cy="3922"/>
          </a:xfrm>
        </p:grpSpPr>
        <p:pic>
          <p:nvPicPr>
            <p:cNvPr id="15362" name="图片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29" y="3023"/>
              <a:ext cx="2747" cy="3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圆角矩形标注 4"/>
            <p:cNvSpPr/>
            <p:nvPr/>
          </p:nvSpPr>
          <p:spPr>
            <a:xfrm>
              <a:off x="1952" y="3474"/>
              <a:ext cx="12230" cy="2403"/>
            </a:xfrm>
            <a:prstGeom prst="wedgeRoundRectCallout">
              <a:avLst>
                <a:gd name="adj1" fmla="val -56262"/>
                <a:gd name="adj2" fmla="val -12559"/>
                <a:gd name="adj3" fmla="val 16667"/>
              </a:avLst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sz="2400" b="1" noProof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在边长是6 dm的正方形上画一画，看我找的对不对。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 bwMode="auto">
          <a:xfrm>
            <a:off x="3159443" y="2410461"/>
            <a:ext cx="5695950" cy="4319588"/>
            <a:chOff x="4453" y="1999"/>
            <a:chExt cx="8970" cy="6802"/>
          </a:xfrm>
        </p:grpSpPr>
        <p:sp>
          <p:nvSpPr>
            <p:cNvPr id="3" name="矩形 2"/>
            <p:cNvSpPr/>
            <p:nvPr/>
          </p:nvSpPr>
          <p:spPr>
            <a:xfrm>
              <a:off x="6620" y="1999"/>
              <a:ext cx="6803" cy="6802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1" name="文本框 3"/>
            <p:cNvSpPr txBox="1">
              <a:spLocks noChangeArrowheads="1"/>
            </p:cNvSpPr>
            <p:nvPr/>
          </p:nvSpPr>
          <p:spPr bwMode="auto">
            <a:xfrm>
              <a:off x="4453" y="4745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 cm</a:t>
              </a:r>
            </a:p>
          </p:txBody>
        </p:sp>
      </p:grpSp>
      <p:sp>
        <p:nvSpPr>
          <p:cNvPr id="6" name="矩形 5"/>
          <p:cNvSpPr/>
          <p:nvPr/>
        </p:nvSpPr>
        <p:spPr>
          <a:xfrm rot="5400000">
            <a:off x="7055962" y="2050893"/>
            <a:ext cx="1439863" cy="2159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3159443" y="1754825"/>
            <a:ext cx="3535045" cy="2095181"/>
            <a:chOff x="4453" y="966"/>
            <a:chExt cx="5567" cy="3298"/>
          </a:xfrm>
        </p:grpSpPr>
        <p:sp>
          <p:nvSpPr>
            <p:cNvPr id="5" name="矩形 4"/>
            <p:cNvSpPr/>
            <p:nvPr/>
          </p:nvSpPr>
          <p:spPr>
            <a:xfrm rot="5400000">
              <a:off x="7186" y="1430"/>
              <a:ext cx="2266" cy="3402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7415" name="文本框 7"/>
            <p:cNvSpPr txBox="1">
              <a:spLocks noChangeArrowheads="1"/>
            </p:cNvSpPr>
            <p:nvPr/>
          </p:nvSpPr>
          <p:spPr bwMode="auto">
            <a:xfrm>
              <a:off x="4453" y="2479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2 cm</a:t>
              </a:r>
            </a:p>
          </p:txBody>
        </p:sp>
        <p:sp>
          <p:nvSpPr>
            <p:cNvPr id="17416" name="文本框 8"/>
            <p:cNvSpPr txBox="1">
              <a:spLocks noChangeArrowheads="1"/>
            </p:cNvSpPr>
            <p:nvPr/>
          </p:nvSpPr>
          <p:spPr bwMode="auto">
            <a:xfrm>
              <a:off x="6889" y="966"/>
              <a:ext cx="2907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 cm</a:t>
              </a:r>
            </a:p>
          </p:txBody>
        </p:sp>
      </p:grpSp>
      <p:sp>
        <p:nvSpPr>
          <p:cNvPr id="11" name="矩形 10"/>
          <p:cNvSpPr/>
          <p:nvPr/>
        </p:nvSpPr>
        <p:spPr>
          <a:xfrm rot="5400000">
            <a:off x="4896168" y="3489961"/>
            <a:ext cx="1439862" cy="21605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7056756" y="3491550"/>
            <a:ext cx="1439863" cy="216058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 rot="5400000">
            <a:off x="4896168" y="4929824"/>
            <a:ext cx="1439863" cy="2160588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矩形 13"/>
          <p:cNvSpPr/>
          <p:nvPr/>
        </p:nvSpPr>
        <p:spPr>
          <a:xfrm rot="5400000">
            <a:off x="7056756" y="4929825"/>
            <a:ext cx="1439863" cy="216058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824706" y="1158070"/>
            <a:ext cx="105425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在边长为 6 dm 的正方形上画一画，铺满这个正方形正好需要 6 块砖，如图。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黑体"/>
        <a:ea typeface=""/>
        <a:cs typeface=""/>
        <a:font script="Jpan" typeface="游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宽屏</PresentationFormat>
  <Paragraphs>93</Paragraphs>
  <Slides>23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FandolFang R</vt:lpstr>
      <vt:lpstr>OPPOSans B</vt:lpstr>
      <vt:lpstr>OPPOSans H</vt:lpstr>
      <vt:lpstr>OPPOSans R</vt:lpstr>
      <vt:lpstr>黑体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470</cp:revision>
  <dcterms:created xsi:type="dcterms:W3CDTF">2020-07-01T00:49:00Z</dcterms:created>
  <dcterms:modified xsi:type="dcterms:W3CDTF">2023-01-16T16:04:58Z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BDAD9CCD75444770BE66EE229E2D55BA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