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2BB37-5726-436C-B425-3EA65AD2CF8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FE248-789E-4956-AC9B-2D83B5E101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FE248-789E-4956-AC9B-2D83B5E101E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20116;&#35838;&#26102;\Lesson29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20116;&#35838;&#26102;\Lesson29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347" y="1052736"/>
            <a:ext cx="9144000" cy="11795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  Look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into Science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988" y="2636912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DNA—The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Story of You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347" y="260648"/>
            <a:ext cx="5256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81468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828675" y="836613"/>
            <a:ext cx="7821613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future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scientists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might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able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change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·There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copies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every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part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body.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have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own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unique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repeats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patterns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from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parents’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has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billions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instructions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explain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why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way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are.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·It’s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most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amazing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things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earth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!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523181" y="1124744"/>
            <a:ext cx="792088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  <a:endParaRPr lang="zh-CN" altLang="en-US" sz="2400" b="1" u="sng" dirty="0">
              <a:solidFill>
                <a:srgbClr val="FF0000"/>
              </a:solidFill>
              <a:latin typeface="Aharoni" pitchFamily="2" charset="-79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1.What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can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scientists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do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with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DNA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do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with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为固定短语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意为“处理”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强调对象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与疑问词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连用。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deal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with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也意为“对待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处理”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侧重处理的方式、方法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与疑问词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how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连用。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2.In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general,a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 blueprint is a drawing that shows how to put a house together with many different parts.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general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意为“一般而言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概括说来”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通常置于句首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也可以用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generally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speaking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来表示。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different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意为“不同的”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常用于以下结构中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: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different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from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不同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;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different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in</a:t>
            </a:r>
            <a:r>
              <a:rPr lang="en-US" altLang="zh-CN" sz="2400" b="1" baseline="-250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在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上不同。</a:t>
            </a:r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683568" y="1052736"/>
            <a:ext cx="725805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3.But building a living thing is far more complex than building a house.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  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living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为形容词,意为“活着的,活的”,常作定语。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far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为副词,意为“非常,远远”,用来修饰形容词和副词的比较级,表示程度。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同样用法的词还有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even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“甚至”;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rather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“相当”;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much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“……得多”;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a little/bit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“有点”;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a lot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“……得多”等等。</a:t>
            </a:r>
          </a:p>
          <a:p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971550" y="476250"/>
            <a:ext cx="700405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4.Except for some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twins,every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 living thing has its own unique DNA.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except for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意为“除……之外,要不是由于”,它要求排除的是不同类的。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辨析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 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except for,except,besides,but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(1)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except for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意为“除了”,表示对主体的肯定和局部的否定,用于不同类的事物间。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except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可用作介词,意为“除了……之外”,表示同类事物间的排除关系。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(3)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besides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可用作介词,意为“除……之外”,表示同类事物间的叠加关系。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(4)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but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可用作介词,意为“除……之外”,常与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no,all,every,each,none,nobody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等词连用,有时可与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except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互换。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467544" y="1052736"/>
            <a:ext cx="828092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every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为形容词,意为“每一的,每一个的”,其后接单数名词;“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every+单数名词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”作主语时,谓语动词用单数;every强调整体概念,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不能直接与of连用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,指三者及三者以上中的每一个。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each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可作形容词,意为“每个的”,也可用作代词,意为“每个”,each作形容词时只能作定语,其后接单数名词;“each+单数名词”或each作主语时,谓语动词用单数;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each强调个体,可与of连用,指两者及两者以上中的每一个。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注意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“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every/each+单数名词+and+every/each+单数名词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”结构作主语时,谓语动词用单数形式。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own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作形容词,意为“自己的”,位于物主代词或名词所有格之后,还可作动词,意为“拥有”,其后宾语多表示房屋、土地或财产等,其名词形式为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owner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,意为“物主”。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99"/>
          <p:cNvSpPr txBox="1">
            <a:spLocks noChangeArrowheads="1"/>
          </p:cNvSpPr>
          <p:nvPr/>
        </p:nvSpPr>
        <p:spPr bwMode="auto">
          <a:xfrm>
            <a:off x="539552" y="980728"/>
            <a:ext cx="8064896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5.Some health problems can be caused by problems in your DNA.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health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为不可数名词,意为“健康”,常构成短语in good/bad health,意为“健康/不健康”。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(1)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healthy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为形容词,意为“健康的”;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unhealthy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意为“不健康的”,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keep/stay healthy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意为“保持健康”。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healthily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为副词,意为“健康地”,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eat healthily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意为“吃得健康”。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cause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为及物动词,意为“引起,导致,发生”,后面可接双宾语,也可接动词不定式作宾语补足语。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cause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作名词,意为“原因,起因”。指导致某种结果、造成一种事实的原因,通常与of连用。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99"/>
          <p:cNvSpPr txBox="1">
            <a:spLocks noChangeArrowheads="1"/>
          </p:cNvSpPr>
          <p:nvPr/>
        </p:nvSpPr>
        <p:spPr bwMode="auto">
          <a:xfrm>
            <a:off x="828675" y="1484313"/>
            <a:ext cx="76723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6.In the future,scientists might be able to change your DNA.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be able to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意为“能,会”,表示通过努力而获得的能力,强调结果,可用于各种时态,其后接动词原形。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7.You have your own unique DNA,but it repeats patterns from your parents’ DNA.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  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repeat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为及物动词,意为“重复,重述”,后接名词或代词作宾语。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parents’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意为“父母亲的”,是复数名词的所有格形式。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684213" y="1196975"/>
            <a:ext cx="74993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8.From your DNA,scientists can identify not only you,but also people who are related to you. 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identify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为及物动词,意为“确认,识别,鉴别”,后接名词或代词作宾语。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be related to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意为“和……有联系,和……有关,与……有亲戚关系”。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related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为形容词,意为“有关的,相关的”。relate为动词,意为“把……联系起来”,常与to或with搭配。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99"/>
          <p:cNvSpPr txBox="1">
            <a:spLocks noChangeArrowheads="1"/>
          </p:cNvSpPr>
          <p:nvPr/>
        </p:nvSpPr>
        <p:spPr bwMode="auto">
          <a:xfrm>
            <a:off x="971550" y="836613"/>
            <a:ext cx="72850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9.Your DNA has billions of instructions that explain why you are the way you are.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本句句末的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you are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是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the way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的定语从句。the way的定语从句的引导词可用in which,或用that,也可以不用引导词。way在本句中意为“情况,状态”。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10.It’s one of the most amazing things on the earth!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one of the most amazing things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意为“最令人惊奇的事情之一”,为“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one of the+形容词的最高级+复数名词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”结构。其中定冠词the也可使用形容词性的物主代词来代替。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>
            <a:spLocks noChangeArrowheads="1"/>
          </p:cNvSpPr>
          <p:nvPr/>
        </p:nvSpPr>
        <p:spPr bwMode="auto">
          <a:xfrm>
            <a:off x="387053" y="980728"/>
            <a:ext cx="81153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  Is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good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idea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change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DNA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food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we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eat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Some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people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say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doing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this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makes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our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food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better. Others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think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it’s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too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dangerous. Search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Internet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for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information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write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down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ideas.</a:t>
            </a:r>
          </a:p>
        </p:txBody>
      </p:sp>
      <p:sp>
        <p:nvSpPr>
          <p:cNvPr id="22531" name="文本框 1"/>
          <p:cNvSpPr txBox="1">
            <a:spLocks noChangeArrowheads="1"/>
          </p:cNvSpPr>
          <p:nvPr/>
        </p:nvSpPr>
        <p:spPr bwMode="auto">
          <a:xfrm>
            <a:off x="379413" y="3717032"/>
            <a:ext cx="848995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good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idea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change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food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eat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not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positives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genetically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modified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food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negatives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genetically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modified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food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7"/>
          <p:cNvSpPr>
            <a:spLocks noChangeArrowheads="1"/>
          </p:cNvSpPr>
          <p:nvPr/>
        </p:nvSpPr>
        <p:spPr bwMode="auto">
          <a:xfrm>
            <a:off x="611188" y="908050"/>
            <a:ext cx="77676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Aharoni" pitchFamily="2" charset="-79"/>
              </a:rPr>
              <a:t>This is the shape of DNA. </a:t>
            </a:r>
          </a:p>
        </p:txBody>
      </p:sp>
      <p:pic>
        <p:nvPicPr>
          <p:cNvPr id="3074" name="Picture 8" descr="u=3197621336,160195528&amp;fm=0&amp;gp=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844675"/>
            <a:ext cx="56165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468313" y="5372100"/>
            <a:ext cx="84248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Aharoni" pitchFamily="2" charset="-79"/>
              </a:rPr>
              <a:t>“DNA”</a:t>
            </a:r>
            <a:r>
              <a:rPr lang="en-US" altLang="zh-CN" sz="3200" b="1" dirty="0">
                <a:solidFill>
                  <a:srgbClr val="FF0000"/>
                </a:solidFill>
                <a:latin typeface="Aharoni" pitchFamily="2" charset="-79"/>
              </a:rPr>
              <a:t> is short for </a:t>
            </a:r>
            <a:r>
              <a:rPr lang="en-US" altLang="zh-CN" sz="3200" b="1" dirty="0">
                <a:solidFill>
                  <a:srgbClr val="0000FF"/>
                </a:solidFill>
                <a:latin typeface="Aharoni" pitchFamily="2" charset="-79"/>
              </a:rPr>
              <a:t>deoxyribonucleic acid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99"/>
          <p:cNvSpPr txBox="1">
            <a:spLocks noChangeArrowheads="1"/>
          </p:cNvSpPr>
          <p:nvPr/>
        </p:nvSpPr>
        <p:spPr bwMode="auto">
          <a:xfrm>
            <a:off x="900113" y="692150"/>
            <a:ext cx="7170737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err="1">
                <a:solidFill>
                  <a:srgbClr val="902086"/>
                </a:solidFill>
                <a:latin typeface="Aharoni" pitchFamily="2" charset="-79"/>
              </a:rPr>
              <a:t>Ⅰ.Fill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blanks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with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phrases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box.</a:t>
            </a:r>
          </a:p>
          <a:p>
            <a:pPr algn="ctr"/>
            <a:endParaRPr lang="en-US" altLang="zh-CN" sz="2400" b="1" dirty="0">
              <a:solidFill>
                <a:srgbClr val="902086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        in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general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except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for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not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only</a:t>
            </a:r>
            <a:r>
              <a:rPr lang="en-US" altLang="zh-CN" sz="2400" b="1" baseline="-250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but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also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</a:p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related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to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even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if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same</a:t>
            </a:r>
            <a:r>
              <a:rPr lang="en-US" altLang="zh-CN" sz="2400" b="1" baseline="-250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as</a:t>
            </a:r>
            <a:r>
              <a:rPr lang="en-US" altLang="zh-CN" sz="2400" b="1" baseline="-250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</a:p>
          <a:p>
            <a:endParaRPr lang="en-US" altLang="zh-CN" sz="2400" b="1" baseline="-25000" dirty="0">
              <a:solidFill>
                <a:srgbClr val="C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1.Your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homework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quite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good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few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spelling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mistakes.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young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old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like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pop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music.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3.Kate’s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hair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colour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sister’s.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women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live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longer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men.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difficulties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remain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we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overcome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them.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6.Is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wealth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happiness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21506" name="圆角矩形 2"/>
          <p:cNvSpPr>
            <a:spLocks noChangeArrowheads="1"/>
          </p:cNvSpPr>
          <p:nvPr/>
        </p:nvSpPr>
        <p:spPr bwMode="auto">
          <a:xfrm>
            <a:off x="1476375" y="1339850"/>
            <a:ext cx="6191250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508625" y="234950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except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for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428750" y="3071813"/>
            <a:ext cx="445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Not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only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   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but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also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143250" y="3786188"/>
            <a:ext cx="299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same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87450" y="4219575"/>
            <a:ext cx="165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general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403350" y="4579938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Even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if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411413" y="5300663"/>
            <a:ext cx="182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related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13" name="矩形 9"/>
          <p:cNvSpPr>
            <a:spLocks noChangeArrowheads="1"/>
          </p:cNvSpPr>
          <p:nvPr/>
        </p:nvSpPr>
        <p:spPr bwMode="auto">
          <a:xfrm>
            <a:off x="1071563" y="0"/>
            <a:ext cx="2643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48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99"/>
          <p:cNvSpPr txBox="1">
            <a:spLocks noChangeArrowheads="1"/>
          </p:cNvSpPr>
          <p:nvPr/>
        </p:nvSpPr>
        <p:spPr bwMode="auto">
          <a:xfrm>
            <a:off x="857250" y="214313"/>
            <a:ext cx="8143875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 err="1">
                <a:solidFill>
                  <a:srgbClr val="902086"/>
                </a:solidFill>
                <a:latin typeface="Aharoni" pitchFamily="2" charset="-79"/>
              </a:rPr>
              <a:t>Ⅱ.Complete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 the passage with the sentences in the box.</a:t>
            </a:r>
          </a:p>
          <a:p>
            <a:pPr algn="ctr"/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Changing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DNA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Aharoni" pitchFamily="2" charset="-79"/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know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changed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ever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seen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pig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dog’s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body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course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not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Pigs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dogs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can’t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babies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together.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now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scientists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it.Scientists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take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from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kind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animal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another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kind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animal. They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design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new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plants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combining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other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plants.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latin typeface="Aharoni" pitchFamily="2" charset="-79"/>
              </a:rPr>
              <a:t>________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Some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scientists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worried.They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say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need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know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before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start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changing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it.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plants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bad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humans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too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A.Their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DNA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can’t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combine.</a:t>
            </a:r>
          </a:p>
          <a:p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B.We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make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plants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that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are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bad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pests.</a:t>
            </a:r>
          </a:p>
          <a:p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C.They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even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combine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DNA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plant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and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an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haroni" pitchFamily="2" charset="-79"/>
              </a:rPr>
              <a:t>animal.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72188" y="1643063"/>
            <a:ext cx="71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143250" y="3071813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14938" y="385762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99"/>
          <p:cNvSpPr txBox="1">
            <a:spLocks noChangeArrowheads="1"/>
          </p:cNvSpPr>
          <p:nvPr/>
        </p:nvSpPr>
        <p:spPr bwMode="auto">
          <a:xfrm>
            <a:off x="539750" y="620713"/>
            <a:ext cx="8147050" cy="52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>
                <a:solidFill>
                  <a:srgbClr val="902086"/>
                </a:solidFill>
                <a:latin typeface="Aharoni" pitchFamily="2" charset="-79"/>
              </a:rPr>
              <a:t>同义句转换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1.Both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Linda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give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us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big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surprise.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Linda_____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us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big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surprise. 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2.It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takes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me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half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hour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clean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room.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half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hour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 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room. 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3.My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book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isn’t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same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his.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book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    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     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his. 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4.What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this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problem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this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problem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5.He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speak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Chinese.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speak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Chinese. 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6.I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don’t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know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how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could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build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house.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don’t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know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how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house.</a:t>
            </a:r>
            <a:endParaRPr lang="zh-CN" altLang="en-US" sz="2400" b="1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87450" y="1339850"/>
            <a:ext cx="7242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Not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only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  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but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also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42988" y="242093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spend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      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cleaning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700338" y="3140075"/>
            <a:ext cx="237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different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from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00113" y="3860800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How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 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deal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714750" y="5357813"/>
            <a:ext cx="1785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build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1928813" y="4572000"/>
            <a:ext cx="1528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able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7054850" y="1357313"/>
            <a:ext cx="1160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gives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99"/>
          <p:cNvSpPr txBox="1">
            <a:spLocks noChangeArrowheads="1"/>
          </p:cNvSpPr>
          <p:nvPr/>
        </p:nvSpPr>
        <p:spPr bwMode="auto">
          <a:xfrm>
            <a:off x="827584" y="1124744"/>
            <a:ext cx="766445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activity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2.Preview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Lesson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30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800" dirty="0">
              <a:latin typeface="Aharoni" pitchFamily="2" charset="-79"/>
            </a:endParaRPr>
          </a:p>
        </p:txBody>
      </p:sp>
      <p:pic>
        <p:nvPicPr>
          <p:cNvPr id="24578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3784079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动作按钮: 前进或下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661150" y="5229225"/>
            <a:ext cx="647700" cy="6477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5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836613"/>
            <a:ext cx="554513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684213" y="4940300"/>
            <a:ext cx="75612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3300"/>
                </a:solidFill>
                <a:latin typeface="Aharoni" pitchFamily="2" charset="-79"/>
              </a:rPr>
              <a:t>The two girls are</a:t>
            </a:r>
            <a:r>
              <a:rPr lang="en-US" altLang="zh-CN" sz="3200" b="1" dirty="0">
                <a:latin typeface="Aharoni" pitchFamily="2" charset="-79"/>
              </a:rPr>
              <a:t> </a:t>
            </a:r>
            <a:r>
              <a:rPr lang="en-US" altLang="zh-CN" sz="3200" b="1" i="1" dirty="0">
                <a:solidFill>
                  <a:srgbClr val="009900"/>
                </a:solidFill>
                <a:latin typeface="Aharoni" pitchFamily="2" charset="-79"/>
              </a:rPr>
              <a:t>twins</a:t>
            </a:r>
            <a:r>
              <a:rPr lang="en-US" altLang="zh-CN" sz="3200" b="1" i="1" dirty="0">
                <a:solidFill>
                  <a:srgbClr val="0000FF"/>
                </a:solidFill>
                <a:latin typeface="Aharoni" pitchFamily="2" charset="-79"/>
              </a:rPr>
              <a:t>.</a:t>
            </a:r>
            <a:r>
              <a:rPr lang="en-US" altLang="zh-CN" sz="3200" b="1" dirty="0">
                <a:latin typeface="Aharoni" pitchFamily="2" charset="-79"/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  <a:latin typeface="Aharoni" pitchFamily="2" charset="-79"/>
              </a:rPr>
              <a:t>Maybe they have the</a:t>
            </a:r>
            <a:r>
              <a:rPr lang="en-US" altLang="zh-CN" sz="3200" b="1" dirty="0">
                <a:latin typeface="Aharoni" pitchFamily="2" charset="-79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Aharoni" pitchFamily="2" charset="-79"/>
              </a:rPr>
              <a:t>identical</a:t>
            </a:r>
            <a:r>
              <a:rPr lang="en-US" altLang="zh-CN" sz="3200" b="1" dirty="0">
                <a:solidFill>
                  <a:srgbClr val="0033CC"/>
                </a:solidFill>
                <a:latin typeface="Aharoni" pitchFamily="2" charset="-79"/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  <a:latin typeface="Aharoni" pitchFamily="2" charset="-79"/>
              </a:rPr>
              <a:t>DNA.</a:t>
            </a:r>
            <a:r>
              <a:rPr lang="en-US" altLang="zh-CN" sz="3200" b="1" dirty="0">
                <a:latin typeface="Aharoni" pitchFamily="2" charset="-79"/>
              </a:rPr>
              <a:t>  </a:t>
            </a:r>
            <a:endParaRPr lang="en-US" altLang="zh-CN" sz="3200" i="1" dirty="0">
              <a:solidFill>
                <a:srgbClr val="0000FF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 descr="09052819510665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1835150"/>
            <a:ext cx="5954712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67544" y="969963"/>
            <a:ext cx="7751763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haroni" pitchFamily="2" charset="-79"/>
              </a:rPr>
              <a:t>Fang </a:t>
            </a:r>
            <a:r>
              <a:rPr lang="en-US" altLang="zh-CN" sz="3200" b="1" dirty="0" err="1">
                <a:solidFill>
                  <a:srgbClr val="0000FF"/>
                </a:solidFill>
                <a:latin typeface="Aharoni" pitchFamily="2" charset="-79"/>
              </a:rPr>
              <a:t>Zuming</a:t>
            </a:r>
            <a:r>
              <a:rPr lang="en-US" altLang="zh-CN" sz="3200" b="1" dirty="0">
                <a:solidFill>
                  <a:srgbClr val="0000FF"/>
                </a:solidFill>
                <a:latin typeface="Aharoni" pitchFamily="2" charset="-79"/>
              </a:rPr>
              <a:t> looks like his father—Cheng Long.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547813" y="476250"/>
            <a:ext cx="5834062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zh-CN" sz="7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Words</a:t>
            </a:r>
            <a:endParaRPr lang="en-US" altLang="zh-CN" sz="7600" b="1" i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1" name="Rectangle 7"/>
          <p:cNvSpPr>
            <a:spLocks noChangeArrowheads="1"/>
          </p:cNvSpPr>
          <p:nvPr/>
        </p:nvSpPr>
        <p:spPr bwMode="auto">
          <a:xfrm>
            <a:off x="179388" y="1844675"/>
            <a:ext cx="86074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500" i="1" dirty="0"/>
              <a:t>        </a:t>
            </a:r>
            <a:r>
              <a:rPr lang="en-US" altLang="zh-CN" sz="4000" b="1" dirty="0">
                <a:solidFill>
                  <a:srgbClr val="0000E2"/>
                </a:solidFill>
                <a:latin typeface="Aharoni" pitchFamily="2" charset="-79"/>
              </a:rPr>
              <a:t>DNA                        blueprint</a:t>
            </a: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E2"/>
                </a:solidFill>
                <a:latin typeface="Aharoni" pitchFamily="2" charset="-79"/>
              </a:rPr>
              <a:t>      general                      complex</a:t>
            </a: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E2"/>
                </a:solidFill>
                <a:latin typeface="Aharoni" pitchFamily="2" charset="-79"/>
              </a:rPr>
              <a:t>         twin                         repeat</a:t>
            </a: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E2"/>
                </a:solidFill>
                <a:latin typeface="Aharoni" pitchFamily="2" charset="-79"/>
              </a:rPr>
              <a:t>       pattern                      identify</a:t>
            </a: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E2"/>
                </a:solidFill>
                <a:latin typeface="Aharoni" pitchFamily="2" charset="-79"/>
              </a:rPr>
              <a:t>       related                     grandson</a:t>
            </a: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E2"/>
                </a:solidFill>
                <a:latin typeface="Aharoni" pitchFamily="2" charset="-79"/>
              </a:rPr>
              <a:t>     granddaughter         instruction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468313" y="836613"/>
            <a:ext cx="842486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lesson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answer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questions.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blueprint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Which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complex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building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building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house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twins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same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8313" y="2276872"/>
            <a:ext cx="8331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blueprint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is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drawing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that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shows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how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put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house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together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many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different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parts.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8313" y="4171950"/>
            <a:ext cx="80645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Building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living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thing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is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far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more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complex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than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building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house.</a:t>
            </a:r>
            <a:r>
              <a:rPr lang="zh-CN" altLang="en-US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　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87624" y="5301208"/>
            <a:ext cx="2216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Yes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they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do.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pic>
        <p:nvPicPr>
          <p:cNvPr id="7" name="Lesson29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357313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833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"/>
          <p:cNvSpPr txBox="1">
            <a:spLocks noChangeArrowheads="1"/>
          </p:cNvSpPr>
          <p:nvPr/>
        </p:nvSpPr>
        <p:spPr bwMode="auto">
          <a:xfrm>
            <a:off x="755650" y="908050"/>
            <a:ext cx="787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possible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change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  <a:sym typeface="宋体" panose="02010600030101010101" pitchFamily="2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  <a:sym typeface="宋体" panose="02010600030101010101" pitchFamily="2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  <a:sym typeface="宋体" panose="02010600030101010101" pitchFamily="2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5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Whose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related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yours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  <a:sym typeface="宋体" panose="02010600030101010101" pitchFamily="2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  <a:sym typeface="宋体" panose="02010600030101010101" pitchFamily="2" charset="-122"/>
            </a:endParaRPr>
          </a:p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03350" y="1484313"/>
            <a:ext cx="661511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Yes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it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is.In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future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scientists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might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able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change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our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DNA.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60475" y="3068638"/>
            <a:ext cx="7081838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People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who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are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related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me.For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example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my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parents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grandparents.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1331913" y="2060575"/>
            <a:ext cx="5080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phrases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·in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general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·except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for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·be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related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to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·billions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971550" y="549275"/>
            <a:ext cx="74326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sentences.</a:t>
            </a:r>
          </a:p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1260475" y="1123950"/>
            <a:ext cx="71247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sentences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scientists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·But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building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complex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building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house.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·Except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twins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every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own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unique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DNA.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·Some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health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problems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caused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problems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DNA.</a:t>
            </a:r>
          </a:p>
          <a:p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972</Words>
  <Application>Microsoft Office PowerPoint</Application>
  <PresentationFormat>全屏显示(4:3)</PresentationFormat>
  <Paragraphs>146</Paragraphs>
  <Slides>23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Aharoni</vt:lpstr>
      <vt:lpstr>方正书宋_GBK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2023-01-16T16:05:12Z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D8DAA70B814748B4B7D9EE0A1A440446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