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302" r:id="rId4"/>
    <p:sldId id="282" r:id="rId5"/>
    <p:sldId id="283" r:id="rId6"/>
    <p:sldId id="284" r:id="rId7"/>
    <p:sldId id="287" r:id="rId8"/>
    <p:sldId id="288" r:id="rId9"/>
    <p:sldId id="289" r:id="rId10"/>
    <p:sldId id="290" r:id="rId11"/>
    <p:sldId id="286" r:id="rId12"/>
    <p:sldId id="292" r:id="rId13"/>
    <p:sldId id="293" r:id="rId14"/>
    <p:sldId id="298" r:id="rId15"/>
    <p:sldId id="258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F58B3ECB-4321-4CAF-BF76-26A3903BB01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C505F2F1-F815-4EDA-A730-BF92AE7934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C82C48C-6E2D-4F27-9D0B-946BBD7F496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FandolFang R" panose="00000500000000000000" pitchFamily="50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3" y="1916924"/>
            <a:ext cx="4926540" cy="1923332"/>
            <a:chOff x="655793" y="1916924"/>
            <a:chExt cx="4926540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916924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3" y="2732260"/>
              <a:ext cx="49265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正比例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916924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4.2.1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THE BASIC NATURE OF PROPORTION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r>
                <a:rPr lang="zh-CN" altLang="en-US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网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33605" y="2092820"/>
          <a:ext cx="3312376" cy="3017520"/>
        </p:xfrm>
        <a:graphic>
          <a:graphicData uri="http://schemas.openxmlformats.org/drawingml/2006/table">
            <a:tbl>
              <a:tblPr/>
              <a:tblGrid>
                <a:gridCol w="18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dolFang R" panose="00000500000000000000" pitchFamily="50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H="1" flipV="1">
            <a:off x="2633605" y="1810775"/>
            <a:ext cx="0" cy="3310886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624808" y="5121859"/>
            <a:ext cx="3742871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547966" y="1772816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940454" y="5133379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2392243" y="4930547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   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2871782" y="5075010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3199325" y="5075010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631373" y="5075010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3991413" y="5075010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4279445" y="5075010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4639485" y="5075010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5071533" y="5075010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2402504" y="4617009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2331067" y="4238018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2331067" y="3897723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2331067" y="358994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2331067" y="3249651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35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2331067" y="2889611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331067" y="2529571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流程图: 联系 29"/>
          <p:cNvSpPr/>
          <p:nvPr/>
        </p:nvSpPr>
        <p:spPr>
          <a:xfrm flipH="1">
            <a:off x="2949022" y="469254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流程图: 联系 30"/>
          <p:cNvSpPr/>
          <p:nvPr/>
        </p:nvSpPr>
        <p:spPr>
          <a:xfrm flipH="1">
            <a:off x="3317431" y="4319675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流程图: 联系 31"/>
          <p:cNvSpPr/>
          <p:nvPr/>
        </p:nvSpPr>
        <p:spPr>
          <a:xfrm flipH="1">
            <a:off x="3636786" y="3979381"/>
            <a:ext cx="142875" cy="14446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流程图: 联系 32"/>
          <p:cNvSpPr/>
          <p:nvPr/>
        </p:nvSpPr>
        <p:spPr>
          <a:xfrm flipH="1">
            <a:off x="4008073" y="3665258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流程图: 联系 33"/>
          <p:cNvSpPr/>
          <p:nvPr/>
        </p:nvSpPr>
        <p:spPr>
          <a:xfrm flipH="1">
            <a:off x="3834371" y="3818794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流程图: 联系 34"/>
          <p:cNvSpPr/>
          <p:nvPr/>
        </p:nvSpPr>
        <p:spPr>
          <a:xfrm flipH="1">
            <a:off x="3488500" y="4134064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流程图: 联系 35"/>
          <p:cNvSpPr/>
          <p:nvPr/>
        </p:nvSpPr>
        <p:spPr>
          <a:xfrm flipH="1">
            <a:off x="3126703" y="4476352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流程图: 联系 36"/>
          <p:cNvSpPr/>
          <p:nvPr/>
        </p:nvSpPr>
        <p:spPr>
          <a:xfrm flipH="1">
            <a:off x="2763132" y="485335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41" name="直接连接符 40"/>
          <p:cNvCxnSpPr>
            <a:endCxn id="33" idx="1"/>
          </p:cNvCxnSpPr>
          <p:nvPr/>
        </p:nvCxnSpPr>
        <p:spPr>
          <a:xfrm flipV="1">
            <a:off x="2625198" y="3686414"/>
            <a:ext cx="1506180" cy="141695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461546" y="3450390"/>
            <a:ext cx="0" cy="1671471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2624502" y="3437743"/>
            <a:ext cx="187174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流程图: 联系 51"/>
          <p:cNvSpPr/>
          <p:nvPr/>
        </p:nvSpPr>
        <p:spPr>
          <a:xfrm flipH="1">
            <a:off x="4384199" y="3346383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4821586" y="3095428"/>
            <a:ext cx="0" cy="2037953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2624067" y="3095426"/>
            <a:ext cx="219752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流程图: 联系 56"/>
          <p:cNvSpPr/>
          <p:nvPr/>
        </p:nvSpPr>
        <p:spPr>
          <a:xfrm flipH="1">
            <a:off x="4759039" y="2977715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4128630" y="2267022"/>
            <a:ext cx="1506180" cy="141695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4279445" y="3557430"/>
            <a:ext cx="0" cy="1564233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2624068" y="3589946"/>
            <a:ext cx="1655379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流程图: 联系 53"/>
          <p:cNvSpPr/>
          <p:nvPr/>
        </p:nvSpPr>
        <p:spPr>
          <a:xfrm flipH="1">
            <a:off x="4160999" y="3475524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 flipH="1">
            <a:off x="2217570" y="3588733"/>
            <a:ext cx="43196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77354" y="3403539"/>
            <a:ext cx="633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31.5</a:t>
            </a: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1" name="矩形 3"/>
          <p:cNvSpPr>
            <a:spLocks noChangeArrowheads="1"/>
          </p:cNvSpPr>
          <p:nvPr/>
        </p:nvSpPr>
        <p:spPr bwMode="auto">
          <a:xfrm>
            <a:off x="6933033" y="2060850"/>
            <a:ext cx="40843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）小明买的彩带的米数是小丽的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倍，他花的钱是小丽的几倍？</a:t>
            </a:r>
          </a:p>
        </p:txBody>
      </p:sp>
      <p:sp>
        <p:nvSpPr>
          <p:cNvPr id="60" name="TextBox 5"/>
          <p:cNvSpPr txBox="1">
            <a:spLocks noChangeArrowheads="1"/>
          </p:cNvSpPr>
          <p:nvPr/>
        </p:nvSpPr>
        <p:spPr bwMode="auto">
          <a:xfrm>
            <a:off x="6933033" y="4027710"/>
            <a:ext cx="36806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答：因为彩带的数量成倍地增加，总价也会成倍地增加，所以他花的钱是小丽的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倍。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502566" y="3284984"/>
            <a:ext cx="2507707" cy="487838"/>
            <a:chOff x="5785743" y="2643758"/>
            <a:chExt cx="2507707" cy="487838"/>
          </a:xfrm>
        </p:grpSpPr>
        <p:sp>
          <p:nvSpPr>
            <p:cNvPr id="62" name="KSO_Shape"/>
            <p:cNvSpPr/>
            <p:nvPr/>
          </p:nvSpPr>
          <p:spPr>
            <a:xfrm>
              <a:off x="5785743" y="2643758"/>
              <a:ext cx="2507707" cy="487838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98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019280" y="2705157"/>
              <a:ext cx="2040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彩带的单价一定</a:t>
              </a:r>
            </a:p>
          </p:txBody>
        </p:sp>
      </p:grpSp>
      <p:sp>
        <p:nvSpPr>
          <p:cNvPr id="6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84"/>
          <p:cNvSpPr>
            <a:spLocks noChangeArrowheads="1"/>
          </p:cNvSpPr>
          <p:nvPr/>
        </p:nvSpPr>
        <p:spPr bwMode="auto">
          <a:xfrm>
            <a:off x="1950554" y="1959000"/>
            <a:ext cx="8820936" cy="913160"/>
          </a:xfrm>
          <a:prstGeom prst="roundRect">
            <a:avLst>
              <a:gd name="adj" fmla="val 8676"/>
            </a:avLst>
          </a:prstGeom>
          <a:solidFill>
            <a:schemeClr val="bg1"/>
          </a:solidFill>
          <a:ln w="12700">
            <a:noFill/>
            <a:round/>
          </a:ln>
        </p:spPr>
        <p:txBody>
          <a:bodyPr wrap="none" lIns="65485" tIns="33338" rIns="65485" bIns="33338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下面各题中的两种量成正比例吗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成正比例的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画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“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√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不成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正比例的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画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“✕”。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50554" y="3097506"/>
            <a:ext cx="8640960" cy="58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(1)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每小时织布的米数一定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织布的总米数与时间。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787735" y="3132036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√</a:t>
            </a:r>
          </a:p>
        </p:txBody>
      </p:sp>
      <p:sp>
        <p:nvSpPr>
          <p:cNvPr id="20" name="矩形 19"/>
          <p:cNvSpPr/>
          <p:nvPr/>
        </p:nvSpPr>
        <p:spPr>
          <a:xfrm>
            <a:off x="8787735" y="4614587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√</a:t>
            </a:r>
          </a:p>
        </p:txBody>
      </p:sp>
      <p:sp>
        <p:nvSpPr>
          <p:cNvPr id="21" name="矩形 20"/>
          <p:cNvSpPr/>
          <p:nvPr/>
        </p:nvSpPr>
        <p:spPr>
          <a:xfrm>
            <a:off x="1950554" y="3799321"/>
            <a:ext cx="6608578" cy="58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(2)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人的身高与体重。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	                    (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50554" y="4522253"/>
            <a:ext cx="8172864" cy="58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(3)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《小学生天地》的单价一定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订阅费用与数量。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19" name="矩形 18"/>
          <p:cNvSpPr/>
          <p:nvPr/>
        </p:nvSpPr>
        <p:spPr>
          <a:xfrm>
            <a:off x="7213959" y="3875998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×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1" grpId="0"/>
      <p:bldP spid="22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902476" y="1164883"/>
            <a:ext cx="513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一辆汽车行驶的时间和路程如下表：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91544" y="1820717"/>
          <a:ext cx="8100814" cy="11168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414">
                <a:tc>
                  <a:txBody>
                    <a:bodyPr/>
                    <a:lstStyle/>
                    <a:p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时间</a:t>
                      </a:r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/</a:t>
                      </a:r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时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1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2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3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5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6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>
                  <a:txBody>
                    <a:bodyPr/>
                    <a:lstStyle/>
                    <a:p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路程</a:t>
                      </a:r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/km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80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160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240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320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400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480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Text Box 69"/>
          <p:cNvSpPr txBox="1">
            <a:spLocks noChangeArrowheads="1"/>
          </p:cNvSpPr>
          <p:nvPr/>
        </p:nvSpPr>
        <p:spPr bwMode="auto">
          <a:xfrm>
            <a:off x="2061592" y="3160731"/>
            <a:ext cx="39624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）写出几组路程与相对应的时间的比，并比较比值的大小。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4" name="Text Box 69"/>
          <p:cNvSpPr txBox="1">
            <a:spLocks noChangeArrowheads="1"/>
          </p:cNvSpPr>
          <p:nvPr/>
        </p:nvSpPr>
        <p:spPr bwMode="auto">
          <a:xfrm>
            <a:off x="6023992" y="3160731"/>
            <a:ext cx="4068366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）说一说这个比值表示什么？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5" name="Text Box 69"/>
          <p:cNvSpPr txBox="1">
            <a:spLocks noChangeArrowheads="1"/>
          </p:cNvSpPr>
          <p:nvPr/>
        </p:nvSpPr>
        <p:spPr bwMode="auto">
          <a:xfrm>
            <a:off x="1991544" y="4910395"/>
            <a:ext cx="532382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）汽车行驶的路程与时间成正比关系吗？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865295" y="3954462"/>
            <a:ext cx="5138893" cy="728552"/>
            <a:chOff x="341295" y="2339635"/>
            <a:chExt cx="5138893" cy="728552"/>
          </a:xfrm>
        </p:grpSpPr>
        <p:grpSp>
          <p:nvGrpSpPr>
            <p:cNvPr id="31" name="组合 30"/>
            <p:cNvGrpSpPr/>
            <p:nvPr/>
          </p:nvGrpSpPr>
          <p:grpSpPr>
            <a:xfrm>
              <a:off x="547654" y="2339635"/>
              <a:ext cx="4932534" cy="728552"/>
              <a:chOff x="4079101" y="3297813"/>
              <a:chExt cx="5357850" cy="728552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4139952" y="3297813"/>
                <a:ext cx="3539391" cy="728552"/>
                <a:chOff x="5998633" y="3506426"/>
                <a:chExt cx="4383616" cy="1209675"/>
              </a:xfrm>
            </p:grpSpPr>
            <p:sp>
              <p:nvSpPr>
                <p:cNvPr id="34" name="MH_Other_9"/>
                <p:cNvSpPr/>
                <p:nvPr/>
              </p:nvSpPr>
              <p:spPr>
                <a:xfrm>
                  <a:off x="5998633" y="3506426"/>
                  <a:ext cx="4383616" cy="1209675"/>
                </a:xfrm>
                <a:prstGeom prst="roundRect">
                  <a:avLst>
                    <a:gd name="adj" fmla="val 4648"/>
                  </a:avLst>
                </a:prstGeom>
                <a:solidFill>
                  <a:srgbClr val="98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35" name="MH_SubTitle_5"/>
                <p:cNvSpPr/>
                <p:nvPr/>
              </p:nvSpPr>
              <p:spPr>
                <a:xfrm>
                  <a:off x="6151034" y="3604851"/>
                  <a:ext cx="4080933" cy="1012825"/>
                </a:xfrm>
                <a:prstGeom prst="roundRect">
                  <a:avLst>
                    <a:gd name="adj" fmla="val 4648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0" rIns="432000" bIns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p:grpSp>
          <p:sp>
            <p:nvSpPr>
              <p:cNvPr id="33" name="矩形 32"/>
              <p:cNvSpPr/>
              <p:nvPr/>
            </p:nvSpPr>
            <p:spPr>
              <a:xfrm>
                <a:off x="4079101" y="3355798"/>
                <a:ext cx="5357850" cy="50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000" b="0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</a:t>
                </a:r>
                <a:endParaRPr kumimoji="0" lang="en-US" altLang="zh-CN" sz="2000" b="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41295" y="2463941"/>
                  <a:ext cx="4608512" cy="5085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Times New Roman" panose="02020603050405020304" pitchFamily="18" charset="0"/>
                    </a:rPr>
                    <a:t>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r>
                        <a:rPr kumimoji="0" lang="zh-CN" altLang="en-US" sz="1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   </m:t>
                      </m:r>
                    </m:oMath>
                  </a14:m>
                  <a:r>
                    <a:rPr kumimoji="0" lang="en-US" altLang="zh-C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Times New Roman" panose="02020603050405020304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𝟏𝟔𝟎</m:t>
                          </m:r>
                        </m:num>
                        <m:den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kumimoji="0" lang="en-US" altLang="zh-CN" sz="1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   </m:t>
                      </m:r>
                    </m:oMath>
                  </a14:m>
                  <a:r>
                    <a:rPr kumimoji="0" lang="en-US" altLang="zh-C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Times New Roman" panose="02020603050405020304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𝟐𝟒𝟎</m:t>
                          </m:r>
                        </m:num>
                        <m:den>
                          <m:r>
                            <a:rPr kumimoji="0" lang="en-US" altLang="zh-CN" sz="1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kumimoji="0" lang="en-US" altLang="zh-CN" sz="1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kumimoji="0" lang="en-US" altLang="zh-C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Times New Roman" panose="02020603050405020304" pitchFamily="18" charset="0"/>
                    </a:rPr>
                    <a:t>=……=80</a:t>
                  </a:r>
                  <a:endPara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9" name="Text 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295" y="2463941"/>
                  <a:ext cx="4608512" cy="508537"/>
                </a:xfrm>
                <a:prstGeom prst="rect">
                  <a:avLst/>
                </a:prstGeom>
                <a:blipFill rotWithShape="1">
                  <a:blip r:embed="rId3"/>
                </a:blipFill>
                <a:ln w="9525">
                  <a:noFill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组合 4"/>
          <p:cNvGrpSpPr/>
          <p:nvPr/>
        </p:nvGrpSpPr>
        <p:grpSpPr>
          <a:xfrm>
            <a:off x="6364040" y="3967216"/>
            <a:ext cx="4196456" cy="728552"/>
            <a:chOff x="4840040" y="2304126"/>
            <a:chExt cx="4932534" cy="728552"/>
          </a:xfrm>
        </p:grpSpPr>
        <p:grpSp>
          <p:nvGrpSpPr>
            <p:cNvPr id="52" name="组合 51"/>
            <p:cNvGrpSpPr/>
            <p:nvPr/>
          </p:nvGrpSpPr>
          <p:grpSpPr>
            <a:xfrm>
              <a:off x="4840040" y="2304126"/>
              <a:ext cx="4932534" cy="728552"/>
              <a:chOff x="4079101" y="3297813"/>
              <a:chExt cx="5357850" cy="728552"/>
            </a:xfrm>
          </p:grpSpPr>
          <p:grpSp>
            <p:nvGrpSpPr>
              <p:cNvPr id="53" name="组合 52"/>
              <p:cNvGrpSpPr/>
              <p:nvPr/>
            </p:nvGrpSpPr>
            <p:grpSpPr>
              <a:xfrm>
                <a:off x="4139952" y="3297813"/>
                <a:ext cx="3539391" cy="728552"/>
                <a:chOff x="5998633" y="3506426"/>
                <a:chExt cx="4383616" cy="1209675"/>
              </a:xfrm>
            </p:grpSpPr>
            <p:sp>
              <p:nvSpPr>
                <p:cNvPr id="55" name="MH_Other_9"/>
                <p:cNvSpPr/>
                <p:nvPr/>
              </p:nvSpPr>
              <p:spPr>
                <a:xfrm>
                  <a:off x="5998633" y="3506426"/>
                  <a:ext cx="4383616" cy="1209675"/>
                </a:xfrm>
                <a:prstGeom prst="roundRect">
                  <a:avLst>
                    <a:gd name="adj" fmla="val 4648"/>
                  </a:avLst>
                </a:prstGeom>
                <a:solidFill>
                  <a:srgbClr val="98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56" name="MH_SubTitle_5"/>
                <p:cNvSpPr/>
                <p:nvPr/>
              </p:nvSpPr>
              <p:spPr>
                <a:xfrm>
                  <a:off x="6151034" y="3604851"/>
                  <a:ext cx="4080933" cy="1012825"/>
                </a:xfrm>
                <a:prstGeom prst="roundRect">
                  <a:avLst>
                    <a:gd name="adj" fmla="val 4648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0" rIns="432000" bIns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p:grpSp>
          <p:sp>
            <p:nvSpPr>
              <p:cNvPr id="54" name="矩形 53"/>
              <p:cNvSpPr/>
              <p:nvPr/>
            </p:nvSpPr>
            <p:spPr>
              <a:xfrm>
                <a:off x="4079101" y="3355798"/>
                <a:ext cx="5357850" cy="50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000" b="0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</a:t>
                </a:r>
                <a:endParaRPr kumimoji="0" lang="en-US" altLang="zh-CN" sz="2000" b="0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5210750" y="2421099"/>
              <a:ext cx="2381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比值表示速度。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918315" y="6242892"/>
            <a:ext cx="8305395" cy="409402"/>
            <a:chOff x="2356418" y="4353366"/>
            <a:chExt cx="4481222" cy="409402"/>
          </a:xfrm>
        </p:grpSpPr>
        <p:sp>
          <p:nvSpPr>
            <p:cNvPr id="79" name="矩形 12"/>
            <p:cNvSpPr>
              <a:spLocks noChangeArrowheads="1"/>
            </p:cNvSpPr>
            <p:nvPr/>
          </p:nvSpPr>
          <p:spPr bwMode="auto">
            <a:xfrm>
              <a:off x="2739275" y="4353366"/>
              <a:ext cx="4098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汽车行驶的路程与时间是成正比例的量，它们之间是正比例关系。</a:t>
              </a:r>
            </a:p>
          </p:txBody>
        </p:sp>
        <p:sp>
          <p:nvSpPr>
            <p:cNvPr id="80" name="矩形 13"/>
            <p:cNvSpPr>
              <a:spLocks noChangeArrowheads="1"/>
            </p:cNvSpPr>
            <p:nvPr/>
          </p:nvSpPr>
          <p:spPr bwMode="auto">
            <a:xfrm>
              <a:off x="2356418" y="4362658"/>
              <a:ext cx="51738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所以：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36575" y="5337835"/>
            <a:ext cx="3962298" cy="882796"/>
            <a:chOff x="3112573" y="3368763"/>
            <a:chExt cx="3962298" cy="882796"/>
          </a:xfrm>
        </p:grpSpPr>
        <p:sp>
          <p:nvSpPr>
            <p:cNvPr id="81" name="矩形 7"/>
            <p:cNvSpPr>
              <a:spLocks noChangeArrowheads="1"/>
            </p:cNvSpPr>
            <p:nvPr/>
          </p:nvSpPr>
          <p:spPr bwMode="auto">
            <a:xfrm>
              <a:off x="3112573" y="3546975"/>
              <a:ext cx="11128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因为：</a:t>
              </a:r>
            </a:p>
          </p:txBody>
        </p:sp>
        <p:grpSp>
          <p:nvGrpSpPr>
            <p:cNvPr id="82" name="组合 36"/>
            <p:cNvGrpSpPr/>
            <p:nvPr/>
          </p:nvGrpSpPr>
          <p:grpSpPr>
            <a:xfrm>
              <a:off x="4040499" y="3368763"/>
              <a:ext cx="3034372" cy="882796"/>
              <a:chOff x="2195735" y="2852936"/>
              <a:chExt cx="3034162" cy="882337"/>
            </a:xfrm>
          </p:grpSpPr>
          <p:grpSp>
            <p:nvGrpSpPr>
              <p:cNvPr id="83" name="组合 19"/>
              <p:cNvGrpSpPr/>
              <p:nvPr/>
            </p:nvGrpSpPr>
            <p:grpSpPr>
              <a:xfrm>
                <a:off x="2916943" y="3047004"/>
                <a:ext cx="2312954" cy="470753"/>
                <a:chOff x="2126525" y="3263259"/>
                <a:chExt cx="2313223" cy="470761"/>
              </a:xfrm>
            </p:grpSpPr>
            <p:sp>
              <p:nvSpPr>
                <p:cNvPr id="87" name="矩形 10"/>
                <p:cNvSpPr>
                  <a:spLocks noChangeArrowheads="1"/>
                </p:cNvSpPr>
                <p:nvPr/>
              </p:nvSpPr>
              <p:spPr bwMode="auto">
                <a:xfrm>
                  <a:off x="2126525" y="3263259"/>
                  <a:ext cx="365823" cy="461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=</a:t>
                  </a: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  <p:sp>
              <p:nvSpPr>
                <p:cNvPr id="88" name="矩形 11"/>
                <p:cNvSpPr>
                  <a:spLocks noChangeArrowheads="1"/>
                </p:cNvSpPr>
                <p:nvPr/>
              </p:nvSpPr>
              <p:spPr bwMode="auto">
                <a:xfrm>
                  <a:off x="2398709" y="3272587"/>
                  <a:ext cx="2041039" cy="461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速度（一定）</a:t>
                  </a:r>
                </a:p>
              </p:txBody>
            </p:sp>
          </p:grpSp>
          <p:sp>
            <p:nvSpPr>
              <p:cNvPr id="84" name="TextBox 19"/>
              <p:cNvSpPr txBox="1">
                <a:spLocks noChangeArrowheads="1"/>
              </p:cNvSpPr>
              <p:nvPr/>
            </p:nvSpPr>
            <p:spPr bwMode="auto">
              <a:xfrm>
                <a:off x="2195736" y="2852936"/>
                <a:ext cx="803369" cy="46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路程</a:t>
                </a:r>
              </a:p>
            </p:txBody>
          </p:sp>
          <p:sp>
            <p:nvSpPr>
              <p:cNvPr id="85" name="TextBox 20"/>
              <p:cNvSpPr txBox="1">
                <a:spLocks noChangeArrowheads="1"/>
              </p:cNvSpPr>
              <p:nvPr/>
            </p:nvSpPr>
            <p:spPr bwMode="auto">
              <a:xfrm>
                <a:off x="2195735" y="3273848"/>
                <a:ext cx="803369" cy="46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时间</a:t>
                </a:r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 flipH="1">
                <a:off x="2243149" y="3287044"/>
                <a:ext cx="700058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887792" y="3815058"/>
          <a:ext cx="2430080" cy="2271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18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898"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marL="35282" marR="35282" marT="17642" marB="17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15654" name="直接箭头连接符 10"/>
          <p:cNvCxnSpPr>
            <a:cxnSpLocks noChangeShapeType="1"/>
          </p:cNvCxnSpPr>
          <p:nvPr/>
        </p:nvCxnSpPr>
        <p:spPr bwMode="auto">
          <a:xfrm>
            <a:off x="6855893" y="6083001"/>
            <a:ext cx="2753916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55" name="直接箭头连接符 19"/>
          <p:cNvCxnSpPr>
            <a:cxnSpLocks noChangeShapeType="1"/>
          </p:cNvCxnSpPr>
          <p:nvPr/>
        </p:nvCxnSpPr>
        <p:spPr bwMode="auto">
          <a:xfrm flipH="1" flipV="1">
            <a:off x="6855893" y="3526729"/>
            <a:ext cx="0" cy="255627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56" name="Text Box 69"/>
          <p:cNvSpPr txBox="1">
            <a:spLocks noChangeArrowheads="1"/>
          </p:cNvSpPr>
          <p:nvPr/>
        </p:nvSpPr>
        <p:spPr bwMode="auto">
          <a:xfrm>
            <a:off x="6915228" y="3382713"/>
            <a:ext cx="1376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路程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/km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657" name="Text Box 69"/>
          <p:cNvSpPr txBox="1">
            <a:spLocks noChangeArrowheads="1"/>
          </p:cNvSpPr>
          <p:nvPr/>
        </p:nvSpPr>
        <p:spPr bwMode="auto">
          <a:xfrm>
            <a:off x="8752087" y="6047009"/>
            <a:ext cx="1376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时间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61" name="Text Box 69"/>
          <p:cNvSpPr txBox="1">
            <a:spLocks noChangeArrowheads="1"/>
          </p:cNvSpPr>
          <p:nvPr/>
        </p:nvSpPr>
        <p:spPr bwMode="auto">
          <a:xfrm>
            <a:off x="6640391" y="5966319"/>
            <a:ext cx="431006" cy="4154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0</a:t>
            </a:r>
            <a:endParaRPr kumimoji="0" lang="zh-CN" altLang="en-US" sz="21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2" name="Text Box 69"/>
          <p:cNvSpPr txBox="1">
            <a:spLocks noChangeArrowheads="1"/>
          </p:cNvSpPr>
          <p:nvPr/>
        </p:nvSpPr>
        <p:spPr bwMode="auto">
          <a:xfrm>
            <a:off x="7017821" y="5997275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Text Box 69"/>
          <p:cNvSpPr txBox="1">
            <a:spLocks noChangeArrowheads="1"/>
          </p:cNvSpPr>
          <p:nvPr/>
        </p:nvSpPr>
        <p:spPr bwMode="auto">
          <a:xfrm>
            <a:off x="7341671" y="5997275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Text Box 69"/>
          <p:cNvSpPr txBox="1">
            <a:spLocks noChangeArrowheads="1"/>
          </p:cNvSpPr>
          <p:nvPr/>
        </p:nvSpPr>
        <p:spPr bwMode="auto">
          <a:xfrm>
            <a:off x="8571586" y="6003228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Text Box 69"/>
          <p:cNvSpPr txBox="1">
            <a:spLocks noChangeArrowheads="1"/>
          </p:cNvSpPr>
          <p:nvPr/>
        </p:nvSpPr>
        <p:spPr bwMode="auto">
          <a:xfrm>
            <a:off x="8290599" y="6013944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7929840" y="6003228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7" name="Text Box 69"/>
          <p:cNvSpPr txBox="1">
            <a:spLocks noChangeArrowheads="1"/>
          </p:cNvSpPr>
          <p:nvPr/>
        </p:nvSpPr>
        <p:spPr bwMode="auto">
          <a:xfrm>
            <a:off x="7607180" y="5997275"/>
            <a:ext cx="43219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Text Box 69"/>
          <p:cNvSpPr txBox="1">
            <a:spLocks noChangeArrowheads="1"/>
          </p:cNvSpPr>
          <p:nvPr/>
        </p:nvSpPr>
        <p:spPr bwMode="auto">
          <a:xfrm>
            <a:off x="6448702" y="5618657"/>
            <a:ext cx="432197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80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auto">
          <a:xfrm>
            <a:off x="6340353" y="5255218"/>
            <a:ext cx="598884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160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6339164" y="5024534"/>
            <a:ext cx="59888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240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6348689" y="4754263"/>
            <a:ext cx="59888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320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6348689" y="4485182"/>
            <a:ext cx="59888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3" name="Text Box 69"/>
          <p:cNvSpPr txBox="1">
            <a:spLocks noChangeArrowheads="1"/>
          </p:cNvSpPr>
          <p:nvPr/>
        </p:nvSpPr>
        <p:spPr bwMode="auto">
          <a:xfrm>
            <a:off x="6339164" y="4214909"/>
            <a:ext cx="59888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480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椭圆 39"/>
          <p:cNvSpPr>
            <a:spLocks noChangeArrowheads="1"/>
          </p:cNvSpPr>
          <p:nvPr/>
        </p:nvSpPr>
        <p:spPr bwMode="auto">
          <a:xfrm>
            <a:off x="8627546" y="4391125"/>
            <a:ext cx="78581" cy="7858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1" name="椭圆 40"/>
          <p:cNvSpPr>
            <a:spLocks noChangeArrowheads="1"/>
          </p:cNvSpPr>
          <p:nvPr/>
        </p:nvSpPr>
        <p:spPr bwMode="auto">
          <a:xfrm>
            <a:off x="8327506" y="4661397"/>
            <a:ext cx="79772" cy="7858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椭圆 41"/>
          <p:cNvSpPr>
            <a:spLocks noChangeArrowheads="1"/>
          </p:cNvSpPr>
          <p:nvPr/>
        </p:nvSpPr>
        <p:spPr bwMode="auto">
          <a:xfrm>
            <a:off x="8033424" y="4931668"/>
            <a:ext cx="78581" cy="7858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椭圆 42"/>
          <p:cNvSpPr>
            <a:spLocks noChangeArrowheads="1"/>
          </p:cNvSpPr>
          <p:nvPr/>
        </p:nvSpPr>
        <p:spPr bwMode="auto">
          <a:xfrm>
            <a:off x="7733384" y="5200748"/>
            <a:ext cx="79772" cy="7977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4" name="椭圆 43"/>
          <p:cNvSpPr>
            <a:spLocks noChangeArrowheads="1"/>
          </p:cNvSpPr>
          <p:nvPr/>
        </p:nvSpPr>
        <p:spPr bwMode="auto">
          <a:xfrm>
            <a:off x="7409534" y="5471019"/>
            <a:ext cx="79772" cy="7977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椭圆 44"/>
          <p:cNvSpPr>
            <a:spLocks noChangeArrowheads="1"/>
          </p:cNvSpPr>
          <p:nvPr/>
        </p:nvSpPr>
        <p:spPr bwMode="auto">
          <a:xfrm>
            <a:off x="7114259" y="5769866"/>
            <a:ext cx="79772" cy="7977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 flipV="1">
            <a:off x="6857679" y="3851770"/>
            <a:ext cx="2430066" cy="2238375"/>
          </a:xfrm>
          <a:prstGeom prst="line">
            <a:avLst/>
          </a:prstGeom>
          <a:noFill/>
          <a:ln w="28575" algn="ctr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2021757" y="5825171"/>
            <a:ext cx="396783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答：行驶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120km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大约要用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1.5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小时。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 Box 69"/>
          <p:cNvSpPr txBox="1">
            <a:spLocks noChangeArrowheads="1"/>
          </p:cNvSpPr>
          <p:nvPr/>
        </p:nvSpPr>
        <p:spPr bwMode="auto">
          <a:xfrm>
            <a:off x="1991543" y="3447247"/>
            <a:ext cx="4043217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）在图中描出表示路程和相对应的时间的点，然后把它们按顺序连起来。并估计一下行驶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120km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大约要用多少时间？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/>
          <p:cNvCxnSpPr/>
          <p:nvPr/>
        </p:nvCxnSpPr>
        <p:spPr>
          <a:xfrm flipH="1">
            <a:off x="6855896" y="5631243"/>
            <a:ext cx="485775" cy="0"/>
          </a:xfrm>
          <a:prstGeom prst="line">
            <a:avLst/>
          </a:prstGeom>
          <a:ln w="22225">
            <a:solidFill>
              <a:srgbClr val="ED007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7341669" y="5631245"/>
            <a:ext cx="0" cy="484693"/>
          </a:xfrm>
          <a:prstGeom prst="line">
            <a:avLst/>
          </a:prstGeom>
          <a:ln w="22225">
            <a:solidFill>
              <a:srgbClr val="ED007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H="1">
            <a:off x="6435266" y="5656213"/>
            <a:ext cx="43196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921775" y="5470945"/>
            <a:ext cx="633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120</a:t>
            </a: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902476" y="1164883"/>
            <a:ext cx="513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一辆汽车行驶的时间和路程如下表：</a:t>
            </a:r>
          </a:p>
        </p:txBody>
      </p:sp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1991544" y="1820717"/>
          <a:ext cx="8100814" cy="11168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0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414">
                <a:tc>
                  <a:txBody>
                    <a:bodyPr/>
                    <a:lstStyle/>
                    <a:p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时间</a:t>
                      </a:r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/</a:t>
                      </a:r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时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1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2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3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5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6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>
                  <a:txBody>
                    <a:bodyPr/>
                    <a:lstStyle/>
                    <a:p>
                      <a:r>
                        <a:rPr lang="zh-CN" altLang="en-US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路程</a:t>
                      </a:r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/km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80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160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240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320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400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latin typeface="FandolFang R" panose="00000500000000000000" pitchFamily="50" charset="-122"/>
                          <a:ea typeface="FandolFang R" panose="00000500000000000000" pitchFamily="50" charset="-122"/>
                        </a:rPr>
                        <a:t>480</a:t>
                      </a:r>
                      <a:endParaRPr lang="zh-CN" altLang="en-US" sz="1800" b="1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34301" marB="343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63554" y="1556794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74125" y="2132858"/>
            <a:ext cx="187220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正比例</a:t>
            </a:r>
          </a:p>
        </p:txBody>
      </p:sp>
      <p:grpSp>
        <p:nvGrpSpPr>
          <p:cNvPr id="14" name="Group 4"/>
          <p:cNvGrpSpPr/>
          <p:nvPr/>
        </p:nvGrpSpPr>
        <p:grpSpPr>
          <a:xfrm>
            <a:off x="2274125" y="4385618"/>
            <a:ext cx="2508645" cy="915590"/>
            <a:chOff x="423" y="33"/>
            <a:chExt cx="2306" cy="769"/>
          </a:xfrm>
        </p:grpSpPr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550" y="33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9" y="381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23" y="465"/>
              <a:ext cx="409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867" y="264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278" y="250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2274125" y="2928619"/>
            <a:ext cx="4405808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相关联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的量， 一种量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变化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，另一种量也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随着变化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，且两种量的比值一定。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527" y="2444482"/>
            <a:ext cx="3164279" cy="2819503"/>
          </a:xfrm>
          <a:prstGeom prst="rect">
            <a:avLst/>
          </a:prstGeom>
        </p:spPr>
      </p:pic>
      <p:sp>
        <p:nvSpPr>
          <p:cNvPr id="24" name="矩形: 圆角 23"/>
          <p:cNvSpPr/>
          <p:nvPr/>
        </p:nvSpPr>
        <p:spPr>
          <a:xfrm>
            <a:off x="1415480" y="1468046"/>
            <a:ext cx="9145016" cy="4265209"/>
          </a:xfrm>
          <a:prstGeom prst="roundRect">
            <a:avLst/>
          </a:prstGeom>
          <a:noFill/>
          <a:ln w="57150">
            <a:solidFill>
              <a:srgbClr val="98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22097"/>
            <a:ext cx="4957371" cy="1923332"/>
            <a:chOff x="655792" y="1722097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22097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537433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722097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4.2.1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r>
                <a:rPr lang="zh-CN" altLang="en-US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网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7"/>
          <p:cNvGrpSpPr/>
          <p:nvPr/>
        </p:nvGrpSpPr>
        <p:grpSpPr>
          <a:xfrm>
            <a:off x="3925047" y="3212765"/>
            <a:ext cx="856395" cy="432470"/>
            <a:chOff x="3500430" y="2357430"/>
            <a:chExt cx="1357322" cy="714380"/>
          </a:xfrm>
          <a:solidFill>
            <a:schemeClr val="bg1"/>
          </a:solidFill>
          <a:effectLst/>
        </p:grpSpPr>
        <p:sp>
          <p:nvSpPr>
            <p:cNvPr id="3" name="圆角矩形 2"/>
            <p:cNvSpPr/>
            <p:nvPr/>
          </p:nvSpPr>
          <p:spPr>
            <a:xfrm>
              <a:off x="3500430" y="2357430"/>
              <a:ext cx="1357322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" name="TextBox 11"/>
            <p:cNvSpPr txBox="1"/>
            <p:nvPr/>
          </p:nvSpPr>
          <p:spPr>
            <a:xfrm>
              <a:off x="3571867" y="2357430"/>
              <a:ext cx="1285885" cy="66092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总价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56893" y="2551273"/>
            <a:ext cx="856396" cy="433560"/>
            <a:chOff x="1285852" y="1284060"/>
            <a:chExt cx="1357323" cy="716180"/>
          </a:xfrm>
          <a:solidFill>
            <a:schemeClr val="bg1"/>
          </a:solidFill>
          <a:effectLst/>
        </p:grpSpPr>
        <p:sp>
          <p:nvSpPr>
            <p:cNvPr id="7" name="圆角矩形 6"/>
            <p:cNvSpPr/>
            <p:nvPr/>
          </p:nvSpPr>
          <p:spPr>
            <a:xfrm>
              <a:off x="1285852" y="1285860"/>
              <a:ext cx="1357323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" name="TextBox 3"/>
            <p:cNvSpPr txBox="1"/>
            <p:nvPr/>
          </p:nvSpPr>
          <p:spPr>
            <a:xfrm>
              <a:off x="1362012" y="1284060"/>
              <a:ext cx="1222210" cy="6609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速度</a:t>
              </a:r>
            </a:p>
          </p:txBody>
        </p:sp>
      </p:grpSp>
      <p:grpSp>
        <p:nvGrpSpPr>
          <p:cNvPr id="9" name="组合 18"/>
          <p:cNvGrpSpPr/>
          <p:nvPr/>
        </p:nvGrpSpPr>
        <p:grpSpPr>
          <a:xfrm>
            <a:off x="2556895" y="3198003"/>
            <a:ext cx="856395" cy="432470"/>
            <a:chOff x="1214414" y="2428868"/>
            <a:chExt cx="1357322" cy="714380"/>
          </a:xfrm>
          <a:solidFill>
            <a:schemeClr val="bg1"/>
          </a:solidFill>
          <a:effectLst/>
        </p:grpSpPr>
        <p:sp>
          <p:nvSpPr>
            <p:cNvPr id="10" name="圆角矩形 9"/>
            <p:cNvSpPr/>
            <p:nvPr/>
          </p:nvSpPr>
          <p:spPr>
            <a:xfrm>
              <a:off x="1214414" y="2428868"/>
              <a:ext cx="1357322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TextBox 4"/>
            <p:cNvSpPr txBox="1"/>
            <p:nvPr/>
          </p:nvSpPr>
          <p:spPr>
            <a:xfrm>
              <a:off x="1285851" y="2428868"/>
              <a:ext cx="1285885" cy="66092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数量</a:t>
              </a:r>
            </a:p>
          </p:txBody>
        </p:sp>
      </p:grpSp>
      <p:grpSp>
        <p:nvGrpSpPr>
          <p:cNvPr id="12" name="组合 35"/>
          <p:cNvGrpSpPr/>
          <p:nvPr/>
        </p:nvGrpSpPr>
        <p:grpSpPr>
          <a:xfrm>
            <a:off x="7021391" y="2564693"/>
            <a:ext cx="1262055" cy="432470"/>
            <a:chOff x="1205719" y="3546480"/>
            <a:chExt cx="2000264" cy="714380"/>
          </a:xfrm>
          <a:noFill/>
          <a:effectLst/>
        </p:grpSpPr>
        <p:sp>
          <p:nvSpPr>
            <p:cNvPr id="13" name="圆角矩形 12"/>
            <p:cNvSpPr/>
            <p:nvPr/>
          </p:nvSpPr>
          <p:spPr>
            <a:xfrm>
              <a:off x="1326713" y="3546480"/>
              <a:ext cx="1571637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1205719" y="3554133"/>
              <a:ext cx="2000264" cy="660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单价</a:t>
              </a:r>
            </a:p>
          </p:txBody>
        </p:sp>
      </p:grpSp>
      <p:grpSp>
        <p:nvGrpSpPr>
          <p:cNvPr id="15" name="组合 26"/>
          <p:cNvGrpSpPr/>
          <p:nvPr/>
        </p:nvGrpSpPr>
        <p:grpSpPr>
          <a:xfrm>
            <a:off x="8533559" y="2564693"/>
            <a:ext cx="811322" cy="433560"/>
            <a:chOff x="3500430" y="3712952"/>
            <a:chExt cx="1285885" cy="716180"/>
          </a:xfrm>
          <a:solidFill>
            <a:schemeClr val="bg1"/>
          </a:solidFill>
          <a:effectLst/>
        </p:grpSpPr>
        <p:sp>
          <p:nvSpPr>
            <p:cNvPr id="16" name="圆角矩形 15"/>
            <p:cNvSpPr/>
            <p:nvPr/>
          </p:nvSpPr>
          <p:spPr>
            <a:xfrm>
              <a:off x="3500430" y="3714752"/>
              <a:ext cx="1285884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3500430" y="3712952"/>
              <a:ext cx="1285885" cy="6609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</a:p>
          </p:txBody>
        </p:sp>
      </p:grpSp>
      <p:grpSp>
        <p:nvGrpSpPr>
          <p:cNvPr id="18" name="组合 36"/>
          <p:cNvGrpSpPr/>
          <p:nvPr/>
        </p:nvGrpSpPr>
        <p:grpSpPr>
          <a:xfrm>
            <a:off x="3936158" y="2546013"/>
            <a:ext cx="882856" cy="438820"/>
            <a:chOff x="3500430" y="1142984"/>
            <a:chExt cx="1417657" cy="714380"/>
          </a:xfrm>
          <a:solidFill>
            <a:schemeClr val="bg1"/>
          </a:solidFill>
          <a:effectLst/>
        </p:grpSpPr>
        <p:sp>
          <p:nvSpPr>
            <p:cNvPr id="19" name="圆角矩形 18"/>
            <p:cNvSpPr/>
            <p:nvPr/>
          </p:nvSpPr>
          <p:spPr>
            <a:xfrm>
              <a:off x="3500430" y="1142984"/>
              <a:ext cx="1357322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TextBox 7"/>
            <p:cNvSpPr txBox="1"/>
            <p:nvPr/>
          </p:nvSpPr>
          <p:spPr>
            <a:xfrm>
              <a:off x="3632204" y="1142984"/>
              <a:ext cx="1285883" cy="65136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路程</a:t>
              </a:r>
            </a:p>
          </p:txBody>
        </p:sp>
      </p:grpSp>
      <p:grpSp>
        <p:nvGrpSpPr>
          <p:cNvPr id="21" name="组合 28"/>
          <p:cNvGrpSpPr/>
          <p:nvPr/>
        </p:nvGrpSpPr>
        <p:grpSpPr>
          <a:xfrm>
            <a:off x="5365204" y="2546013"/>
            <a:ext cx="1368152" cy="432470"/>
            <a:chOff x="5929322" y="1357298"/>
            <a:chExt cx="2168420" cy="714380"/>
          </a:xfrm>
          <a:noFill/>
          <a:effectLst/>
        </p:grpSpPr>
        <p:sp>
          <p:nvSpPr>
            <p:cNvPr id="22" name="圆角矩形 21"/>
            <p:cNvSpPr/>
            <p:nvPr/>
          </p:nvSpPr>
          <p:spPr>
            <a:xfrm>
              <a:off x="5929322" y="1357298"/>
              <a:ext cx="2143140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TextBox 8"/>
            <p:cNvSpPr txBox="1">
              <a:spLocks noChangeArrowheads="1"/>
            </p:cNvSpPr>
            <p:nvPr/>
          </p:nvSpPr>
          <p:spPr bwMode="auto">
            <a:xfrm>
              <a:off x="6026039" y="1357298"/>
              <a:ext cx="2071703" cy="660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工作效率</a:t>
              </a:r>
            </a:p>
          </p:txBody>
        </p:sp>
      </p:grpSp>
      <p:grpSp>
        <p:nvGrpSpPr>
          <p:cNvPr id="24" name="组合 33"/>
          <p:cNvGrpSpPr/>
          <p:nvPr/>
        </p:nvGrpSpPr>
        <p:grpSpPr>
          <a:xfrm>
            <a:off x="5365205" y="3199482"/>
            <a:ext cx="1352202" cy="445755"/>
            <a:chOff x="6000760" y="2406923"/>
            <a:chExt cx="2143140" cy="736325"/>
          </a:xfrm>
          <a:solidFill>
            <a:schemeClr val="bg1"/>
          </a:solidFill>
          <a:effectLst/>
        </p:grpSpPr>
        <p:sp>
          <p:nvSpPr>
            <p:cNvPr id="25" name="圆角矩形 24"/>
            <p:cNvSpPr/>
            <p:nvPr/>
          </p:nvSpPr>
          <p:spPr>
            <a:xfrm>
              <a:off x="6000760" y="2428868"/>
              <a:ext cx="2143140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TextBox 9"/>
            <p:cNvSpPr txBox="1">
              <a:spLocks noChangeArrowheads="1"/>
            </p:cNvSpPr>
            <p:nvPr/>
          </p:nvSpPr>
          <p:spPr bwMode="auto">
            <a:xfrm>
              <a:off x="6072197" y="2406923"/>
              <a:ext cx="2071703" cy="6609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工作总量</a:t>
              </a:r>
            </a:p>
          </p:txBody>
        </p:sp>
      </p:grpSp>
      <p:grpSp>
        <p:nvGrpSpPr>
          <p:cNvPr id="27" name="组合 34"/>
          <p:cNvGrpSpPr/>
          <p:nvPr/>
        </p:nvGrpSpPr>
        <p:grpSpPr>
          <a:xfrm>
            <a:off x="7129740" y="3198004"/>
            <a:ext cx="1403819" cy="432470"/>
            <a:chOff x="6129798" y="3735731"/>
            <a:chExt cx="2224949" cy="714380"/>
          </a:xfrm>
          <a:solidFill>
            <a:schemeClr val="bg1"/>
          </a:solidFill>
          <a:effectLst/>
        </p:grpSpPr>
        <p:sp>
          <p:nvSpPr>
            <p:cNvPr id="28" name="圆角矩形 27"/>
            <p:cNvSpPr/>
            <p:nvPr/>
          </p:nvSpPr>
          <p:spPr>
            <a:xfrm>
              <a:off x="6129798" y="3735731"/>
              <a:ext cx="2143140" cy="714380"/>
            </a:xfrm>
            <a:prstGeom prst="roundRect">
              <a:avLst/>
            </a:prstGeom>
            <a:grpFill/>
            <a:ln w="381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TextBox 10"/>
            <p:cNvSpPr txBox="1"/>
            <p:nvPr/>
          </p:nvSpPr>
          <p:spPr>
            <a:xfrm>
              <a:off x="6283046" y="3760811"/>
              <a:ext cx="2071701" cy="66092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工作时间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132339" y="1383489"/>
            <a:ext cx="3232865" cy="885767"/>
            <a:chOff x="2462884" y="310359"/>
            <a:chExt cx="3232865" cy="885767"/>
          </a:xfrm>
        </p:grpSpPr>
        <p:sp>
          <p:nvSpPr>
            <p:cNvPr id="36" name="云形标注 5"/>
            <p:cNvSpPr>
              <a:spLocks noChangeArrowheads="1"/>
            </p:cNvSpPr>
            <p:nvPr/>
          </p:nvSpPr>
          <p:spPr bwMode="auto">
            <a:xfrm>
              <a:off x="2462884" y="310359"/>
              <a:ext cx="3232865" cy="885767"/>
            </a:xfrm>
            <a:prstGeom prst="cloudCallout">
              <a:avLst>
                <a:gd name="adj1" fmla="val 65433"/>
                <a:gd name="adj2" fmla="val 1594"/>
              </a:avLst>
            </a:prstGeom>
            <a:noFill/>
            <a:ln w="19050" algn="ctr">
              <a:solidFill>
                <a:srgbClr val="9800FF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2544613" y="510963"/>
              <a:ext cx="30611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你能把这些量进行分类吗？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00281" y="1297513"/>
            <a:ext cx="4282235" cy="978812"/>
            <a:chOff x="5469733" y="2103767"/>
            <a:chExt cx="4282235" cy="978812"/>
          </a:xfrm>
        </p:grpSpPr>
        <p:sp>
          <p:nvSpPr>
            <p:cNvPr id="40" name="云形标注 5"/>
            <p:cNvSpPr>
              <a:spLocks noChangeArrowheads="1"/>
            </p:cNvSpPr>
            <p:nvPr/>
          </p:nvSpPr>
          <p:spPr bwMode="auto">
            <a:xfrm>
              <a:off x="5469733" y="2103767"/>
              <a:ext cx="4282235" cy="978812"/>
            </a:xfrm>
            <a:prstGeom prst="cloudCallout">
              <a:avLst>
                <a:gd name="adj1" fmla="val -51824"/>
                <a:gd name="adj2" fmla="val 33986"/>
              </a:avLst>
            </a:prstGeom>
            <a:noFill/>
            <a:ln w="19050" algn="ctr">
              <a:solidFill>
                <a:srgbClr val="9800FF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1" name="矩形 4"/>
            <p:cNvSpPr>
              <a:spLocks noChangeArrowheads="1"/>
            </p:cNvSpPr>
            <p:nvPr/>
          </p:nvSpPr>
          <p:spPr bwMode="auto">
            <a:xfrm>
              <a:off x="5723600" y="2393118"/>
              <a:ext cx="3867537" cy="4001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每类的三个量之间都有一定关系。</a:t>
              </a:r>
            </a:p>
          </p:txBody>
        </p:sp>
      </p:grpSp>
      <p:sp>
        <p:nvSpPr>
          <p:cNvPr id="4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6 -2.22222E-06 L -0.0345 0.28542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06 -7.40741E-07 L -0.15143 0.35301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06 4.44444E-06 L -0.52343 0.42222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2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06 2.22222E-06 L -0.06237 0.24166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06 -2.59259E-06 L -0.0582 0.21181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06 4.81481E-06 L -0.20821 0.31319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4.44444E-06 L 0.03347 0.24606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6 0.00856 L 0.41875 0.22731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37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06 -0.01389 L 0.30651 0.31088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26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1115687" y="1255681"/>
            <a:ext cx="84248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文具店有一种彩带，销售的数量与总价的关系如下表。                </a:t>
            </a:r>
          </a:p>
        </p:txBody>
      </p:sp>
      <p:graphicFrame>
        <p:nvGraphicFramePr>
          <p:cNvPr id="27" name="Group 10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23010" y="2395096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米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18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 Box 80"/>
          <p:cNvSpPr txBox="1">
            <a:spLocks noChangeArrowheads="1"/>
          </p:cNvSpPr>
          <p:nvPr/>
        </p:nvSpPr>
        <p:spPr bwMode="auto">
          <a:xfrm>
            <a:off x="2486115" y="2517242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29" name="Text Box 81"/>
          <p:cNvSpPr txBox="1">
            <a:spLocks noChangeArrowheads="1"/>
          </p:cNvSpPr>
          <p:nvPr/>
        </p:nvSpPr>
        <p:spPr bwMode="auto">
          <a:xfrm>
            <a:off x="2341653" y="319487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3.5</a:t>
            </a:r>
          </a:p>
        </p:txBody>
      </p:sp>
      <p:sp>
        <p:nvSpPr>
          <p:cNvPr id="30" name="Text Box 82"/>
          <p:cNvSpPr txBox="1">
            <a:spLocks noChangeArrowheads="1"/>
          </p:cNvSpPr>
          <p:nvPr/>
        </p:nvSpPr>
        <p:spPr bwMode="auto">
          <a:xfrm>
            <a:off x="3095810" y="251724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31" name="Text Box 83"/>
          <p:cNvSpPr txBox="1">
            <a:spLocks noChangeArrowheads="1"/>
          </p:cNvSpPr>
          <p:nvPr/>
        </p:nvSpPr>
        <p:spPr bwMode="auto">
          <a:xfrm>
            <a:off x="2987860" y="3194877"/>
            <a:ext cx="649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32" name="Text Box 84"/>
          <p:cNvSpPr txBox="1">
            <a:spLocks noChangeArrowheads="1"/>
          </p:cNvSpPr>
          <p:nvPr/>
        </p:nvSpPr>
        <p:spPr bwMode="auto">
          <a:xfrm>
            <a:off x="3759334" y="251724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33" name="Text Box 85"/>
          <p:cNvSpPr txBox="1">
            <a:spLocks noChangeArrowheads="1"/>
          </p:cNvSpPr>
          <p:nvPr/>
        </p:nvSpPr>
        <p:spPr bwMode="auto">
          <a:xfrm>
            <a:off x="3565659" y="3194877"/>
            <a:ext cx="81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0.5</a:t>
            </a:r>
          </a:p>
        </p:txBody>
      </p:sp>
      <p:sp>
        <p:nvSpPr>
          <p:cNvPr id="34" name="Text Box 86"/>
          <p:cNvSpPr txBox="1">
            <a:spLocks noChangeArrowheads="1"/>
          </p:cNvSpPr>
          <p:nvPr/>
        </p:nvSpPr>
        <p:spPr bwMode="auto">
          <a:xfrm>
            <a:off x="4470745" y="251724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35" name="Text Box 87"/>
          <p:cNvSpPr txBox="1">
            <a:spLocks noChangeArrowheads="1"/>
          </p:cNvSpPr>
          <p:nvPr/>
        </p:nvSpPr>
        <p:spPr bwMode="auto">
          <a:xfrm>
            <a:off x="4362001" y="319487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5208847" y="2517242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37" name="Text Box 89"/>
          <p:cNvSpPr txBox="1">
            <a:spLocks noChangeArrowheads="1"/>
          </p:cNvSpPr>
          <p:nvPr/>
        </p:nvSpPr>
        <p:spPr bwMode="auto">
          <a:xfrm>
            <a:off x="5015173" y="3194877"/>
            <a:ext cx="82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17.5</a:t>
            </a:r>
          </a:p>
        </p:txBody>
      </p:sp>
      <p:sp>
        <p:nvSpPr>
          <p:cNvPr id="38" name="Text Box 90"/>
          <p:cNvSpPr txBox="1">
            <a:spLocks noChangeArrowheads="1"/>
          </p:cNvSpPr>
          <p:nvPr/>
        </p:nvSpPr>
        <p:spPr bwMode="auto">
          <a:xfrm>
            <a:off x="5944952" y="251724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39" name="Text Box 91"/>
          <p:cNvSpPr txBox="1">
            <a:spLocks noChangeArrowheads="1"/>
          </p:cNvSpPr>
          <p:nvPr/>
        </p:nvSpPr>
        <p:spPr bwMode="auto">
          <a:xfrm>
            <a:off x="6476098" y="3194877"/>
            <a:ext cx="941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24.5</a:t>
            </a:r>
          </a:p>
        </p:txBody>
      </p:sp>
      <p:sp>
        <p:nvSpPr>
          <p:cNvPr id="40" name="Text Box 92"/>
          <p:cNvSpPr txBox="1">
            <a:spLocks noChangeArrowheads="1"/>
          </p:cNvSpPr>
          <p:nvPr/>
        </p:nvSpPr>
        <p:spPr bwMode="auto">
          <a:xfrm>
            <a:off x="6730098" y="251724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41" name="Text Box 93"/>
          <p:cNvSpPr txBox="1">
            <a:spLocks noChangeArrowheads="1"/>
          </p:cNvSpPr>
          <p:nvPr/>
        </p:nvSpPr>
        <p:spPr bwMode="auto">
          <a:xfrm>
            <a:off x="5836208" y="319487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</a:p>
        </p:txBody>
      </p:sp>
      <p:sp>
        <p:nvSpPr>
          <p:cNvPr id="42" name="Text Box 94"/>
          <p:cNvSpPr txBox="1">
            <a:spLocks noChangeArrowheads="1"/>
          </p:cNvSpPr>
          <p:nvPr/>
        </p:nvSpPr>
        <p:spPr bwMode="auto">
          <a:xfrm>
            <a:off x="7509427" y="251724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43" name="Text Box 95"/>
          <p:cNvSpPr txBox="1">
            <a:spLocks noChangeArrowheads="1"/>
          </p:cNvSpPr>
          <p:nvPr/>
        </p:nvSpPr>
        <p:spPr bwMode="auto">
          <a:xfrm>
            <a:off x="7401477" y="319487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</a:p>
        </p:txBody>
      </p:sp>
      <p:sp>
        <p:nvSpPr>
          <p:cNvPr id="44" name="Text Box 96"/>
          <p:cNvSpPr txBox="1">
            <a:spLocks noChangeArrowheads="1"/>
          </p:cNvSpPr>
          <p:nvPr/>
        </p:nvSpPr>
        <p:spPr bwMode="auto">
          <a:xfrm>
            <a:off x="8296116" y="251724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8296116" y="3194877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7" name="矩形 46"/>
          <p:cNvSpPr/>
          <p:nvPr/>
        </p:nvSpPr>
        <p:spPr>
          <a:xfrm>
            <a:off x="1115687" y="4228668"/>
            <a:ext cx="5118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说一说：你获得了哪些信息？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117109" y="4750924"/>
            <a:ext cx="4789463" cy="670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说一说：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表中有哪两种量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</a:p>
        </p:txBody>
      </p:sp>
      <p:sp>
        <p:nvSpPr>
          <p:cNvPr id="49" name="Rectangle 1"/>
          <p:cNvSpPr/>
          <p:nvPr/>
        </p:nvSpPr>
        <p:spPr>
          <a:xfrm>
            <a:off x="2552859" y="5595856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数量和总价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5361491" y="5588588"/>
            <a:ext cx="3540077" cy="599309"/>
            <a:chOff x="2843808" y="4132681"/>
            <a:chExt cx="3540077" cy="599309"/>
          </a:xfrm>
        </p:grpSpPr>
        <p:sp>
          <p:nvSpPr>
            <p:cNvPr id="59" name="矩形 58"/>
            <p:cNvSpPr>
              <a:spLocks noChangeArrowheads="1"/>
            </p:cNvSpPr>
            <p:nvPr/>
          </p:nvSpPr>
          <p:spPr bwMode="auto">
            <a:xfrm>
              <a:off x="2844133" y="4242303"/>
              <a:ext cx="3539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总价和数量是两种相关联的量</a:t>
              </a: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0" name="KSO_Shape"/>
            <p:cNvSpPr/>
            <p:nvPr/>
          </p:nvSpPr>
          <p:spPr>
            <a:xfrm>
              <a:off x="2843808" y="4132681"/>
              <a:ext cx="3442712" cy="599309"/>
            </a:xfrm>
            <a:prstGeom prst="round2SameRect">
              <a:avLst>
                <a:gd name="adj1" fmla="val 25485"/>
                <a:gd name="adj2" fmla="val 0"/>
              </a:avLst>
            </a:prstGeom>
            <a:noFill/>
            <a:ln>
              <a:solidFill>
                <a:srgbClr val="98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61" name="Line 13"/>
          <p:cNvSpPr>
            <a:spLocks noChangeShapeType="1"/>
          </p:cNvSpPr>
          <p:nvPr/>
        </p:nvSpPr>
        <p:spPr bwMode="auto">
          <a:xfrm rot="16200000" flipH="1">
            <a:off x="5208846" y="-74749"/>
            <a:ext cx="0" cy="493969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3496436" y="1822521"/>
            <a:ext cx="342961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，总价随着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rot="16200000" flipH="1" flipV="1">
            <a:off x="5110246" y="1298399"/>
            <a:ext cx="0" cy="481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3496436" y="3813568"/>
            <a:ext cx="4184636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，总价随着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61" grpId="0" animBg="1"/>
      <p:bldP spid="62" grpId="0"/>
      <p:bldP spid="63" grpId="0" animBg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标注 1"/>
          <p:cNvSpPr/>
          <p:nvPr/>
        </p:nvSpPr>
        <p:spPr bwMode="auto">
          <a:xfrm>
            <a:off x="1847528" y="947088"/>
            <a:ext cx="8359648" cy="622410"/>
          </a:xfrm>
          <a:prstGeom prst="wedgeRoundRectCallout">
            <a:avLst>
              <a:gd name="adj1" fmla="val 38138"/>
              <a:gd name="adj2" fmla="val 50206"/>
              <a:gd name="adj3" fmla="val 16667"/>
            </a:avLst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sof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算一算：相对应的总价与数量的比分别是多少？比值是多少？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4" name="组合 81"/>
          <p:cNvGrpSpPr/>
          <p:nvPr/>
        </p:nvGrpSpPr>
        <p:grpSpPr>
          <a:xfrm>
            <a:off x="3014766" y="3459175"/>
            <a:ext cx="6396648" cy="1182007"/>
            <a:chOff x="1918197" y="3663741"/>
            <a:chExt cx="6396649" cy="1182007"/>
          </a:xfrm>
        </p:grpSpPr>
        <p:sp>
          <p:nvSpPr>
            <p:cNvPr id="37" name="TextBox 13"/>
            <p:cNvSpPr txBox="1">
              <a:spLocks noChangeArrowheads="1"/>
            </p:cNvSpPr>
            <p:nvPr/>
          </p:nvSpPr>
          <p:spPr bwMode="auto">
            <a:xfrm>
              <a:off x="1918197" y="3686393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7" name="矩形 22"/>
            <p:cNvSpPr>
              <a:spLocks noChangeArrowheads="1"/>
            </p:cNvSpPr>
            <p:nvPr/>
          </p:nvSpPr>
          <p:spPr bwMode="auto">
            <a:xfrm>
              <a:off x="3842873" y="3698390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2" name="矩形 42"/>
            <p:cNvSpPr>
              <a:spLocks noChangeArrowheads="1"/>
            </p:cNvSpPr>
            <p:nvPr/>
          </p:nvSpPr>
          <p:spPr bwMode="auto">
            <a:xfrm>
              <a:off x="5935536" y="4485708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3" name="矩形 43"/>
            <p:cNvSpPr>
              <a:spLocks noChangeArrowheads="1"/>
            </p:cNvSpPr>
            <p:nvPr/>
          </p:nvSpPr>
          <p:spPr bwMode="auto">
            <a:xfrm>
              <a:off x="3919311" y="4485708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4" name="矩形 44"/>
            <p:cNvSpPr>
              <a:spLocks noChangeArrowheads="1"/>
            </p:cNvSpPr>
            <p:nvPr/>
          </p:nvSpPr>
          <p:spPr bwMode="auto">
            <a:xfrm>
              <a:off x="1918197" y="4424927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5" name="矩形 45"/>
            <p:cNvSpPr>
              <a:spLocks noChangeArrowheads="1"/>
            </p:cNvSpPr>
            <p:nvPr/>
          </p:nvSpPr>
          <p:spPr bwMode="auto">
            <a:xfrm>
              <a:off x="7667625" y="3663741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6" name="矩形 46"/>
            <p:cNvSpPr>
              <a:spLocks noChangeArrowheads="1"/>
            </p:cNvSpPr>
            <p:nvPr/>
          </p:nvSpPr>
          <p:spPr bwMode="auto">
            <a:xfrm>
              <a:off x="5903913" y="3697288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9" name="矩形 52"/>
            <p:cNvSpPr>
              <a:spLocks noChangeArrowheads="1"/>
            </p:cNvSpPr>
            <p:nvPr/>
          </p:nvSpPr>
          <p:spPr bwMode="auto">
            <a:xfrm>
              <a:off x="7740650" y="4496935"/>
              <a:ext cx="574196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行楷" panose="0201080004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3.5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73" name="Text Box 96"/>
          <p:cNvSpPr txBox="1">
            <a:spLocks noChangeArrowheads="1"/>
          </p:cNvSpPr>
          <p:nvPr/>
        </p:nvSpPr>
        <p:spPr bwMode="auto">
          <a:xfrm>
            <a:off x="9408370" y="4281140"/>
            <a:ext cx="3870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78" name="矩形 77"/>
          <p:cNvSpPr/>
          <p:nvPr/>
        </p:nvSpPr>
        <p:spPr>
          <a:xfrm>
            <a:off x="3071664" y="5108432"/>
            <a:ext cx="606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相对应的总价和数量的比的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ED007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比值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ED007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的。</a:t>
            </a:r>
          </a:p>
        </p:txBody>
      </p:sp>
      <p:sp>
        <p:nvSpPr>
          <p:cNvPr id="81" name="矩形 80"/>
          <p:cNvSpPr/>
          <p:nvPr/>
        </p:nvSpPr>
        <p:spPr>
          <a:xfrm>
            <a:off x="3186067" y="5655057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ED007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固定不变的量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，也就是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ED007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2"/>
              <p:cNvSpPr txBox="1"/>
              <p:nvPr/>
            </p:nvSpPr>
            <p:spPr>
              <a:xfrm>
                <a:off x="2487774" y="3345036"/>
                <a:ext cx="655949" cy="540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𝟑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.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𝟏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774" y="3345036"/>
                <a:ext cx="655949" cy="540020"/>
              </a:xfrm>
              <a:prstGeom prst="rect">
                <a:avLst/>
              </a:prstGeom>
              <a:blipFill rotWithShape="1">
                <a:blip r:embed="rId4"/>
                <a:stretch>
                  <a:fillRect l="-73" t="-91" r="-11545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74"/>
              <p:cNvSpPr txBox="1"/>
              <p:nvPr/>
            </p:nvSpPr>
            <p:spPr>
              <a:xfrm>
                <a:off x="4539748" y="3389235"/>
                <a:ext cx="505267" cy="533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𝟕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748" y="3389235"/>
                <a:ext cx="505267" cy="533992"/>
              </a:xfrm>
              <a:prstGeom prst="rect">
                <a:avLst/>
              </a:prstGeom>
              <a:blipFill rotWithShape="1">
                <a:blip r:embed="rId5"/>
                <a:stretch>
                  <a:fillRect l="-26" t="-45" r="-15721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75"/>
              <p:cNvSpPr txBox="1"/>
              <p:nvPr/>
            </p:nvSpPr>
            <p:spPr>
              <a:xfrm>
                <a:off x="6460733" y="3400132"/>
                <a:ext cx="768159" cy="54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𝟏𝟎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.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733" y="3400132"/>
                <a:ext cx="768159" cy="541495"/>
              </a:xfrm>
              <a:prstGeom prst="rect">
                <a:avLst/>
              </a:prstGeom>
              <a:blipFill rotWithShape="1">
                <a:blip r:embed="rId6"/>
                <a:stretch>
                  <a:fillRect l="-32" t="-63" r="-9582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76"/>
              <p:cNvSpPr txBox="1"/>
              <p:nvPr/>
            </p:nvSpPr>
            <p:spPr>
              <a:xfrm>
                <a:off x="8354396" y="3390780"/>
                <a:ext cx="617477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𝟏𝟒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396" y="3390780"/>
                <a:ext cx="617477" cy="535468"/>
              </a:xfrm>
              <a:prstGeom prst="rect">
                <a:avLst/>
              </a:prstGeom>
              <a:blipFill rotWithShape="1">
                <a:blip r:embed="rId7"/>
                <a:stretch>
                  <a:fillRect l="-54" t="-96" r="-12450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78"/>
              <p:cNvSpPr txBox="1"/>
              <p:nvPr/>
            </p:nvSpPr>
            <p:spPr>
              <a:xfrm>
                <a:off x="2426557" y="4139757"/>
                <a:ext cx="768159" cy="54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𝟏𝟕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.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557" y="4139757"/>
                <a:ext cx="768159" cy="541495"/>
              </a:xfrm>
              <a:prstGeom prst="rect">
                <a:avLst/>
              </a:prstGeom>
              <a:blipFill rotWithShape="1">
                <a:blip r:embed="rId8"/>
                <a:stretch>
                  <a:fillRect l="-29" t="-35" r="-9585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79"/>
              <p:cNvSpPr txBox="1"/>
              <p:nvPr/>
            </p:nvSpPr>
            <p:spPr>
              <a:xfrm>
                <a:off x="4583834" y="4147258"/>
                <a:ext cx="617477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𝟐𝟏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34" y="4147258"/>
                <a:ext cx="617477" cy="536942"/>
              </a:xfrm>
              <a:prstGeom prst="rect">
                <a:avLst/>
              </a:prstGeom>
              <a:blipFill rotWithShape="1">
                <a:blip r:embed="rId9"/>
                <a:stretch>
                  <a:fillRect l="-65" t="-14" r="-12439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1"/>
              <p:cNvSpPr txBox="1"/>
              <p:nvPr/>
            </p:nvSpPr>
            <p:spPr>
              <a:xfrm>
                <a:off x="6456042" y="4150509"/>
                <a:ext cx="768159" cy="54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𝟐𝟒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.</m:t>
                        </m:r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𝟕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042" y="4150509"/>
                <a:ext cx="768159" cy="540276"/>
              </a:xfrm>
              <a:prstGeom prst="rect">
                <a:avLst/>
              </a:prstGeom>
              <a:blipFill rotWithShape="1">
                <a:blip r:embed="rId10"/>
                <a:stretch>
                  <a:fillRect l="-82" t="-28" r="-9532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82"/>
              <p:cNvSpPr txBox="1"/>
              <p:nvPr/>
            </p:nvSpPr>
            <p:spPr>
              <a:xfrm>
                <a:off x="8424375" y="4147258"/>
                <a:ext cx="617477" cy="537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𝟐𝟖</m:t>
                        </m:r>
                      </m:num>
                      <m:den>
                        <m:r>
                          <a:rPr kumimoji="0" lang="en-US" altLang="zh-CN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cs typeface="+mn-cs"/>
                          </a:rPr>
                          <m:t>𝟖</m:t>
                        </m:r>
                      </m:den>
                    </m:f>
                  </m:oMath>
                </a14:m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91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375" y="4147258"/>
                <a:ext cx="617477" cy="537006"/>
              </a:xfrm>
              <a:prstGeom prst="rect">
                <a:avLst/>
              </a:prstGeom>
              <a:blipFill rotWithShape="1">
                <a:blip r:embed="rId11"/>
                <a:stretch>
                  <a:fillRect l="-75" t="-14" r="-12429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aphicFrame>
        <p:nvGraphicFramePr>
          <p:cNvPr id="45" name="Group 10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34632" y="1683123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米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18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Text Box 80"/>
          <p:cNvSpPr txBox="1">
            <a:spLocks noChangeArrowheads="1"/>
          </p:cNvSpPr>
          <p:nvPr/>
        </p:nvSpPr>
        <p:spPr bwMode="auto">
          <a:xfrm>
            <a:off x="3297737" y="1805269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49" name="Text Box 81"/>
          <p:cNvSpPr txBox="1">
            <a:spLocks noChangeArrowheads="1"/>
          </p:cNvSpPr>
          <p:nvPr/>
        </p:nvSpPr>
        <p:spPr bwMode="auto">
          <a:xfrm>
            <a:off x="3153275" y="2482904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3.5</a:t>
            </a:r>
          </a:p>
        </p:txBody>
      </p:sp>
      <p:sp>
        <p:nvSpPr>
          <p:cNvPr id="50" name="Text Box 82"/>
          <p:cNvSpPr txBox="1">
            <a:spLocks noChangeArrowheads="1"/>
          </p:cNvSpPr>
          <p:nvPr/>
        </p:nvSpPr>
        <p:spPr bwMode="auto">
          <a:xfrm>
            <a:off x="3907432" y="1805269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51" name="Text Box 83"/>
          <p:cNvSpPr txBox="1">
            <a:spLocks noChangeArrowheads="1"/>
          </p:cNvSpPr>
          <p:nvPr/>
        </p:nvSpPr>
        <p:spPr bwMode="auto">
          <a:xfrm>
            <a:off x="3799482" y="2482904"/>
            <a:ext cx="649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52" name="Text Box 84"/>
          <p:cNvSpPr txBox="1">
            <a:spLocks noChangeArrowheads="1"/>
          </p:cNvSpPr>
          <p:nvPr/>
        </p:nvSpPr>
        <p:spPr bwMode="auto">
          <a:xfrm>
            <a:off x="4570956" y="1805269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4377281" y="2482904"/>
            <a:ext cx="81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0.5</a:t>
            </a:r>
          </a:p>
        </p:txBody>
      </p:sp>
      <p:sp>
        <p:nvSpPr>
          <p:cNvPr id="54" name="Text Box 86"/>
          <p:cNvSpPr txBox="1">
            <a:spLocks noChangeArrowheads="1"/>
          </p:cNvSpPr>
          <p:nvPr/>
        </p:nvSpPr>
        <p:spPr bwMode="auto">
          <a:xfrm>
            <a:off x="5282367" y="1805269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55" name="Text Box 87"/>
          <p:cNvSpPr txBox="1">
            <a:spLocks noChangeArrowheads="1"/>
          </p:cNvSpPr>
          <p:nvPr/>
        </p:nvSpPr>
        <p:spPr bwMode="auto">
          <a:xfrm>
            <a:off x="5173623" y="2482904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6020469" y="1805269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57" name="Text Box 89"/>
          <p:cNvSpPr txBox="1">
            <a:spLocks noChangeArrowheads="1"/>
          </p:cNvSpPr>
          <p:nvPr/>
        </p:nvSpPr>
        <p:spPr bwMode="auto">
          <a:xfrm>
            <a:off x="5826795" y="2482904"/>
            <a:ext cx="82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17.5</a:t>
            </a:r>
          </a:p>
        </p:txBody>
      </p:sp>
      <p:sp>
        <p:nvSpPr>
          <p:cNvPr id="58" name="Text Box 90"/>
          <p:cNvSpPr txBox="1">
            <a:spLocks noChangeArrowheads="1"/>
          </p:cNvSpPr>
          <p:nvPr/>
        </p:nvSpPr>
        <p:spPr bwMode="auto">
          <a:xfrm>
            <a:off x="6756574" y="1805269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59" name="Text Box 91"/>
          <p:cNvSpPr txBox="1">
            <a:spLocks noChangeArrowheads="1"/>
          </p:cNvSpPr>
          <p:nvPr/>
        </p:nvSpPr>
        <p:spPr bwMode="auto">
          <a:xfrm>
            <a:off x="7287720" y="2482904"/>
            <a:ext cx="941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24.5</a:t>
            </a:r>
          </a:p>
        </p:txBody>
      </p:sp>
      <p:sp>
        <p:nvSpPr>
          <p:cNvPr id="60" name="Text Box 92"/>
          <p:cNvSpPr txBox="1">
            <a:spLocks noChangeArrowheads="1"/>
          </p:cNvSpPr>
          <p:nvPr/>
        </p:nvSpPr>
        <p:spPr bwMode="auto">
          <a:xfrm>
            <a:off x="7541720" y="1805269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61" name="Text Box 93"/>
          <p:cNvSpPr txBox="1">
            <a:spLocks noChangeArrowheads="1"/>
          </p:cNvSpPr>
          <p:nvPr/>
        </p:nvSpPr>
        <p:spPr bwMode="auto">
          <a:xfrm>
            <a:off x="6647830" y="2482904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</a:p>
        </p:txBody>
      </p:sp>
      <p:sp>
        <p:nvSpPr>
          <p:cNvPr id="67" name="Text Box 94"/>
          <p:cNvSpPr txBox="1">
            <a:spLocks noChangeArrowheads="1"/>
          </p:cNvSpPr>
          <p:nvPr/>
        </p:nvSpPr>
        <p:spPr bwMode="auto">
          <a:xfrm>
            <a:off x="8321049" y="1805269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68" name="Text Box 95"/>
          <p:cNvSpPr txBox="1">
            <a:spLocks noChangeArrowheads="1"/>
          </p:cNvSpPr>
          <p:nvPr/>
        </p:nvSpPr>
        <p:spPr bwMode="auto">
          <a:xfrm>
            <a:off x="8213099" y="2482904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</a:p>
        </p:txBody>
      </p:sp>
      <p:sp>
        <p:nvSpPr>
          <p:cNvPr id="70" name="Text Box 96"/>
          <p:cNvSpPr txBox="1">
            <a:spLocks noChangeArrowheads="1"/>
          </p:cNvSpPr>
          <p:nvPr/>
        </p:nvSpPr>
        <p:spPr bwMode="auto">
          <a:xfrm>
            <a:off x="9107738" y="1805269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71" name="Text Box 97"/>
          <p:cNvSpPr txBox="1">
            <a:spLocks noChangeArrowheads="1"/>
          </p:cNvSpPr>
          <p:nvPr/>
        </p:nvSpPr>
        <p:spPr bwMode="auto">
          <a:xfrm>
            <a:off x="9107738" y="2482904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8" grpId="0"/>
      <p:bldP spid="81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7" grpId="0"/>
      <p:bldP spid="68" grpId="0"/>
      <p:bldP spid="7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52081" y="3977323"/>
            <a:ext cx="5320393" cy="1885644"/>
            <a:chOff x="827584" y="3284984"/>
            <a:chExt cx="7200800" cy="2792410"/>
          </a:xfrm>
        </p:grpSpPr>
        <p:sp>
          <p:nvSpPr>
            <p:cNvPr id="5" name="矩形 4"/>
            <p:cNvSpPr/>
            <p:nvPr/>
          </p:nvSpPr>
          <p:spPr>
            <a:xfrm>
              <a:off x="980910" y="3284984"/>
              <a:ext cx="6912768" cy="2792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  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像这样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相关联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一种量变化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另一种量也随着变化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如果这两种量中相对应的两个数的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比值一定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这两种量就叫做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成正比例的量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它们的关系叫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正比例关系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27584" y="3284984"/>
              <a:ext cx="7200800" cy="2749664"/>
            </a:xfrm>
            <a:prstGeom prst="roundRect">
              <a:avLst/>
            </a:prstGeom>
            <a:noFill/>
            <a:ln w="107950" cmpd="dbl">
              <a:solidFill>
                <a:srgbClr val="9800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+mn-ea"/>
                <a:cs typeface="+mn-cs"/>
              </a:endParaRPr>
            </a:p>
          </p:txBody>
        </p:sp>
      </p:grpSp>
      <p:sp>
        <p:nvSpPr>
          <p:cNvPr id="15" name="圆角矩形标注 14"/>
          <p:cNvSpPr/>
          <p:nvPr/>
        </p:nvSpPr>
        <p:spPr bwMode="auto">
          <a:xfrm>
            <a:off x="3194769" y="1279037"/>
            <a:ext cx="5959410" cy="491668"/>
          </a:xfrm>
          <a:prstGeom prst="wedgeRoundRectCallout">
            <a:avLst>
              <a:gd name="adj1" fmla="val 27367"/>
              <a:gd name="adj2" fmla="val 49903"/>
              <a:gd name="adj3" fmla="val 16667"/>
            </a:avLst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sof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你能说出这道题的数量关系式吗？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738521" y="4341918"/>
            <a:ext cx="2501513" cy="1108139"/>
            <a:chOff x="6297889" y="2529161"/>
            <a:chExt cx="2501513" cy="1108139"/>
          </a:xfrm>
        </p:grpSpPr>
        <p:sp>
          <p:nvSpPr>
            <p:cNvPr id="2" name="圆角矩形 195"/>
            <p:cNvSpPr/>
            <p:nvPr>
              <p:custDataLst>
                <p:tags r:id="rId1"/>
              </p:custDataLst>
            </p:nvPr>
          </p:nvSpPr>
          <p:spPr>
            <a:xfrm flipH="1">
              <a:off x="6297889" y="2529161"/>
              <a:ext cx="2302656" cy="1108139"/>
            </a:xfrm>
            <a:custGeom>
              <a:avLst/>
              <a:gdLst>
                <a:gd name="connsiteX0" fmla="*/ 0 w 1782331"/>
                <a:gd name="connsiteY0" fmla="*/ 76468 h 343228"/>
                <a:gd name="connsiteX1" fmla="*/ 76468 w 1782331"/>
                <a:gd name="connsiteY1" fmla="*/ 0 h 343228"/>
                <a:gd name="connsiteX2" fmla="*/ 1705863 w 1782331"/>
                <a:gd name="connsiteY2" fmla="*/ 0 h 343228"/>
                <a:gd name="connsiteX3" fmla="*/ 1782331 w 1782331"/>
                <a:gd name="connsiteY3" fmla="*/ 76468 h 343228"/>
                <a:gd name="connsiteX4" fmla="*/ 1782331 w 1782331"/>
                <a:gd name="connsiteY4" fmla="*/ 266760 h 343228"/>
                <a:gd name="connsiteX5" fmla="*/ 1705863 w 1782331"/>
                <a:gd name="connsiteY5" fmla="*/ 343228 h 343228"/>
                <a:gd name="connsiteX6" fmla="*/ 76468 w 1782331"/>
                <a:gd name="connsiteY6" fmla="*/ 343228 h 343228"/>
                <a:gd name="connsiteX7" fmla="*/ 0 w 1782331"/>
                <a:gd name="connsiteY7" fmla="*/ 266760 h 343228"/>
                <a:gd name="connsiteX8" fmla="*/ 0 w 1782331"/>
                <a:gd name="connsiteY8" fmla="*/ 76468 h 343228"/>
                <a:gd name="connsiteX0-1" fmla="*/ 0 w 1782331"/>
                <a:gd name="connsiteY0-2" fmla="*/ 76481 h 343241"/>
                <a:gd name="connsiteX1-3" fmla="*/ 76468 w 1782331"/>
                <a:gd name="connsiteY1-4" fmla="*/ 13 h 343241"/>
                <a:gd name="connsiteX2-5" fmla="*/ 892773 w 1782331"/>
                <a:gd name="connsiteY2-6" fmla="*/ 64307 h 343241"/>
                <a:gd name="connsiteX3-7" fmla="*/ 1705863 w 1782331"/>
                <a:gd name="connsiteY3-8" fmla="*/ 13 h 343241"/>
                <a:gd name="connsiteX4-9" fmla="*/ 1782331 w 1782331"/>
                <a:gd name="connsiteY4-10" fmla="*/ 76481 h 343241"/>
                <a:gd name="connsiteX5-11" fmla="*/ 1782331 w 1782331"/>
                <a:gd name="connsiteY5-12" fmla="*/ 266773 h 343241"/>
                <a:gd name="connsiteX6-13" fmla="*/ 1705863 w 1782331"/>
                <a:gd name="connsiteY6-14" fmla="*/ 343241 h 343241"/>
                <a:gd name="connsiteX7-15" fmla="*/ 76468 w 1782331"/>
                <a:gd name="connsiteY7-16" fmla="*/ 343241 h 343241"/>
                <a:gd name="connsiteX8-17" fmla="*/ 0 w 1782331"/>
                <a:gd name="connsiteY8-18" fmla="*/ 266773 h 343241"/>
                <a:gd name="connsiteX9" fmla="*/ 0 w 1782331"/>
                <a:gd name="connsiteY9" fmla="*/ 76481 h 343241"/>
                <a:gd name="connsiteX0-19" fmla="*/ 0 w 1782331"/>
                <a:gd name="connsiteY0-20" fmla="*/ 76481 h 343241"/>
                <a:gd name="connsiteX1-21" fmla="*/ 76468 w 1782331"/>
                <a:gd name="connsiteY1-22" fmla="*/ 13 h 343241"/>
                <a:gd name="connsiteX2-23" fmla="*/ 892773 w 1782331"/>
                <a:gd name="connsiteY2-24" fmla="*/ 64307 h 343241"/>
                <a:gd name="connsiteX3-25" fmla="*/ 1705863 w 1782331"/>
                <a:gd name="connsiteY3-26" fmla="*/ 13 h 343241"/>
                <a:gd name="connsiteX4-27" fmla="*/ 1782331 w 1782331"/>
                <a:gd name="connsiteY4-28" fmla="*/ 76481 h 343241"/>
                <a:gd name="connsiteX5-29" fmla="*/ 1782331 w 1782331"/>
                <a:gd name="connsiteY5-30" fmla="*/ 266773 h 343241"/>
                <a:gd name="connsiteX6-31" fmla="*/ 1705863 w 1782331"/>
                <a:gd name="connsiteY6-32" fmla="*/ 343241 h 343241"/>
                <a:gd name="connsiteX7-33" fmla="*/ 847677 w 1782331"/>
                <a:gd name="connsiteY7-34" fmla="*/ 308828 h 343241"/>
                <a:gd name="connsiteX8-35" fmla="*/ 76468 w 1782331"/>
                <a:gd name="connsiteY8-36" fmla="*/ 343241 h 343241"/>
                <a:gd name="connsiteX9-37" fmla="*/ 0 w 1782331"/>
                <a:gd name="connsiteY9-38" fmla="*/ 266773 h 343241"/>
                <a:gd name="connsiteX10" fmla="*/ 0 w 1782331"/>
                <a:gd name="connsiteY10" fmla="*/ 76481 h 3432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" y="connsiteY10"/>
                </a:cxn>
              </a:cxnLst>
              <a:rect l="l" t="t" r="r" b="b"/>
              <a:pathLst>
                <a:path w="1782330" h="343241">
                  <a:moveTo>
                    <a:pt x="0" y="76481"/>
                  </a:moveTo>
                  <a:cubicBezTo>
                    <a:pt x="0" y="34249"/>
                    <a:pt x="34236" y="13"/>
                    <a:pt x="76468" y="13"/>
                  </a:cubicBezTo>
                  <a:cubicBezTo>
                    <a:pt x="346416" y="-1078"/>
                    <a:pt x="622825" y="65398"/>
                    <a:pt x="892773" y="64307"/>
                  </a:cubicBezTo>
                  <a:cubicBezTo>
                    <a:pt x="1165957" y="65398"/>
                    <a:pt x="1432679" y="-1078"/>
                    <a:pt x="1705863" y="13"/>
                  </a:cubicBezTo>
                  <a:cubicBezTo>
                    <a:pt x="1748095" y="13"/>
                    <a:pt x="1782331" y="34249"/>
                    <a:pt x="1782331" y="76481"/>
                  </a:cubicBezTo>
                  <a:lnTo>
                    <a:pt x="1782331" y="266773"/>
                  </a:lnTo>
                  <a:cubicBezTo>
                    <a:pt x="1782331" y="309005"/>
                    <a:pt x="1748095" y="343241"/>
                    <a:pt x="1705863" y="343241"/>
                  </a:cubicBezTo>
                  <a:cubicBezTo>
                    <a:pt x="1420927" y="342504"/>
                    <a:pt x="1132613" y="309565"/>
                    <a:pt x="847677" y="308828"/>
                  </a:cubicBezTo>
                  <a:lnTo>
                    <a:pt x="76468" y="343241"/>
                  </a:lnTo>
                  <a:cubicBezTo>
                    <a:pt x="34236" y="343241"/>
                    <a:pt x="0" y="309005"/>
                    <a:pt x="0" y="266773"/>
                  </a:cubicBezTo>
                  <a:lnTo>
                    <a:pt x="0" y="76481"/>
                  </a:lnTo>
                  <a:close/>
                </a:path>
              </a:pathLst>
            </a:custGeom>
            <a:noFill/>
            <a:ln w="19050">
              <a:solidFill>
                <a:srgbClr val="9800FF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grpSp>
          <p:nvGrpSpPr>
            <p:cNvPr id="38" name="组合 14"/>
            <p:cNvGrpSpPr/>
            <p:nvPr/>
          </p:nvGrpSpPr>
          <p:grpSpPr>
            <a:xfrm>
              <a:off x="6516218" y="2634687"/>
              <a:ext cx="2283184" cy="919880"/>
              <a:chOff x="3108393" y="4102189"/>
              <a:chExt cx="2282882" cy="920548"/>
            </a:xfrm>
          </p:grpSpPr>
          <p:grpSp>
            <p:nvGrpSpPr>
              <p:cNvPr id="39" name="组合 12"/>
              <p:cNvGrpSpPr/>
              <p:nvPr/>
            </p:nvGrpSpPr>
            <p:grpSpPr>
              <a:xfrm>
                <a:off x="3108393" y="4102189"/>
                <a:ext cx="1420420" cy="920548"/>
                <a:chOff x="2957216" y="3741832"/>
                <a:chExt cx="1420614" cy="920499"/>
              </a:xfrm>
            </p:grpSpPr>
            <p:grpSp>
              <p:nvGrpSpPr>
                <p:cNvPr id="41" name="组合 10"/>
                <p:cNvGrpSpPr/>
                <p:nvPr/>
              </p:nvGrpSpPr>
              <p:grpSpPr>
                <a:xfrm>
                  <a:off x="3031472" y="3967078"/>
                  <a:ext cx="1346358" cy="408390"/>
                  <a:chOff x="3032201" y="3967078"/>
                  <a:chExt cx="1345961" cy="408390"/>
                </a:xfrm>
              </p:grpSpPr>
              <p:cxnSp>
                <p:nvCxnSpPr>
                  <p:cNvPr id="44" name="直接连接符 43"/>
                  <p:cNvCxnSpPr/>
                  <p:nvPr/>
                </p:nvCxnSpPr>
                <p:spPr bwMode="auto">
                  <a:xfrm>
                    <a:off x="3032201" y="4214851"/>
                    <a:ext cx="572960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9231" y="3967078"/>
                    <a:ext cx="504825" cy="400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rPr>
                      <a:t>=</a:t>
                    </a:r>
                    <a:endParaRPr kumimoji="0" lang="zh-CN" altLang="en-US" sz="2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endParaRPr>
                  </a:p>
                </p:txBody>
              </p:sp>
              <p:sp>
                <p:nvSpPr>
                  <p:cNvPr id="46" name="Text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2017" y="4005888"/>
                    <a:ext cx="646145" cy="3695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华文行楷" panose="02010800040101010101" pitchFamily="2" charset="-122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zh-CN" alt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rPr>
                      <a:t>单价</a:t>
                    </a:r>
                  </a:p>
                </p:txBody>
              </p:sp>
            </p:grpSp>
            <p:sp>
              <p:nvSpPr>
                <p:cNvPr id="42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992605" y="3741832"/>
                  <a:ext cx="649541" cy="369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总价</a:t>
                  </a:r>
                </a:p>
              </p:txBody>
            </p:sp>
            <p:sp>
              <p:nvSpPr>
                <p:cNvPr id="43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957216" y="4292750"/>
                  <a:ext cx="646335" cy="369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行楷" panose="02010800040101010101" pitchFamily="2" charset="-122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数量</a:t>
                  </a:r>
                </a:p>
              </p:txBody>
            </p:sp>
          </p:grpSp>
          <p:sp>
            <p:nvSpPr>
              <p:cNvPr id="40" name="TextBox 13"/>
              <p:cNvSpPr txBox="1">
                <a:spLocks noChangeArrowheads="1"/>
              </p:cNvSpPr>
              <p:nvPr/>
            </p:nvSpPr>
            <p:spPr bwMode="auto">
              <a:xfrm>
                <a:off x="4283425" y="4346181"/>
                <a:ext cx="1107850" cy="36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行楷" panose="0201080004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（一定）</a:t>
                </a:r>
              </a:p>
            </p:txBody>
          </p:sp>
        </p:grpSp>
      </p:grpSp>
      <p:sp>
        <p:nvSpPr>
          <p:cNvPr id="4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aphicFrame>
        <p:nvGraphicFramePr>
          <p:cNvPr id="48" name="Group 100"/>
          <p:cNvGraphicFramePr>
            <a:graphicFrameLocks noGrp="1"/>
          </p:cNvGraphicFramePr>
          <p:nvPr/>
        </p:nvGraphicFramePr>
        <p:xfrm>
          <a:off x="2188637" y="2207235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米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18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" name="Text Box 80"/>
          <p:cNvSpPr txBox="1">
            <a:spLocks noChangeArrowheads="1"/>
          </p:cNvSpPr>
          <p:nvPr/>
        </p:nvSpPr>
        <p:spPr bwMode="auto">
          <a:xfrm>
            <a:off x="3451742" y="2329381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50" name="Text Box 81"/>
          <p:cNvSpPr txBox="1">
            <a:spLocks noChangeArrowheads="1"/>
          </p:cNvSpPr>
          <p:nvPr/>
        </p:nvSpPr>
        <p:spPr bwMode="auto">
          <a:xfrm>
            <a:off x="3307280" y="3007016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3.5</a:t>
            </a:r>
          </a:p>
        </p:txBody>
      </p:sp>
      <p:sp>
        <p:nvSpPr>
          <p:cNvPr id="51" name="Text Box 82"/>
          <p:cNvSpPr txBox="1">
            <a:spLocks noChangeArrowheads="1"/>
          </p:cNvSpPr>
          <p:nvPr/>
        </p:nvSpPr>
        <p:spPr bwMode="auto">
          <a:xfrm>
            <a:off x="4061437" y="2329381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52" name="Text Box 83"/>
          <p:cNvSpPr txBox="1">
            <a:spLocks noChangeArrowheads="1"/>
          </p:cNvSpPr>
          <p:nvPr/>
        </p:nvSpPr>
        <p:spPr bwMode="auto">
          <a:xfrm>
            <a:off x="3953487" y="3007016"/>
            <a:ext cx="649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4724961" y="2329381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54" name="Text Box 85"/>
          <p:cNvSpPr txBox="1">
            <a:spLocks noChangeArrowheads="1"/>
          </p:cNvSpPr>
          <p:nvPr/>
        </p:nvSpPr>
        <p:spPr bwMode="auto">
          <a:xfrm>
            <a:off x="4531286" y="3007016"/>
            <a:ext cx="81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0.5</a:t>
            </a:r>
          </a:p>
        </p:txBody>
      </p:sp>
      <p:sp>
        <p:nvSpPr>
          <p:cNvPr id="55" name="Text Box 86"/>
          <p:cNvSpPr txBox="1">
            <a:spLocks noChangeArrowheads="1"/>
          </p:cNvSpPr>
          <p:nvPr/>
        </p:nvSpPr>
        <p:spPr bwMode="auto">
          <a:xfrm>
            <a:off x="5436372" y="2329381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56" name="Text Box 87"/>
          <p:cNvSpPr txBox="1">
            <a:spLocks noChangeArrowheads="1"/>
          </p:cNvSpPr>
          <p:nvPr/>
        </p:nvSpPr>
        <p:spPr bwMode="auto">
          <a:xfrm>
            <a:off x="5327628" y="3007016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6174474" y="2329381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58" name="Text Box 89"/>
          <p:cNvSpPr txBox="1">
            <a:spLocks noChangeArrowheads="1"/>
          </p:cNvSpPr>
          <p:nvPr/>
        </p:nvSpPr>
        <p:spPr bwMode="auto">
          <a:xfrm>
            <a:off x="5980800" y="3007016"/>
            <a:ext cx="82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17.5</a:t>
            </a:r>
          </a:p>
        </p:txBody>
      </p:sp>
      <p:sp>
        <p:nvSpPr>
          <p:cNvPr id="59" name="Text Box 90"/>
          <p:cNvSpPr txBox="1">
            <a:spLocks noChangeArrowheads="1"/>
          </p:cNvSpPr>
          <p:nvPr/>
        </p:nvSpPr>
        <p:spPr bwMode="auto">
          <a:xfrm>
            <a:off x="6910579" y="2329381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60" name="Text Box 91"/>
          <p:cNvSpPr txBox="1">
            <a:spLocks noChangeArrowheads="1"/>
          </p:cNvSpPr>
          <p:nvPr/>
        </p:nvSpPr>
        <p:spPr bwMode="auto">
          <a:xfrm>
            <a:off x="7441725" y="3007016"/>
            <a:ext cx="941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24.5</a:t>
            </a:r>
          </a:p>
        </p:txBody>
      </p:sp>
      <p:sp>
        <p:nvSpPr>
          <p:cNvPr id="61" name="Text Box 92"/>
          <p:cNvSpPr txBox="1">
            <a:spLocks noChangeArrowheads="1"/>
          </p:cNvSpPr>
          <p:nvPr/>
        </p:nvSpPr>
        <p:spPr bwMode="auto">
          <a:xfrm>
            <a:off x="7695725" y="2329381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62" name="Text Box 93"/>
          <p:cNvSpPr txBox="1">
            <a:spLocks noChangeArrowheads="1"/>
          </p:cNvSpPr>
          <p:nvPr/>
        </p:nvSpPr>
        <p:spPr bwMode="auto">
          <a:xfrm>
            <a:off x="6801835" y="3007016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</a:p>
        </p:txBody>
      </p:sp>
      <p:sp>
        <p:nvSpPr>
          <p:cNvPr id="63" name="Text Box 94"/>
          <p:cNvSpPr txBox="1">
            <a:spLocks noChangeArrowheads="1"/>
          </p:cNvSpPr>
          <p:nvPr/>
        </p:nvSpPr>
        <p:spPr bwMode="auto">
          <a:xfrm>
            <a:off x="8475054" y="2329381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64" name="Text Box 95"/>
          <p:cNvSpPr txBox="1">
            <a:spLocks noChangeArrowheads="1"/>
          </p:cNvSpPr>
          <p:nvPr/>
        </p:nvSpPr>
        <p:spPr bwMode="auto">
          <a:xfrm>
            <a:off x="8367104" y="3007016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</a:p>
        </p:txBody>
      </p:sp>
      <p:sp>
        <p:nvSpPr>
          <p:cNvPr id="65" name="Text Box 96"/>
          <p:cNvSpPr txBox="1">
            <a:spLocks noChangeArrowheads="1"/>
          </p:cNvSpPr>
          <p:nvPr/>
        </p:nvSpPr>
        <p:spPr bwMode="auto">
          <a:xfrm>
            <a:off x="9261743" y="2329381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9261743" y="3007016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4"/>
          <p:cNvGrpSpPr/>
          <p:nvPr/>
        </p:nvGrpSpPr>
        <p:grpSpPr>
          <a:xfrm>
            <a:off x="6391168" y="3153572"/>
            <a:ext cx="2508645" cy="915590"/>
            <a:chOff x="423" y="33"/>
            <a:chExt cx="2306" cy="769"/>
          </a:xfrm>
        </p:grpSpPr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278" y="250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550" y="33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9" y="381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23" y="465"/>
              <a:ext cx="409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867" y="264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k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345933" y="2782745"/>
            <a:ext cx="9500135" cy="1012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如果用字母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表示两种相关联的量，用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k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表示它们的比值（一定），你会用它们表示正比例关系吗？ </a:t>
            </a:r>
          </a:p>
        </p:txBody>
      </p:sp>
      <p:sp>
        <p:nvSpPr>
          <p:cNvPr id="4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aphicFrame>
        <p:nvGraphicFramePr>
          <p:cNvPr id="43" name="Group 100"/>
          <p:cNvGraphicFramePr>
            <a:graphicFrameLocks noGrp="1"/>
          </p:cNvGraphicFramePr>
          <p:nvPr/>
        </p:nvGraphicFramePr>
        <p:xfrm>
          <a:off x="2188637" y="1193756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米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18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Text Box 80"/>
          <p:cNvSpPr txBox="1">
            <a:spLocks noChangeArrowheads="1"/>
          </p:cNvSpPr>
          <p:nvPr/>
        </p:nvSpPr>
        <p:spPr bwMode="auto">
          <a:xfrm>
            <a:off x="3451742" y="1315902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46" name="Text Box 81"/>
          <p:cNvSpPr txBox="1">
            <a:spLocks noChangeArrowheads="1"/>
          </p:cNvSpPr>
          <p:nvPr/>
        </p:nvSpPr>
        <p:spPr bwMode="auto">
          <a:xfrm>
            <a:off x="3307280" y="199353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3.5</a:t>
            </a:r>
          </a:p>
        </p:txBody>
      </p:sp>
      <p:sp>
        <p:nvSpPr>
          <p:cNvPr id="47" name="Text Box 82"/>
          <p:cNvSpPr txBox="1">
            <a:spLocks noChangeArrowheads="1"/>
          </p:cNvSpPr>
          <p:nvPr/>
        </p:nvSpPr>
        <p:spPr bwMode="auto">
          <a:xfrm>
            <a:off x="4061437" y="131590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48" name="Text Box 83"/>
          <p:cNvSpPr txBox="1">
            <a:spLocks noChangeArrowheads="1"/>
          </p:cNvSpPr>
          <p:nvPr/>
        </p:nvSpPr>
        <p:spPr bwMode="auto">
          <a:xfrm>
            <a:off x="3953487" y="1993537"/>
            <a:ext cx="649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4724961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50" name="Text Box 85"/>
          <p:cNvSpPr txBox="1">
            <a:spLocks noChangeArrowheads="1"/>
          </p:cNvSpPr>
          <p:nvPr/>
        </p:nvSpPr>
        <p:spPr bwMode="auto">
          <a:xfrm>
            <a:off x="4531286" y="1993537"/>
            <a:ext cx="81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0.5</a:t>
            </a:r>
          </a:p>
        </p:txBody>
      </p:sp>
      <p:sp>
        <p:nvSpPr>
          <p:cNvPr id="51" name="Text Box 86"/>
          <p:cNvSpPr txBox="1">
            <a:spLocks noChangeArrowheads="1"/>
          </p:cNvSpPr>
          <p:nvPr/>
        </p:nvSpPr>
        <p:spPr bwMode="auto">
          <a:xfrm>
            <a:off x="5436372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52" name="Text Box 87"/>
          <p:cNvSpPr txBox="1">
            <a:spLocks noChangeArrowheads="1"/>
          </p:cNvSpPr>
          <p:nvPr/>
        </p:nvSpPr>
        <p:spPr bwMode="auto">
          <a:xfrm>
            <a:off x="5327628" y="199353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6174474" y="1315902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54" name="Text Box 89"/>
          <p:cNvSpPr txBox="1">
            <a:spLocks noChangeArrowheads="1"/>
          </p:cNvSpPr>
          <p:nvPr/>
        </p:nvSpPr>
        <p:spPr bwMode="auto">
          <a:xfrm>
            <a:off x="5980800" y="1993537"/>
            <a:ext cx="82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17.5</a:t>
            </a:r>
          </a:p>
        </p:txBody>
      </p:sp>
      <p:sp>
        <p:nvSpPr>
          <p:cNvPr id="55" name="Text Box 90"/>
          <p:cNvSpPr txBox="1">
            <a:spLocks noChangeArrowheads="1"/>
          </p:cNvSpPr>
          <p:nvPr/>
        </p:nvSpPr>
        <p:spPr bwMode="auto">
          <a:xfrm>
            <a:off x="6910579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56" name="Text Box 91"/>
          <p:cNvSpPr txBox="1">
            <a:spLocks noChangeArrowheads="1"/>
          </p:cNvSpPr>
          <p:nvPr/>
        </p:nvSpPr>
        <p:spPr bwMode="auto">
          <a:xfrm>
            <a:off x="7441725" y="1993537"/>
            <a:ext cx="941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24.5</a:t>
            </a:r>
          </a:p>
        </p:txBody>
      </p:sp>
      <p:sp>
        <p:nvSpPr>
          <p:cNvPr id="57" name="Text Box 92"/>
          <p:cNvSpPr txBox="1">
            <a:spLocks noChangeArrowheads="1"/>
          </p:cNvSpPr>
          <p:nvPr/>
        </p:nvSpPr>
        <p:spPr bwMode="auto">
          <a:xfrm>
            <a:off x="7695725" y="131590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58" name="Text Box 93"/>
          <p:cNvSpPr txBox="1">
            <a:spLocks noChangeArrowheads="1"/>
          </p:cNvSpPr>
          <p:nvPr/>
        </p:nvSpPr>
        <p:spPr bwMode="auto">
          <a:xfrm>
            <a:off x="6801835" y="199353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</a:p>
        </p:txBody>
      </p:sp>
      <p:sp>
        <p:nvSpPr>
          <p:cNvPr id="59" name="Text Box 94"/>
          <p:cNvSpPr txBox="1">
            <a:spLocks noChangeArrowheads="1"/>
          </p:cNvSpPr>
          <p:nvPr/>
        </p:nvSpPr>
        <p:spPr bwMode="auto">
          <a:xfrm>
            <a:off x="8475054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60" name="Text Box 95"/>
          <p:cNvSpPr txBox="1">
            <a:spLocks noChangeArrowheads="1"/>
          </p:cNvSpPr>
          <p:nvPr/>
        </p:nvSpPr>
        <p:spPr bwMode="auto">
          <a:xfrm>
            <a:off x="8367104" y="199353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</a:p>
        </p:txBody>
      </p:sp>
      <p:sp>
        <p:nvSpPr>
          <p:cNvPr id="61" name="Text Box 96"/>
          <p:cNvSpPr txBox="1">
            <a:spLocks noChangeArrowheads="1"/>
          </p:cNvSpPr>
          <p:nvPr/>
        </p:nvSpPr>
        <p:spPr bwMode="auto">
          <a:xfrm>
            <a:off x="9261743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62" name="Text Box 97"/>
          <p:cNvSpPr txBox="1">
            <a:spLocks noChangeArrowheads="1"/>
          </p:cNvSpPr>
          <p:nvPr/>
        </p:nvSpPr>
        <p:spPr bwMode="auto">
          <a:xfrm>
            <a:off x="9261743" y="1993537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1365300" y="4103521"/>
            <a:ext cx="50577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两种量成正比例关系要满足以下三个条件：</a:t>
            </a: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1189468" y="4334353"/>
            <a:ext cx="77868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1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）必须是两种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相关联的量</a:t>
            </a: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2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）一种量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变化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，另一种量也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随着变化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。</a:t>
            </a: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0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3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）两种量中相对应的两个数的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比值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（也就是商）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一定</a:t>
            </a:r>
            <a:r>
              <a:rPr kumimoji="0" lang="zh-CN" altLang="en-US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783624" y="2949488"/>
          <a:ext cx="3312376" cy="3017520"/>
        </p:xfrm>
        <a:graphic>
          <a:graphicData uri="http://schemas.openxmlformats.org/drawingml/2006/table">
            <a:tbl>
              <a:tblPr/>
              <a:tblGrid>
                <a:gridCol w="18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H="1" flipV="1">
            <a:off x="2783624" y="2667443"/>
            <a:ext cx="0" cy="3310886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774827" y="5978527"/>
            <a:ext cx="3742871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488144" y="2629484"/>
            <a:ext cx="1088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941632" y="5990047"/>
            <a:ext cx="1088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2332423" y="5787215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   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3021801" y="5931678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3349344" y="5931678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781392" y="5931678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4141432" y="5931678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4429464" y="5931678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4789504" y="5931678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5221552" y="5931678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2342684" y="5473677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2271247" y="509468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2271247" y="4754391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2271247" y="4394351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2271247" y="410631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35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2271247" y="374627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271247" y="338623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流程图: 联系 29"/>
          <p:cNvSpPr/>
          <p:nvPr/>
        </p:nvSpPr>
        <p:spPr>
          <a:xfrm flipH="1">
            <a:off x="3099041" y="5549208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流程图: 联系 30"/>
          <p:cNvSpPr/>
          <p:nvPr/>
        </p:nvSpPr>
        <p:spPr>
          <a:xfrm flipH="1">
            <a:off x="3467450" y="5176343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流程图: 联系 31"/>
          <p:cNvSpPr/>
          <p:nvPr/>
        </p:nvSpPr>
        <p:spPr>
          <a:xfrm flipH="1">
            <a:off x="3786805" y="4836049"/>
            <a:ext cx="142875" cy="14446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流程图: 联系 32"/>
          <p:cNvSpPr/>
          <p:nvPr/>
        </p:nvSpPr>
        <p:spPr>
          <a:xfrm flipH="1">
            <a:off x="4158092" y="4521926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流程图: 联系 33"/>
          <p:cNvSpPr/>
          <p:nvPr/>
        </p:nvSpPr>
        <p:spPr>
          <a:xfrm flipH="1">
            <a:off x="3984390" y="4675462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流程图: 联系 34"/>
          <p:cNvSpPr/>
          <p:nvPr/>
        </p:nvSpPr>
        <p:spPr>
          <a:xfrm flipH="1">
            <a:off x="3638519" y="4990732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流程图: 联系 35"/>
          <p:cNvSpPr/>
          <p:nvPr/>
        </p:nvSpPr>
        <p:spPr>
          <a:xfrm flipH="1">
            <a:off x="3276722" y="533302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流程图: 联系 36"/>
          <p:cNvSpPr/>
          <p:nvPr/>
        </p:nvSpPr>
        <p:spPr>
          <a:xfrm flipH="1">
            <a:off x="2913151" y="5710018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666535" y="3897462"/>
            <a:ext cx="3591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(1)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从图中你发现了什么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103685" y="4479042"/>
            <a:ext cx="33695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这个图象是一条逐渐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上升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直的线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41" name="直接连接符 40"/>
          <p:cNvCxnSpPr>
            <a:endCxn id="33" idx="1"/>
          </p:cNvCxnSpPr>
          <p:nvPr/>
        </p:nvCxnSpPr>
        <p:spPr>
          <a:xfrm flipV="1">
            <a:off x="2775217" y="4543082"/>
            <a:ext cx="1506180" cy="141695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aphicFrame>
        <p:nvGraphicFramePr>
          <p:cNvPr id="66" name="Group 10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188637" y="1193756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米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18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18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7" name="Text Box 80"/>
          <p:cNvSpPr txBox="1">
            <a:spLocks noChangeArrowheads="1"/>
          </p:cNvSpPr>
          <p:nvPr/>
        </p:nvSpPr>
        <p:spPr bwMode="auto">
          <a:xfrm>
            <a:off x="3451742" y="1315902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68" name="Text Box 81"/>
          <p:cNvSpPr txBox="1">
            <a:spLocks noChangeArrowheads="1"/>
          </p:cNvSpPr>
          <p:nvPr/>
        </p:nvSpPr>
        <p:spPr bwMode="auto">
          <a:xfrm>
            <a:off x="3307280" y="199353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3.5</a:t>
            </a:r>
          </a:p>
        </p:txBody>
      </p:sp>
      <p:sp>
        <p:nvSpPr>
          <p:cNvPr id="69" name="Text Box 82"/>
          <p:cNvSpPr txBox="1">
            <a:spLocks noChangeArrowheads="1"/>
          </p:cNvSpPr>
          <p:nvPr/>
        </p:nvSpPr>
        <p:spPr bwMode="auto">
          <a:xfrm>
            <a:off x="4061437" y="131590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70" name="Text Box 83"/>
          <p:cNvSpPr txBox="1">
            <a:spLocks noChangeArrowheads="1"/>
          </p:cNvSpPr>
          <p:nvPr/>
        </p:nvSpPr>
        <p:spPr bwMode="auto">
          <a:xfrm>
            <a:off x="3953487" y="1993537"/>
            <a:ext cx="649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71" name="Text Box 84"/>
          <p:cNvSpPr txBox="1">
            <a:spLocks noChangeArrowheads="1"/>
          </p:cNvSpPr>
          <p:nvPr/>
        </p:nvSpPr>
        <p:spPr bwMode="auto">
          <a:xfrm>
            <a:off x="4724961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72" name="Text Box 85"/>
          <p:cNvSpPr txBox="1">
            <a:spLocks noChangeArrowheads="1"/>
          </p:cNvSpPr>
          <p:nvPr/>
        </p:nvSpPr>
        <p:spPr bwMode="auto">
          <a:xfrm>
            <a:off x="4531286" y="1993537"/>
            <a:ext cx="81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0.5</a:t>
            </a:r>
          </a:p>
        </p:txBody>
      </p:sp>
      <p:sp>
        <p:nvSpPr>
          <p:cNvPr id="73" name="Text Box 86"/>
          <p:cNvSpPr txBox="1">
            <a:spLocks noChangeArrowheads="1"/>
          </p:cNvSpPr>
          <p:nvPr/>
        </p:nvSpPr>
        <p:spPr bwMode="auto">
          <a:xfrm>
            <a:off x="5436372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74" name="Text Box 87"/>
          <p:cNvSpPr txBox="1">
            <a:spLocks noChangeArrowheads="1"/>
          </p:cNvSpPr>
          <p:nvPr/>
        </p:nvSpPr>
        <p:spPr bwMode="auto">
          <a:xfrm>
            <a:off x="5327628" y="199353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75" name="Text Box 88"/>
          <p:cNvSpPr txBox="1">
            <a:spLocks noChangeArrowheads="1"/>
          </p:cNvSpPr>
          <p:nvPr/>
        </p:nvSpPr>
        <p:spPr bwMode="auto">
          <a:xfrm>
            <a:off x="6174474" y="1315902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76" name="Text Box 89"/>
          <p:cNvSpPr txBox="1">
            <a:spLocks noChangeArrowheads="1"/>
          </p:cNvSpPr>
          <p:nvPr/>
        </p:nvSpPr>
        <p:spPr bwMode="auto">
          <a:xfrm>
            <a:off x="5980800" y="1993537"/>
            <a:ext cx="82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17.5</a:t>
            </a:r>
          </a:p>
        </p:txBody>
      </p:sp>
      <p:sp>
        <p:nvSpPr>
          <p:cNvPr id="77" name="Text Box 90"/>
          <p:cNvSpPr txBox="1">
            <a:spLocks noChangeArrowheads="1"/>
          </p:cNvSpPr>
          <p:nvPr/>
        </p:nvSpPr>
        <p:spPr bwMode="auto">
          <a:xfrm>
            <a:off x="6910579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78" name="Text Box 91"/>
          <p:cNvSpPr txBox="1">
            <a:spLocks noChangeArrowheads="1"/>
          </p:cNvSpPr>
          <p:nvPr/>
        </p:nvSpPr>
        <p:spPr bwMode="auto">
          <a:xfrm>
            <a:off x="7441725" y="1993537"/>
            <a:ext cx="941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24.5</a:t>
            </a:r>
          </a:p>
        </p:txBody>
      </p:sp>
      <p:sp>
        <p:nvSpPr>
          <p:cNvPr id="79" name="Text Box 92"/>
          <p:cNvSpPr txBox="1">
            <a:spLocks noChangeArrowheads="1"/>
          </p:cNvSpPr>
          <p:nvPr/>
        </p:nvSpPr>
        <p:spPr bwMode="auto">
          <a:xfrm>
            <a:off x="7695725" y="1315902"/>
            <a:ext cx="43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80" name="Text Box 93"/>
          <p:cNvSpPr txBox="1">
            <a:spLocks noChangeArrowheads="1"/>
          </p:cNvSpPr>
          <p:nvPr/>
        </p:nvSpPr>
        <p:spPr bwMode="auto">
          <a:xfrm>
            <a:off x="6801835" y="1993537"/>
            <a:ext cx="649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</a:p>
        </p:txBody>
      </p:sp>
      <p:sp>
        <p:nvSpPr>
          <p:cNvPr id="81" name="Text Box 94"/>
          <p:cNvSpPr txBox="1">
            <a:spLocks noChangeArrowheads="1"/>
          </p:cNvSpPr>
          <p:nvPr/>
        </p:nvSpPr>
        <p:spPr bwMode="auto">
          <a:xfrm>
            <a:off x="8475054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82" name="Text Box 95"/>
          <p:cNvSpPr txBox="1">
            <a:spLocks noChangeArrowheads="1"/>
          </p:cNvSpPr>
          <p:nvPr/>
        </p:nvSpPr>
        <p:spPr bwMode="auto">
          <a:xfrm>
            <a:off x="8367104" y="1993537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</a:p>
        </p:txBody>
      </p:sp>
      <p:sp>
        <p:nvSpPr>
          <p:cNvPr id="83" name="Text Box 96"/>
          <p:cNvSpPr txBox="1">
            <a:spLocks noChangeArrowheads="1"/>
          </p:cNvSpPr>
          <p:nvPr/>
        </p:nvSpPr>
        <p:spPr bwMode="auto">
          <a:xfrm>
            <a:off x="9261743" y="1315902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84" name="Text Box 97"/>
          <p:cNvSpPr txBox="1">
            <a:spLocks noChangeArrowheads="1"/>
          </p:cNvSpPr>
          <p:nvPr/>
        </p:nvSpPr>
        <p:spPr bwMode="auto">
          <a:xfrm>
            <a:off x="9261743" y="1993537"/>
            <a:ext cx="43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789153" y="1876796"/>
          <a:ext cx="3312376" cy="3017520"/>
        </p:xfrm>
        <a:graphic>
          <a:graphicData uri="http://schemas.openxmlformats.org/drawingml/2006/table">
            <a:tbl>
              <a:tblPr/>
              <a:tblGrid>
                <a:gridCol w="18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H="1" flipV="1">
            <a:off x="2789153" y="1594751"/>
            <a:ext cx="0" cy="3310886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780356" y="4905835"/>
            <a:ext cx="3742871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703514" y="1556792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6096002" y="4917355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2547791" y="4714523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    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3027330" y="485898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3354873" y="485898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786921" y="485898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4146961" y="485898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4434993" y="485898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4795033" y="485898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5227081" y="485898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2495029" y="4400985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2423592" y="4021994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2423592" y="368169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2423592" y="332165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2423592" y="303362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35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2423592" y="267358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423592" y="231354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流程图: 联系 29"/>
          <p:cNvSpPr/>
          <p:nvPr/>
        </p:nvSpPr>
        <p:spPr>
          <a:xfrm flipH="1">
            <a:off x="3104570" y="4476516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流程图: 联系 30"/>
          <p:cNvSpPr/>
          <p:nvPr/>
        </p:nvSpPr>
        <p:spPr>
          <a:xfrm flipH="1">
            <a:off x="3472979" y="4103651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流程图: 联系 31"/>
          <p:cNvSpPr/>
          <p:nvPr/>
        </p:nvSpPr>
        <p:spPr>
          <a:xfrm flipH="1">
            <a:off x="3792334" y="3763357"/>
            <a:ext cx="142875" cy="14446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流程图: 联系 32"/>
          <p:cNvSpPr/>
          <p:nvPr/>
        </p:nvSpPr>
        <p:spPr>
          <a:xfrm flipH="1">
            <a:off x="4163621" y="3449234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流程图: 联系 33"/>
          <p:cNvSpPr/>
          <p:nvPr/>
        </p:nvSpPr>
        <p:spPr>
          <a:xfrm flipH="1">
            <a:off x="3989919" y="360277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流程图: 联系 34"/>
          <p:cNvSpPr/>
          <p:nvPr/>
        </p:nvSpPr>
        <p:spPr>
          <a:xfrm flipH="1">
            <a:off x="3644048" y="391804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流程图: 联系 35"/>
          <p:cNvSpPr/>
          <p:nvPr/>
        </p:nvSpPr>
        <p:spPr>
          <a:xfrm flipH="1">
            <a:off x="3282251" y="4260328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流程图: 联系 36"/>
          <p:cNvSpPr/>
          <p:nvPr/>
        </p:nvSpPr>
        <p:spPr>
          <a:xfrm flipH="1">
            <a:off x="2855657" y="4637326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V="1">
            <a:off x="2780746" y="3467954"/>
            <a:ext cx="1527336" cy="1419392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617094" y="3234366"/>
            <a:ext cx="0" cy="1671471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2780050" y="3221719"/>
            <a:ext cx="187174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流程图: 联系 51"/>
          <p:cNvSpPr/>
          <p:nvPr/>
        </p:nvSpPr>
        <p:spPr>
          <a:xfrm flipH="1">
            <a:off x="4539747" y="3130359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4977134" y="2879404"/>
            <a:ext cx="0" cy="2037953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2779615" y="2879402"/>
            <a:ext cx="219752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流程图: 联系 56"/>
          <p:cNvSpPr/>
          <p:nvPr/>
        </p:nvSpPr>
        <p:spPr>
          <a:xfrm flipH="1">
            <a:off x="4914587" y="2761691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4308082" y="2020744"/>
            <a:ext cx="1571894" cy="146061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45" name="矩形 44"/>
          <p:cNvSpPr/>
          <p:nvPr/>
        </p:nvSpPr>
        <p:spPr>
          <a:xfrm>
            <a:off x="7205718" y="3853499"/>
            <a:ext cx="30679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答：这两个点也在这条射线上，并且射线又在上升，它们的单价相等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088581" y="1885230"/>
            <a:ext cx="3329074" cy="1885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(2)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把数对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(10,35)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(12,42)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所在的点描出来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并和上面的图象连起来并延长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你还能发现什么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7" grpId="0" animBg="1"/>
      <p:bldP spid="45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005177" y="1961166"/>
          <a:ext cx="3312376" cy="3017520"/>
        </p:xfrm>
        <a:graphic>
          <a:graphicData uri="http://schemas.openxmlformats.org/drawingml/2006/table">
            <a:tbl>
              <a:tblPr/>
              <a:tblGrid>
                <a:gridCol w="18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4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4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37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6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Bold" panose="020B0800000000000000" pitchFamily="34" charset="-122"/>
                          <a:ea typeface="华文行楷" panose="02010800040101010101" pitchFamily="2" charset="-122"/>
                          <a:cs typeface="华文行楷" panose="02010800040101010101" pitchFamily="2" charset="-122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>
          <a:xfrm flipH="1" flipV="1">
            <a:off x="3005177" y="1679121"/>
            <a:ext cx="0" cy="3310886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996380" y="4990205"/>
            <a:ext cx="3742871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919538" y="1641162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6312026" y="5001725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数量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2763815" y="4798893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    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3243354" y="494335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3570897" y="494335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4002945" y="494335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4362985" y="4943356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4651017" y="494335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5011057" y="494335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5443105" y="4943356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2774076" y="4485355"/>
            <a:ext cx="32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2702639" y="4106364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2702639" y="3766069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2702639" y="3458292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28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2702639" y="311799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35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2702639" y="275795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42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702639" y="2397917"/>
            <a:ext cx="45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流程图: 联系 29"/>
          <p:cNvSpPr/>
          <p:nvPr/>
        </p:nvSpPr>
        <p:spPr>
          <a:xfrm flipH="1">
            <a:off x="3320594" y="4560886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流程图: 联系 30"/>
          <p:cNvSpPr/>
          <p:nvPr/>
        </p:nvSpPr>
        <p:spPr>
          <a:xfrm flipH="1">
            <a:off x="3689003" y="4188021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流程图: 联系 31"/>
          <p:cNvSpPr/>
          <p:nvPr/>
        </p:nvSpPr>
        <p:spPr>
          <a:xfrm flipH="1">
            <a:off x="4008358" y="3847727"/>
            <a:ext cx="142875" cy="14446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流程图: 联系 32"/>
          <p:cNvSpPr/>
          <p:nvPr/>
        </p:nvSpPr>
        <p:spPr>
          <a:xfrm flipH="1">
            <a:off x="4379645" y="3533604"/>
            <a:ext cx="144463" cy="1444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流程图: 联系 33"/>
          <p:cNvSpPr/>
          <p:nvPr/>
        </p:nvSpPr>
        <p:spPr>
          <a:xfrm flipH="1">
            <a:off x="4205943" y="368714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流程图: 联系 34"/>
          <p:cNvSpPr/>
          <p:nvPr/>
        </p:nvSpPr>
        <p:spPr>
          <a:xfrm flipH="1">
            <a:off x="3860072" y="4002410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流程图: 联系 35"/>
          <p:cNvSpPr/>
          <p:nvPr/>
        </p:nvSpPr>
        <p:spPr>
          <a:xfrm flipH="1">
            <a:off x="3498275" y="4344698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流程图: 联系 36"/>
          <p:cNvSpPr/>
          <p:nvPr/>
        </p:nvSpPr>
        <p:spPr>
          <a:xfrm flipH="1">
            <a:off x="3134704" y="4721696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V="1">
            <a:off x="3012625" y="3577976"/>
            <a:ext cx="1506180" cy="141695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833118" y="3318736"/>
            <a:ext cx="0" cy="1671471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2996074" y="3306089"/>
            <a:ext cx="187174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流程图: 联系 51"/>
          <p:cNvSpPr/>
          <p:nvPr/>
        </p:nvSpPr>
        <p:spPr>
          <a:xfrm flipH="1">
            <a:off x="4755771" y="3214729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5193158" y="2963774"/>
            <a:ext cx="0" cy="2037953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2995639" y="2963772"/>
            <a:ext cx="2197521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流程图: 联系 56"/>
          <p:cNvSpPr/>
          <p:nvPr/>
        </p:nvSpPr>
        <p:spPr>
          <a:xfrm flipH="1">
            <a:off x="5130611" y="2846061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4499375" y="2179216"/>
            <a:ext cx="1506180" cy="1416956"/>
          </a:xfrm>
          <a:prstGeom prst="line">
            <a:avLst/>
          </a:prstGeom>
          <a:ln w="47625">
            <a:solidFill>
              <a:srgbClr val="711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1"/>
          <p:cNvSpPr>
            <a:spLocks noChangeArrowheads="1"/>
          </p:cNvSpPr>
          <p:nvPr/>
        </p:nvSpPr>
        <p:spPr bwMode="auto">
          <a:xfrm>
            <a:off x="6816080" y="2053299"/>
            <a:ext cx="34958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）不计算，根据图像判断，如果买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9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米彩带，总价是多少？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元能买多少米彩带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7032106" y="3645026"/>
            <a:ext cx="32203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答：通过观察，我发现买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9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米彩带总价是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31.5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元，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元能买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米彩带。</a:t>
            </a:r>
          </a:p>
        </p:txBody>
      </p:sp>
      <p:cxnSp>
        <p:nvCxnSpPr>
          <p:cNvPr id="49" name="直接连接符 48"/>
          <p:cNvCxnSpPr/>
          <p:nvPr/>
        </p:nvCxnSpPr>
        <p:spPr>
          <a:xfrm flipH="1">
            <a:off x="4651017" y="3425776"/>
            <a:ext cx="0" cy="1564233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2995640" y="3458292"/>
            <a:ext cx="1655379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流程图: 联系 53"/>
          <p:cNvSpPr/>
          <p:nvPr/>
        </p:nvSpPr>
        <p:spPr>
          <a:xfrm flipH="1">
            <a:off x="4532571" y="3407172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 flipH="1">
            <a:off x="2589142" y="3457079"/>
            <a:ext cx="43196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948926" y="3271885"/>
            <a:ext cx="633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31.5</a:t>
            </a: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3021111" y="2613941"/>
            <a:ext cx="2570835" cy="0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>
            <a:off x="5591944" y="2613943"/>
            <a:ext cx="0" cy="2357775"/>
          </a:xfrm>
          <a:prstGeom prst="line">
            <a:avLst/>
          </a:prstGeom>
          <a:ln w="222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流程图: 联系 61"/>
          <p:cNvSpPr/>
          <p:nvPr/>
        </p:nvSpPr>
        <p:spPr>
          <a:xfrm flipH="1">
            <a:off x="5482333" y="2497479"/>
            <a:ext cx="142875" cy="14287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4" grpId="0" animBg="1"/>
      <p:bldP spid="58" grpId="0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c14c4d15-506c-418d-9ce8-4ab5897819b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1d5dbf1b-959a-4190-8fd2-3c477535ce13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447"/>
  <p:tag name="MH_LIBRARY" val="GRAPHIC"/>
  <p:tag name="MH_ORDER" val="圆角矩形 19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a292c379-e9ef-4c7b-9140-333dc494b9c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37ca2296-e773-428e-adc7-baedfbd04da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7db2b70f-baae-4a2b-8e49-7ea1dd42585b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efc1764f-4a41-45f4-8814-99a4ffd1f997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3bf91e81-ca60-4898-b0b8-5cc63bdc6a06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Microsoft Office PowerPoint</Application>
  <PresentationFormat>宽屏</PresentationFormat>
  <Paragraphs>1650</Paragraphs>
  <Slides>15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FandolFang R</vt:lpstr>
      <vt:lpstr>等线</vt:lpstr>
      <vt:lpstr>华文行楷</vt:lpstr>
      <vt:lpstr>楷体</vt:lpstr>
      <vt:lpstr>思源黑体 CN Bold</vt:lpstr>
      <vt:lpstr>思源黑体 CN Heavy</vt:lpstr>
      <vt:lpstr>思源黑体 CN Light</vt:lpstr>
      <vt:lpstr>思源黑体 CN Regular</vt:lpstr>
      <vt:lpstr>宋体</vt:lpstr>
      <vt:lpstr>站酷庆科黄油体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cp:lastPrinted>2020-07-27T10:25:00Z</cp:lastPrinted>
  <dcterms:created xsi:type="dcterms:W3CDTF">2020-07-27T10:25:00Z</dcterms:created>
  <dcterms:modified xsi:type="dcterms:W3CDTF">2023-01-16T16:05:20Z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3E487FF9346641FCACD10909C709897E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