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65" r:id="rId4"/>
    <p:sldId id="364" r:id="rId5"/>
    <p:sldId id="367" r:id="rId6"/>
    <p:sldId id="259" r:id="rId7"/>
    <p:sldId id="340" r:id="rId8"/>
    <p:sldId id="341" r:id="rId9"/>
    <p:sldId id="362" r:id="rId10"/>
    <p:sldId id="359" r:id="rId11"/>
    <p:sldId id="360" r:id="rId12"/>
    <p:sldId id="343" r:id="rId13"/>
    <p:sldId id="363" r:id="rId14"/>
    <p:sldId id="345" r:id="rId15"/>
    <p:sldId id="346" r:id="rId16"/>
    <p:sldId id="361" r:id="rId17"/>
    <p:sldId id="347" r:id="rId18"/>
    <p:sldId id="368" r:id="rId19"/>
    <p:sldId id="287" r:id="rId20"/>
    <p:sldId id="353" r:id="rId21"/>
    <p:sldId id="354" r:id="rId22"/>
    <p:sldId id="355" r:id="rId2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FF00"/>
    <a:srgbClr val="FCF600"/>
    <a:srgbClr val="FFFF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8E334E4-524B-43A0-B77F-682B2DC027B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4CB4501-A5DD-4606-AFF3-EF06D0D9C5D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44965-09BB-474D-A2A0-7AB77C2EF71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7607B-81E6-43A5-B552-4395C1CE3F7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14972-53C9-4756-9769-A8A394C2825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B8E99-CD66-4EF5-9B56-A683EDA75DF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59BA7-4C6E-4F23-8BF6-A90834E9F9B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0C368-FCEA-4C68-B751-25B041F9EED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7A7A36-664A-4C88-98EA-02A5560001C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C6CB9-13CD-446E-9B31-0EAB3114259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05B99-020C-4F06-9533-03CD2FC4E5C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C0B36-8694-41FB-B323-3926ACE21EA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485A1-086C-49BC-9344-9CE7305BB25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27DB1-C1DC-4752-A111-840ACDF05FB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983BF-1B3B-460E-BB60-DCCF571B170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4A5A3-DC45-422A-964D-FE13F685006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7EAF1-7686-403D-A5E2-B59FBBE5708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6357-1B56-4CC9-81CE-8458D195FF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65EF64-BEF3-4F55-B179-159DE7F81AE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EF8BE-6A92-4234-8B38-E87046E3697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6FFBCB-E80E-4BDA-90A9-BFF8FEE7366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A48C2-3772-4111-95D6-4993FE8D1AA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F05A62B5-BE84-4359-B6DD-5F590DBA561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4F326E23-D3D3-4D4E-AB30-745C443716E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1165224" y="2283718"/>
            <a:ext cx="69437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副标题 2"/>
          <p:cNvSpPr>
            <a:spLocks noGrp="1"/>
          </p:cNvSpPr>
          <p:nvPr>
            <p:ph type="subTitle" idx="4294967295"/>
          </p:nvPr>
        </p:nvSpPr>
        <p:spPr>
          <a:xfrm>
            <a:off x="1155507" y="2374639"/>
            <a:ext cx="6929425" cy="665163"/>
          </a:xfrm>
        </p:spPr>
        <p:txBody>
          <a:bodyPr anchor="ctr"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七年级下册</a:t>
            </a:r>
          </a:p>
        </p:txBody>
      </p:sp>
      <p:sp>
        <p:nvSpPr>
          <p:cNvPr id="3" name="矩形 2"/>
          <p:cNvSpPr/>
          <p:nvPr/>
        </p:nvSpPr>
        <p:spPr>
          <a:xfrm>
            <a:off x="7172" y="699542"/>
            <a:ext cx="914209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Unit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10</a:t>
            </a:r>
          </a:p>
          <a:p>
            <a:pPr algn="ctr">
              <a:defRPr/>
            </a:pPr>
            <a:r>
              <a:rPr lang="en-US" altLang="zh-CN" sz="5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I’d </a:t>
            </a:r>
            <a:r>
              <a:rPr lang="en-US" altLang="zh-CN" sz="5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like some noodles.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88511" y="3039979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  <p:sp>
        <p:nvSpPr>
          <p:cNvPr id="6" name="矩形 5"/>
          <p:cNvSpPr/>
          <p:nvPr/>
        </p:nvSpPr>
        <p:spPr>
          <a:xfrm>
            <a:off x="-8714" y="4011910"/>
            <a:ext cx="915271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0713" y="1011238"/>
            <a:ext cx="8143875" cy="3385157"/>
          </a:xfrm>
          <a:prstGeom prst="rect">
            <a:avLst/>
          </a:prstGeom>
          <a:ln w="38100">
            <a:solidFill>
              <a:srgbClr val="FCF600"/>
            </a:solidFill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ea"/>
                <a:ea typeface="+mj-ea"/>
              </a:rPr>
              <a:t>    </a:t>
            </a:r>
            <a:r>
              <a:rPr lang="zh-CN" altLang="zh-CN" sz="2400" b="1" dirty="0">
                <a:latin typeface="+mj-ea"/>
                <a:ea typeface="+mj-ea"/>
              </a:rPr>
              <a:t>本次写作任务要求大家根据表格内容写一篇应用文，即为一家店铺写一则广告。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ea"/>
                <a:ea typeface="+mj-ea"/>
              </a:rPr>
              <a:t>    </a:t>
            </a:r>
            <a:r>
              <a:rPr lang="zh-CN" altLang="zh-CN" sz="2400" b="1" dirty="0">
                <a:latin typeface="+mj-ea"/>
                <a:ea typeface="+mj-ea"/>
              </a:rPr>
              <a:t>首先</a:t>
            </a:r>
            <a:r>
              <a:rPr lang="zh-CN" altLang="zh-CN" sz="2400" b="1" dirty="0">
                <a:solidFill>
                  <a:srgbClr val="0000FF"/>
                </a:solidFill>
                <a:latin typeface="+mj-ea"/>
                <a:ea typeface="+mj-ea"/>
              </a:rPr>
              <a:t>从表格中找到店铺的信息</a:t>
            </a:r>
            <a:r>
              <a:rPr lang="zh-CN" altLang="zh-CN" sz="2400" b="1" dirty="0">
                <a:latin typeface="+mj-ea"/>
                <a:ea typeface="+mj-ea"/>
              </a:rPr>
              <a:t>；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ea"/>
                <a:ea typeface="+mj-ea"/>
              </a:rPr>
              <a:t>    </a:t>
            </a:r>
            <a:r>
              <a:rPr lang="zh-CN" altLang="zh-CN" sz="2400" b="1" dirty="0">
                <a:latin typeface="+mj-ea"/>
                <a:ea typeface="+mj-ea"/>
              </a:rPr>
              <a:t>其次，在写作过程中尽</a:t>
            </a:r>
            <a:r>
              <a:rPr lang="zh-CN" altLang="en-US" sz="2400" b="1" dirty="0">
                <a:latin typeface="+mj-ea"/>
                <a:ea typeface="+mj-ea"/>
              </a:rPr>
              <a:t>量</a:t>
            </a:r>
            <a:r>
              <a:rPr lang="zh-CN" altLang="zh-CN" sz="2400" b="1" dirty="0">
                <a:solidFill>
                  <a:srgbClr val="0000FF"/>
                </a:solidFill>
                <a:latin typeface="+mj-ea"/>
                <a:ea typeface="+mj-ea"/>
              </a:rPr>
              <a:t>使用简洁的语言</a:t>
            </a:r>
            <a:r>
              <a:rPr lang="zh-CN" altLang="zh-CN" sz="2400" b="1" dirty="0">
                <a:latin typeface="+mj-ea"/>
                <a:ea typeface="+mj-ea"/>
              </a:rPr>
              <a:t>，这样更加符合广告的特点；</a:t>
            </a:r>
            <a:endParaRPr lang="en-US" altLang="zh-CN" sz="2400" b="1" dirty="0">
              <a:latin typeface="+mj-ea"/>
              <a:ea typeface="+mj-ea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ea"/>
                <a:ea typeface="+mj-ea"/>
              </a:rPr>
              <a:t>    </a:t>
            </a:r>
            <a:r>
              <a:rPr lang="zh-CN" altLang="zh-CN" sz="2400" b="1" dirty="0">
                <a:latin typeface="+mj-ea"/>
                <a:ea typeface="+mj-ea"/>
              </a:rPr>
              <a:t>最后，可以</a:t>
            </a:r>
            <a:r>
              <a:rPr lang="zh-CN" altLang="zh-CN" sz="2400" b="1" dirty="0">
                <a:solidFill>
                  <a:srgbClr val="0000FF"/>
                </a:solidFill>
                <a:latin typeface="+mj-ea"/>
                <a:ea typeface="+mj-ea"/>
              </a:rPr>
              <a:t>加上一句希望大家前来用餐的话</a:t>
            </a:r>
            <a:r>
              <a:rPr lang="zh-CN" altLang="zh-CN" sz="2400" b="1" dirty="0">
                <a:latin typeface="+mj-ea"/>
                <a:ea typeface="+mj-ea"/>
              </a:rPr>
              <a:t>，使广告更加有号召力。尽量使用本单元所学的表达方式。</a:t>
            </a:r>
          </a:p>
        </p:txBody>
      </p:sp>
      <p:sp>
        <p:nvSpPr>
          <p:cNvPr id="5" name="矩形 4"/>
          <p:cNvSpPr/>
          <p:nvPr/>
        </p:nvSpPr>
        <p:spPr>
          <a:xfrm>
            <a:off x="448572" y="613171"/>
            <a:ext cx="2156601" cy="667571"/>
          </a:xfrm>
          <a:prstGeom prst="rect">
            <a:avLst/>
          </a:prstGeom>
          <a:noFill/>
          <a:effectLst/>
        </p:spPr>
        <p:txBody>
          <a:bodyPr spcFirstLastPara="1">
            <a:prstTxWarp prst="textArchUp">
              <a:avLst>
                <a:gd name="adj" fmla="val 11033359"/>
              </a:avLst>
            </a:prstTxWarp>
            <a:spAutoFit/>
          </a:bodyPr>
          <a:lstStyle/>
          <a:p>
            <a:pPr>
              <a:defRPr/>
            </a:pP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思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路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点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14400" y="1054100"/>
            <a:ext cx="815181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引入话题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</a:t>
            </a:r>
          </a:p>
          <a:p>
            <a:pPr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Would you like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? Please come to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</a:t>
            </a:r>
          </a:p>
          <a:p>
            <a:pPr>
              <a:lnSpc>
                <a:spcPct val="130000"/>
              </a:lnSpc>
            </a:pP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服务项目及价格</a:t>
            </a:r>
            <a:endParaRPr lang="en-US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There are different kinds of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The small one is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</a:t>
            </a:r>
          </a:p>
          <a:p>
            <a:pPr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We have some great specials.       You can also try…</a:t>
            </a:r>
            <a:endParaRPr lang="zh-CN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结束语</a:t>
            </a:r>
            <a:endParaRPr lang="en-US" altLang="zh-CN" sz="26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Welcome to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…</a:t>
            </a:r>
          </a:p>
        </p:txBody>
      </p:sp>
      <p:sp>
        <p:nvSpPr>
          <p:cNvPr id="3" name="矩形 2"/>
          <p:cNvSpPr/>
          <p:nvPr/>
        </p:nvSpPr>
        <p:spPr>
          <a:xfrm>
            <a:off x="2993365" y="838731"/>
            <a:ext cx="3079631" cy="667571"/>
          </a:xfrm>
          <a:prstGeom prst="rect">
            <a:avLst/>
          </a:prstGeom>
          <a:noFill/>
          <a:effectLst/>
        </p:spPr>
        <p:txBody>
          <a:bodyPr spcFirstLastPara="1">
            <a:prstTxWarp prst="textArchUp">
              <a:avLst>
                <a:gd name="adj" fmla="val 13642058"/>
              </a:avLst>
            </a:prstTxWarp>
            <a:spAutoFit/>
          </a:bodyPr>
          <a:lstStyle/>
          <a:p>
            <a:pPr>
              <a:defRPr/>
            </a:pP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写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作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模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/>
          </p:cNvSpPr>
          <p:nvPr/>
        </p:nvSpPr>
        <p:spPr bwMode="auto">
          <a:xfrm>
            <a:off x="441325" y="703263"/>
            <a:ext cx="4613275" cy="487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9900CC"/>
                  </a:solidFill>
                  <a:bevel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One possible version</a:t>
            </a:r>
            <a:endParaRPr lang="zh-CN" altLang="en-US" sz="3600" b="1" kern="10">
              <a:ln w="12700">
                <a:solidFill>
                  <a:srgbClr val="9900CC"/>
                </a:solidFill>
                <a:bevel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9138" y="1419225"/>
            <a:ext cx="7918450" cy="2693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Would you like some pancakes? Please come to House of Pancakes. There are different kinds of pancakes here</a:t>
            </a:r>
            <a:r>
              <a:rPr lang="zh-CN" altLang="zh-CN" sz="2600" b="1" dirty="0">
                <a:latin typeface="+mj-lt"/>
                <a:ea typeface="宋体" panose="02010600030101010101" pitchFamily="2" charset="-122"/>
              </a:rPr>
              <a:t>，</a:t>
            </a: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small ones, medium ones and large ones. The small one is 4 yuan</a:t>
            </a:r>
            <a:r>
              <a:rPr lang="zh-CN" altLang="zh-CN" sz="2600" b="1" dirty="0">
                <a:latin typeface="+mj-lt"/>
                <a:ea typeface="宋体" panose="02010600030101010101" pitchFamily="2" charset="-122"/>
              </a:rPr>
              <a:t>，</a:t>
            </a: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the medium one is 6 yuan and the large one is 8 yuan. We have some great specials. </a:t>
            </a:r>
            <a:endParaRPr lang="zh-CN" altLang="zh-CN" sz="2600" b="1" dirty="0">
              <a:latin typeface="+mj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9138" y="1419225"/>
            <a:ext cx="7832725" cy="2173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The small pancake with cabbage and carrots is just 3 yuan. The medium pancake with tomatoes and eggs is just 5 yuan. Welcome to House of Pancakes. You will like them.</a:t>
            </a:r>
            <a:endParaRPr lang="zh-CN" altLang="en-US" sz="2600" b="1" dirty="0">
              <a:latin typeface="+mj-lt"/>
              <a:ea typeface="宋体" panose="02010600030101010101" pitchFamily="2" charset="-122"/>
            </a:endParaRPr>
          </a:p>
        </p:txBody>
      </p:sp>
      <p:pic>
        <p:nvPicPr>
          <p:cNvPr id="13315" name="Picture 2" descr="http://m2.quanjing.com/2m/ivary_rf002/dlc0001_1144a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0300" y="203200"/>
            <a:ext cx="90011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288" y="1311275"/>
            <a:ext cx="8196262" cy="49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1  Put the words you learned in different groups.</a:t>
            </a:r>
            <a:endParaRPr lang="zh-CN" altLang="zh-CN" sz="2600" b="1" dirty="0">
              <a:latin typeface="+mj-lt"/>
              <a:ea typeface="宋体" panose="02010600030101010101" pitchFamily="2" charset="-122"/>
            </a:endParaRPr>
          </a:p>
        </p:txBody>
      </p:sp>
      <p:grpSp>
        <p:nvGrpSpPr>
          <p:cNvPr id="14339" name="组合 4"/>
          <p:cNvGrpSpPr/>
          <p:nvPr/>
        </p:nvGrpSpPr>
        <p:grpSpPr bwMode="auto">
          <a:xfrm>
            <a:off x="261938" y="393700"/>
            <a:ext cx="1990725" cy="738188"/>
            <a:chOff x="433469" y="415578"/>
            <a:chExt cx="1990553" cy="738851"/>
          </a:xfrm>
        </p:grpSpPr>
        <p:sp>
          <p:nvSpPr>
            <p:cNvPr id="5" name="椭圆 4"/>
            <p:cNvSpPr/>
            <p:nvPr/>
          </p:nvSpPr>
          <p:spPr>
            <a:xfrm>
              <a:off x="433469" y="415578"/>
              <a:ext cx="1990553" cy="738851"/>
            </a:xfrm>
            <a:prstGeom prst="ellips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26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523948" y="525214"/>
              <a:ext cx="1892137" cy="4925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CN" sz="2600" b="1" dirty="0">
                  <a:solidFill>
                    <a:srgbClr val="0000FF"/>
                  </a:solidFill>
                  <a:latin typeface="+mn-lt"/>
                  <a:ea typeface="宋体" panose="02010600030101010101" pitchFamily="2" charset="-122"/>
                </a:rPr>
                <a:t>Self Check</a:t>
              </a:r>
              <a:endParaRPr lang="zh-CN" altLang="en-US" sz="2600" b="1" dirty="0">
                <a:solidFill>
                  <a:srgbClr val="0000FF"/>
                </a:solidFill>
                <a:latin typeface="+mn-lt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96888" y="1963738"/>
          <a:ext cx="8094662" cy="3019426"/>
        </p:xfrm>
        <a:graphic>
          <a:graphicData uri="http://schemas.openxmlformats.org/drawingml/2006/table">
            <a:tbl>
              <a:tblPr/>
              <a:tblGrid>
                <a:gridCol w="127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3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Food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Drink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Other 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Meat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Vegetable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Fruit</a:t>
                      </a: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2" marR="91442" marT="45714" marB="45714" horzOverflow="overflow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87375" y="3265488"/>
            <a:ext cx="122713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beef mutton fish chicken</a:t>
            </a:r>
            <a:endParaRPr lang="zh-CN" altLang="en-US" sz="2000" b="1" dirty="0">
              <a:solidFill>
                <a:srgbClr val="FF0000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2638" y="3265488"/>
            <a:ext cx="144938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cabbage potato onion carrot</a:t>
            </a:r>
            <a:endParaRPr lang="zh-CN" altLang="en-US" sz="2000" b="1" dirty="0">
              <a:solidFill>
                <a:srgbClr val="FF0000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2025" y="3062288"/>
            <a:ext cx="1906588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apple, pear </a:t>
            </a: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orange strawberry grape, peach banana</a:t>
            </a:r>
            <a:endParaRPr lang="zh-CN" altLang="en-US" sz="2000" b="1" dirty="0">
              <a:solidFill>
                <a:srgbClr val="FF0000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08613" y="3259138"/>
            <a:ext cx="111125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water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milk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orange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juice</a:t>
            </a:r>
            <a:endParaRPr lang="zh-CN" altLang="en-US" sz="2000" b="1" dirty="0">
              <a:solidFill>
                <a:srgbClr val="FF0000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0838" y="3079750"/>
            <a:ext cx="1978025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ice-cream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porridge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dumpling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pancake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candy,</a:t>
            </a:r>
            <a:r>
              <a:rPr lang="en-US" altLang="zh-CN" sz="1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noodle</a:t>
            </a:r>
            <a:endParaRPr lang="zh-CN" altLang="en-US" sz="2000" b="1" dirty="0">
              <a:solidFill>
                <a:srgbClr val="FF0000"/>
              </a:solidFill>
              <a:latin typeface="+mj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8763" y="862013"/>
            <a:ext cx="7521575" cy="893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Tx/>
              <a:buAutoNum type="arabicPlain" startAt="2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Complete the sentences with the correct forms of the there be structure.</a:t>
            </a:r>
            <a:endParaRPr lang="zh-CN" altLang="en-US" sz="2600" b="1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888" y="1879600"/>
            <a:ext cx="82296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黑体" panose="02010609060101010101" charset="-122"/>
              </a:rPr>
              <a:t>Customer</a:t>
            </a:r>
            <a:r>
              <a:rPr lang="zh-CN" altLang="zh-CN" sz="2600" b="1" dirty="0">
                <a:latin typeface="+mj-lt"/>
                <a:ea typeface="黑体" panose="02010609060101010101" charset="-122"/>
              </a:rPr>
              <a:t>：</a:t>
            </a:r>
            <a:r>
              <a:rPr lang="en-US" altLang="zh-CN" sz="2600" b="1" dirty="0">
                <a:latin typeface="+mj-lt"/>
                <a:ea typeface="黑体" panose="02010609060101010101" charset="-122"/>
              </a:rPr>
              <a:t>Excuse me,  ________ </a:t>
            </a:r>
            <a:r>
              <a:rPr lang="en-US" altLang="zh-CN" sz="2600" b="1" dirty="0" smtClean="0">
                <a:latin typeface="+mj-lt"/>
                <a:ea typeface="黑体" panose="02010609060101010101" charset="-122"/>
              </a:rPr>
              <a:t>_______ </a:t>
            </a:r>
            <a:r>
              <a:rPr lang="en-US" altLang="zh-CN" sz="2600" b="1" dirty="0">
                <a:latin typeface="+mj-lt"/>
                <a:ea typeface="黑体" panose="02010609060101010101" charset="-122"/>
              </a:rPr>
              <a:t>a fly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  <a:ea typeface="黑体" panose="02010609060101010101" charset="-122"/>
              </a:rPr>
              <a:t>                  </a:t>
            </a:r>
            <a:r>
              <a:rPr lang="zh-CN" altLang="en-US" sz="2600" b="1" dirty="0" smtClean="0">
                <a:latin typeface="+mj-lt"/>
                <a:ea typeface="黑体" panose="02010609060101010101" charset="-122"/>
              </a:rPr>
              <a:t>（</a:t>
            </a:r>
            <a:r>
              <a:rPr lang="zh-CN" altLang="zh-CN" sz="2600" b="1" dirty="0">
                <a:latin typeface="Arial" panose="020B0604020202020204" pitchFamily="34" charset="0"/>
                <a:ea typeface="黑体" panose="02010609060101010101" charset="-122"/>
              </a:rPr>
              <a:t>苍蝇</a:t>
            </a:r>
            <a:r>
              <a:rPr lang="zh-CN" altLang="en-US" sz="2600" b="1" dirty="0">
                <a:latin typeface="+mj-lt"/>
                <a:ea typeface="黑体" panose="02010609060101010101" charset="-122"/>
              </a:rPr>
              <a:t>）</a:t>
            </a:r>
            <a:r>
              <a:rPr lang="en-US" altLang="zh-CN" sz="2600" b="1" dirty="0">
                <a:latin typeface="+mj-lt"/>
                <a:ea typeface="黑体" panose="02010609060101010101" charset="-122"/>
              </a:rPr>
              <a:t>in my porridge.</a:t>
            </a:r>
            <a:endParaRPr lang="zh-CN" altLang="zh-CN" sz="2600" b="1" dirty="0">
              <a:latin typeface="+mj-lt"/>
              <a:ea typeface="黑体" panose="02010609060101010101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  <a:ea typeface="黑体" panose="02010609060101010101" charset="-122"/>
              </a:rPr>
              <a:t>      Waiter</a:t>
            </a:r>
            <a:r>
              <a:rPr lang="zh-CN" altLang="zh-CN" sz="2600" b="1" dirty="0">
                <a:latin typeface="+mj-lt"/>
                <a:ea typeface="黑体" panose="02010609060101010101" charset="-122"/>
              </a:rPr>
              <a:t>：</a:t>
            </a:r>
            <a:r>
              <a:rPr lang="en-US" altLang="zh-CN" sz="2600" b="1" dirty="0">
                <a:latin typeface="+mj-lt"/>
                <a:ea typeface="黑体" panose="02010609060101010101" charset="-122"/>
              </a:rPr>
              <a:t> </a:t>
            </a:r>
            <a:r>
              <a:rPr lang="en-US" altLang="zh-CN" sz="2600" b="1" dirty="0" smtClean="0">
                <a:latin typeface="+mj-lt"/>
                <a:ea typeface="黑体" panose="02010609060101010101" charset="-122"/>
              </a:rPr>
              <a:t>Don’t </a:t>
            </a:r>
            <a:r>
              <a:rPr lang="en-US" altLang="zh-CN" sz="2600" b="1" dirty="0">
                <a:latin typeface="+mj-lt"/>
                <a:ea typeface="黑体" panose="02010609060101010101" charset="-122"/>
              </a:rPr>
              <a:t>worry</a:t>
            </a:r>
            <a:r>
              <a:rPr lang="zh-CN" altLang="en-US" sz="2600" b="1" dirty="0">
                <a:latin typeface="+mj-lt"/>
                <a:ea typeface="黑体" panose="02010609060101010101" charset="-122"/>
              </a:rPr>
              <a:t>（</a:t>
            </a:r>
            <a:r>
              <a:rPr lang="zh-CN" altLang="zh-CN" sz="26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</a:rPr>
              <a:t>别急</a:t>
            </a:r>
            <a:r>
              <a:rPr lang="zh-CN" altLang="en-US" sz="2600" b="1" dirty="0">
                <a:latin typeface="+mj-lt"/>
                <a:ea typeface="黑体" panose="02010609060101010101" charset="-122"/>
              </a:rPr>
              <a:t>）</a:t>
            </a:r>
            <a:r>
              <a:rPr lang="en-US" altLang="zh-CN" sz="2600" b="1" dirty="0">
                <a:latin typeface="+mj-lt"/>
                <a:ea typeface="黑体" panose="02010609060101010101" charset="-122"/>
              </a:rPr>
              <a:t>,sir. That spider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  <a:ea typeface="黑体" panose="02010609060101010101" charset="-122"/>
              </a:rPr>
              <a:t>                  </a:t>
            </a:r>
            <a:r>
              <a:rPr lang="zh-CN" altLang="en-US" sz="2600" b="1" dirty="0" smtClean="0">
                <a:latin typeface="+mj-lt"/>
                <a:ea typeface="黑体" panose="02010609060101010101" charset="-122"/>
              </a:rPr>
              <a:t>（</a:t>
            </a:r>
            <a:r>
              <a:rPr lang="zh-CN" altLang="zh-CN" sz="2600" b="1" dirty="0">
                <a:latin typeface="Arial" panose="020B0604020202020204" pitchFamily="34" charset="0"/>
                <a:ea typeface="黑体" panose="02010609060101010101" charset="-122"/>
              </a:rPr>
              <a:t>蜘蛛</a:t>
            </a:r>
            <a:r>
              <a:rPr lang="zh-CN" altLang="en-US" sz="2600" b="1" dirty="0">
                <a:latin typeface="+mj-lt"/>
                <a:ea typeface="黑体" panose="02010609060101010101" charset="-122"/>
              </a:rPr>
              <a:t>）</a:t>
            </a:r>
            <a:r>
              <a:rPr lang="en-US" altLang="zh-CN" sz="2600" b="1" dirty="0">
                <a:latin typeface="+mj-lt"/>
                <a:ea typeface="黑体" panose="02010609060101010101" charset="-122"/>
              </a:rPr>
              <a:t>on your bread will soon get him.</a:t>
            </a:r>
            <a:endParaRPr lang="zh-CN" altLang="zh-CN" sz="2600" b="1" dirty="0">
              <a:latin typeface="+mj-lt"/>
              <a:ea typeface="黑体" panose="02010609060101010101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091113" y="1982788"/>
            <a:ext cx="26209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there         is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2"/>
          <p:cNvSpPr>
            <a:spLocks noChangeArrowheads="1"/>
          </p:cNvSpPr>
          <p:nvPr/>
        </p:nvSpPr>
        <p:spPr bwMode="auto">
          <a:xfrm>
            <a:off x="595313" y="895350"/>
            <a:ext cx="808355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2. Customer:  _______ _______two flies in my fish soup.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 Waiter:      I know. But we are short of fish.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矩形 4"/>
          <p:cNvSpPr>
            <a:spLocks noChangeArrowheads="1"/>
          </p:cNvSpPr>
          <p:nvPr/>
        </p:nvSpPr>
        <p:spPr bwMode="auto">
          <a:xfrm>
            <a:off x="577850" y="2295525"/>
            <a:ext cx="83502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3. Customer: We ordered mutton noodles, but ______   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_______any mutton in the noodles.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Waiter: Put on your glasses and you can see the mutton.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770188" y="989013"/>
            <a:ext cx="2311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There       are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778125" y="2262188"/>
            <a:ext cx="5926138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                                      there     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isn’t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6550" y="755650"/>
            <a:ext cx="8123882" cy="49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3   Write a conversation with the help of the clues.</a:t>
            </a:r>
            <a:endParaRPr lang="zh-CN" altLang="en-US" sz="2600" b="1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22613" y="1406525"/>
            <a:ext cx="3632200" cy="517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</a:rPr>
              <a:t>Waiter: Ask for the order</a:t>
            </a:r>
            <a:endParaRPr lang="zh-CN" altLang="zh-CN" sz="2400" b="1" dirty="0">
              <a:solidFill>
                <a:srgbClr val="0000FF"/>
              </a:solidFill>
              <a:latin typeface="Times New Roman" panose="020206030504050203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01838" y="2346325"/>
            <a:ext cx="5692775" cy="595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</a:rPr>
              <a:t>Customer: Ask about what is in the food</a:t>
            </a:r>
            <a:endParaRPr lang="zh-CN" altLang="zh-CN" sz="2400" b="1" dirty="0">
              <a:solidFill>
                <a:srgbClr val="0000FF"/>
              </a:solidFill>
              <a:latin typeface="Times New Roman" panose="020206030504050203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32075" y="3335338"/>
            <a:ext cx="5062538" cy="59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</a:rPr>
              <a:t>Waiter: Ask for the size of the order</a:t>
            </a:r>
            <a:endParaRPr lang="zh-CN" altLang="zh-CN" sz="2400" b="1" dirty="0">
              <a:solidFill>
                <a:srgbClr val="0000FF"/>
              </a:solidFill>
              <a:latin typeface="Times New Roman" panose="020206030504050203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22613" y="4313238"/>
            <a:ext cx="4084637" cy="59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</a:rPr>
              <a:t>Customer: Thank the waiter</a:t>
            </a:r>
            <a:endParaRPr lang="zh-CN" altLang="zh-CN" sz="2400" b="1" dirty="0">
              <a:solidFill>
                <a:srgbClr val="0000FF"/>
              </a:solidFill>
              <a:latin typeface="Times New Roman" panose="02020603050405020304"/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4938713" y="1984375"/>
            <a:ext cx="323850" cy="361950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4938713" y="2973388"/>
            <a:ext cx="323850" cy="361950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4938713" y="3951288"/>
            <a:ext cx="323850" cy="361950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50166" y="1600692"/>
            <a:ext cx="2614306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0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/>
                <a:ea typeface="宋体" panose="02010600030101010101" pitchFamily="2" charset="-122"/>
              </a:rPr>
              <a:t>in a restaurant</a:t>
            </a:r>
            <a:endParaRPr lang="zh-CN" altLang="en-US" sz="30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363" y="993775"/>
            <a:ext cx="8108950" cy="34032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waiter:  What would you like?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boy:       I’d like a bowl of beef noodles. Are there any 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               vegetables in the beef noodles?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waiter:   Yes, there are some carrots and potatoes.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boy:        Ok, is there a small bowl of beef noodles?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waiter:   Yes, there is.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boy:        A small bowl of beef noodles, please. Thanks.</a:t>
            </a:r>
          </a:p>
        </p:txBody>
      </p:sp>
      <p:sp>
        <p:nvSpPr>
          <p:cNvPr id="3" name="WordArt 2"/>
          <p:cNvSpPr>
            <a:spLocks noChangeArrowheads="1" noChangeShapeType="1"/>
          </p:cNvSpPr>
          <p:nvPr/>
        </p:nvSpPr>
        <p:spPr bwMode="auto">
          <a:xfrm>
            <a:off x="328613" y="497877"/>
            <a:ext cx="4614862" cy="487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9900CC"/>
                  </a:solidFill>
                  <a:bevel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One possible version</a:t>
            </a:r>
            <a:endParaRPr lang="zh-CN" altLang="en-US" sz="3600" b="1" kern="10" dirty="0">
              <a:ln w="12700">
                <a:solidFill>
                  <a:srgbClr val="9900CC"/>
                </a:solidFill>
                <a:bevel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5113" y="1682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87"/>
          <p:cNvSpPr>
            <a:spLocks noChangeArrowheads="1"/>
          </p:cNvSpPr>
          <p:nvPr/>
        </p:nvSpPr>
        <p:spPr bwMode="auto">
          <a:xfrm>
            <a:off x="1019175" y="374650"/>
            <a:ext cx="1919288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6575" y="1044575"/>
            <a:ext cx="2130425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600" b="1" dirty="0">
                <a:latin typeface="+mj-ea"/>
                <a:ea typeface="+mj-ea"/>
              </a:rPr>
              <a:t>单项选择。</a:t>
            </a: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682625" y="1536700"/>
            <a:ext cx="76422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He’d like a bowl of noodles _______ chicken and cabbage.  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A. has           B.  have         C.  with         D.  in</a:t>
            </a:r>
            <a:endParaRPr lang="zh-CN" altLang="en-US" sz="26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2" name="矩形 2"/>
          <p:cNvSpPr>
            <a:spLocks noChangeArrowheads="1"/>
          </p:cNvSpPr>
          <p:nvPr/>
        </p:nvSpPr>
        <p:spPr bwMode="auto">
          <a:xfrm>
            <a:off x="742950" y="3433763"/>
            <a:ext cx="76422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  We _______ have dumplings and green tea.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A. also         B. too             C. either       D. neither</a:t>
            </a:r>
            <a:endParaRPr lang="zh-CN" altLang="en-US" sz="2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491163" y="1614488"/>
            <a:ext cx="4254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241550" y="3519488"/>
            <a:ext cx="4254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" y="16033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1063625" y="361950"/>
            <a:ext cx="238442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4925" y="1462088"/>
            <a:ext cx="3522663" cy="309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would like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around the world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put on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the number of 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make a wish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419725" y="1612900"/>
            <a:ext cx="18605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愿意；喜欢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419725" y="2174875"/>
            <a:ext cx="15255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世界各地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457825" y="2747963"/>
            <a:ext cx="18605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穿上；戴上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457825" y="3384550"/>
            <a:ext cx="18605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……</a:t>
            </a:r>
            <a:r>
              <a:rPr lang="zh-CN" altLang="zh-CN" sz="26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的数</a:t>
            </a:r>
            <a:r>
              <a:rPr lang="zh-C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495925" y="3994150"/>
            <a:ext cx="854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许愿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04875" y="969963"/>
            <a:ext cx="197643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600" b="1" dirty="0">
                <a:latin typeface="+mj-ea"/>
                <a:ea typeface="+mj-ea"/>
              </a:rPr>
              <a:t>英汉互译。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2"/>
          <p:cNvSpPr>
            <a:spLocks noChangeArrowheads="1"/>
          </p:cNvSpPr>
          <p:nvPr/>
        </p:nvSpPr>
        <p:spPr bwMode="auto">
          <a:xfrm>
            <a:off x="785813" y="1036638"/>
            <a:ext cx="76422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_____ of noodles would you like?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A. bowl              B. size          C. kind           D. for</a:t>
            </a:r>
          </a:p>
        </p:txBody>
      </p:sp>
      <p:sp>
        <p:nvSpPr>
          <p:cNvPr id="20483" name="矩形 2"/>
          <p:cNvSpPr>
            <a:spLocks noChangeArrowheads="1"/>
          </p:cNvSpPr>
          <p:nvPr/>
        </p:nvSpPr>
        <p:spPr bwMode="auto">
          <a:xfrm>
            <a:off x="785813" y="2522538"/>
            <a:ext cx="76422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What dumplings would Alice _____?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to like             B. likes         C. like            D. want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297113" y="1120775"/>
            <a:ext cx="4254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589588" y="2608263"/>
            <a:ext cx="4254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"/>
          <p:cNvSpPr>
            <a:spLocks noChangeArrowheads="1"/>
          </p:cNvSpPr>
          <p:nvPr/>
        </p:nvSpPr>
        <p:spPr bwMode="auto">
          <a:xfrm>
            <a:off x="828675" y="877888"/>
            <a:ext cx="76422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5. There ______ some bread on the table.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A. have           B. are            C.is            D. Has</a:t>
            </a:r>
          </a:p>
        </p:txBody>
      </p:sp>
      <p:sp>
        <p:nvSpPr>
          <p:cNvPr id="21507" name="矩形 2"/>
          <p:cNvSpPr>
            <a:spLocks noChangeArrowheads="1"/>
          </p:cNvSpPr>
          <p:nvPr/>
        </p:nvSpPr>
        <p:spPr bwMode="auto">
          <a:xfrm>
            <a:off x="750888" y="2170113"/>
            <a:ext cx="7642225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6. —Would you like something to eat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— ________.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A. No, thanks               B. No, I don’t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C. No, I am not            D. No, I can’t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374900" y="962025"/>
            <a:ext cx="4254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54213" y="2840038"/>
            <a:ext cx="4905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667" y="426858"/>
            <a:ext cx="43053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600" b="1" dirty="0">
                <a:latin typeface="+mj-ea"/>
                <a:ea typeface="+mj-ea"/>
              </a:rPr>
              <a:t>用所给词的适当形式填空。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7525" y="1131888"/>
            <a:ext cx="8482967" cy="3692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Would you like _____________ (have) some bread?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Beef ________(be) my favorite meat.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We’d like four small _________(bowl) of noodles.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Sorry, there aren’t any _________ (noodle).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If it ________ (not) rain this afternoon, we will go shopping.</a:t>
            </a:r>
            <a:endParaRPr lang="zh-CN" altLang="en-US" sz="2600" b="1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551238" y="1208088"/>
            <a:ext cx="14620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to   have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014538" y="1824038"/>
            <a:ext cx="4921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108450" y="2398713"/>
            <a:ext cx="10826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bowls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281488" y="2989263"/>
            <a:ext cx="13446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noodles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49413" y="3592513"/>
            <a:ext cx="1222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doesn’t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12863" y="1058863"/>
            <a:ext cx="3965575" cy="24939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514350">
              <a:lnSpc>
                <a:spcPct val="150000"/>
              </a:lnSpc>
              <a:buFont typeface="+mj-lt"/>
              <a:buAutoNum type="arabicPeriod" startAt="6"/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in one go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6"/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  cut up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6"/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  long life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6"/>
              <a:defRPr/>
            </a:pPr>
            <a:r>
              <a:rPr lang="en-US" altLang="zh-CN" sz="2600" b="1" dirty="0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  bring good luck to </a:t>
            </a:r>
            <a:r>
              <a:rPr lang="en-US" altLang="zh-CN" sz="2600" b="1" dirty="0" err="1">
                <a:solidFill>
                  <a:prstClr val="black"/>
                </a:solidFill>
                <a:latin typeface="Times New Roman" panose="02020603050405020304"/>
                <a:ea typeface="宋体" panose="02010600030101010101" pitchFamily="2" charset="-122"/>
              </a:rPr>
              <a:t>sb</a:t>
            </a:r>
            <a:endParaRPr lang="zh-CN" altLang="en-US" sz="2600" b="1" dirty="0">
              <a:solidFill>
                <a:prstClr val="black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270500" y="1157288"/>
            <a:ext cx="1189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一口气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278438" y="1720850"/>
            <a:ext cx="8540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切碎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278438" y="2333625"/>
            <a:ext cx="854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长寿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278438" y="2994025"/>
            <a:ext cx="2530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给某人带来好运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57325" y="1227138"/>
            <a:ext cx="3028950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  <a:ea typeface="+mj-ea"/>
              </a:rPr>
              <a:t>10. </a:t>
            </a:r>
            <a:r>
              <a:rPr lang="zh-CN" altLang="en-US" sz="2600" b="1" dirty="0">
                <a:latin typeface="+mj-ea"/>
                <a:ea typeface="+mj-ea"/>
              </a:rPr>
              <a:t>点菜</a:t>
            </a:r>
            <a:endParaRPr lang="en-US" altLang="zh-CN" sz="26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  <a:ea typeface="+mj-ea"/>
              </a:rPr>
              <a:t>11. </a:t>
            </a:r>
            <a:r>
              <a:rPr lang="zh-CN" altLang="en-US" sz="2600" b="1" dirty="0">
                <a:latin typeface="+mj-ea"/>
                <a:ea typeface="+mj-ea"/>
              </a:rPr>
              <a:t>一大碗</a:t>
            </a:r>
            <a:r>
              <a:rPr lang="en-US" altLang="zh-CN" sz="2600" b="1" dirty="0">
                <a:latin typeface="+mj-ea"/>
                <a:ea typeface="+mj-ea"/>
              </a:rPr>
              <a:t>……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  <a:ea typeface="+mj-ea"/>
              </a:rPr>
              <a:t>12.</a:t>
            </a:r>
            <a:r>
              <a:rPr lang="zh-CN" altLang="en-US" sz="2600" b="1" dirty="0">
                <a:latin typeface="+mj-ea"/>
                <a:ea typeface="+mj-ea"/>
              </a:rPr>
              <a:t>多大（尺寸）</a:t>
            </a:r>
            <a:endParaRPr lang="en-US" altLang="zh-CN" sz="26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b="1" dirty="0">
                <a:latin typeface="+mj-lt"/>
                <a:ea typeface="+mj-ea"/>
              </a:rPr>
              <a:t>13.</a:t>
            </a:r>
            <a:r>
              <a:rPr lang="zh-CN" altLang="en-US" sz="2600" b="1" dirty="0">
                <a:latin typeface="+mj-ea"/>
                <a:ea typeface="+mj-ea"/>
              </a:rPr>
              <a:t>吹灭</a:t>
            </a:r>
            <a:endParaRPr lang="en-US" altLang="zh-CN" sz="2600" b="1" dirty="0">
              <a:latin typeface="+mj-ea"/>
              <a:ea typeface="+mj-ea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427538" y="3100388"/>
            <a:ext cx="16335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 blow out</a:t>
            </a:r>
            <a:endParaRPr lang="zh-CN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427538" y="1227138"/>
            <a:ext cx="248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take one’s order</a:t>
            </a:r>
            <a:endParaRPr lang="zh-CN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427538" y="1887538"/>
            <a:ext cx="2952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one large bowl of…</a:t>
            </a:r>
            <a:endParaRPr lang="zh-CN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486275" y="2511425"/>
            <a:ext cx="1490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what size</a:t>
            </a:r>
            <a:endParaRPr lang="zh-CN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2"/>
          <p:cNvSpPr>
            <a:spLocks noChangeArrowheads="1"/>
          </p:cNvSpPr>
          <p:nvPr/>
        </p:nvSpPr>
        <p:spPr bwMode="auto">
          <a:xfrm>
            <a:off x="1501775" y="1016000"/>
            <a:ext cx="4572000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14.</a:t>
            </a:r>
            <a:r>
              <a:rPr lang="zh-CN" altLang="en-US" sz="26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（愿望等）实现</a:t>
            </a:r>
            <a:endParaRPr lang="en-US" altLang="zh-CN" sz="26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15. </a:t>
            </a:r>
            <a:r>
              <a:rPr lang="zh-CN" altLang="en-US" sz="26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受欢迎；流行</a:t>
            </a:r>
            <a:endParaRPr lang="en-US" altLang="zh-CN" sz="26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16. </a:t>
            </a:r>
            <a:r>
              <a:rPr lang="en-US" altLang="zh-CN" sz="26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……</a:t>
            </a:r>
            <a:r>
              <a:rPr lang="zh-CN" altLang="en-US" sz="26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的象征</a:t>
            </a:r>
            <a:endParaRPr lang="en-US" altLang="zh-CN" sz="26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17. </a:t>
            </a:r>
            <a:r>
              <a:rPr lang="zh-CN" altLang="en-US" sz="26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不同种类的</a:t>
            </a:r>
            <a:endParaRPr lang="en-US" altLang="zh-CN" sz="26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18. </a:t>
            </a:r>
            <a:r>
              <a:rPr lang="zh-CN" altLang="en-US" sz="26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缺少</a:t>
            </a:r>
            <a:endParaRPr lang="en-US" altLang="zh-CN" sz="26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195888" y="3503613"/>
            <a:ext cx="23415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be short of…</a:t>
            </a:r>
            <a:endParaRPr lang="zh-CN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195888" y="1016000"/>
            <a:ext cx="15986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come true</a:t>
            </a:r>
            <a:endParaRPr lang="zh-CN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203825" y="1639888"/>
            <a:ext cx="1824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get popular</a:t>
            </a:r>
            <a:endParaRPr lang="zh-CN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203825" y="2316163"/>
            <a:ext cx="2230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 symbol of</a:t>
            </a:r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… </a:t>
            </a:r>
            <a:endParaRPr lang="en-US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203825" y="2921000"/>
            <a:ext cx="2643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different kinds of</a:t>
            </a:r>
            <a:endParaRPr lang="zh-CN" altLang="zh-CN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4"/>
          <p:cNvGrpSpPr/>
          <p:nvPr/>
        </p:nvGrpSpPr>
        <p:grpSpPr bwMode="auto">
          <a:xfrm>
            <a:off x="411163" y="765175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6152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150938" y="693738"/>
            <a:ext cx="7204075" cy="1039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Fill in the blanks in the ad with the words in the box.</a:t>
            </a:r>
            <a:endParaRPr lang="en-US" altLang="zh-CN" sz="2800" b="1" dirty="0">
              <a:solidFill>
                <a:srgbClr val="000000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30288" y="1908175"/>
            <a:ext cx="7105650" cy="533400"/>
          </a:xfrm>
          <a:prstGeom prst="rect">
            <a:avLst/>
          </a:prstGeom>
          <a:solidFill>
            <a:srgbClr val="FFC000">
              <a:alpha val="41176"/>
            </a:srgbClr>
          </a:solidFill>
          <a:ln w="12700">
            <a:solidFill>
              <a:schemeClr val="tx1"/>
            </a:solidFill>
            <a:bevel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order     bowl      kinds     strawberry      specials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7575" y="2652713"/>
            <a:ext cx="790098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40000"/>
              </a:lnSpc>
              <a:defRPr/>
            </a:pPr>
            <a:r>
              <a:rPr lang="zh-CN" altLang="en-US" sz="32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The Ice-cream and Pancake House</a:t>
            </a:r>
          </a:p>
          <a:p>
            <a:pPr>
              <a:lnSpc>
                <a:spcPct val="140000"/>
              </a:lnSpc>
              <a:defRPr/>
            </a:pPr>
            <a:r>
              <a:rPr lang="zh-CN" altLang="en-US" sz="26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Would you like to eat ice-cream or pancakes? At our restaurant, we have</a:t>
            </a:r>
            <a:r>
              <a:rPr lang="en-US" altLang="zh-CN" sz="26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6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some great _____</a:t>
            </a:r>
            <a:r>
              <a:rPr lang="en-US" altLang="zh-CN" sz="26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__</a:t>
            </a:r>
            <a:r>
              <a:rPr lang="zh-CN" altLang="en-US" sz="26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__.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732240" y="3876675"/>
            <a:ext cx="12827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 autoUpdateAnimBg="0"/>
      <p:bldP spid="8" grpId="0" bldLvl="0" autoUpdateAnimBg="0"/>
      <p:bldP spid="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55663" y="1697038"/>
            <a:ext cx="7704137" cy="290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altLang="zh-CN" sz="2600" dirty="0" smtClean="0">
                <a:latin typeface="+mj-lt"/>
                <a:cs typeface="Times New Roman" panose="02020603050405020304" pitchFamily="18" charset="0"/>
              </a:rPr>
              <a:t>We have different _______ of fruit ice-cream, like ___________, banana or orange. Would you like a big ______ for four </a:t>
            </a:r>
            <a:r>
              <a:rPr lang="en-US" altLang="zh-CN" sz="2600" i="1" dirty="0" smtClean="0">
                <a:latin typeface="+mj-lt"/>
                <a:cs typeface="Times New Roman" panose="02020603050405020304" pitchFamily="18" charset="0"/>
              </a:rPr>
              <a:t>yuan</a:t>
            </a:r>
            <a:r>
              <a:rPr lang="en-US" altLang="zh-CN" sz="2600" dirty="0" smtClean="0">
                <a:latin typeface="+mj-lt"/>
                <a:cs typeface="Times New Roman" panose="02020603050405020304" pitchFamily="18" charset="0"/>
              </a:rPr>
              <a:t> or a small one for just two </a:t>
            </a:r>
            <a:r>
              <a:rPr lang="en-US" altLang="zh-CN" sz="2600" i="1" dirty="0" smtClean="0">
                <a:latin typeface="+mj-lt"/>
                <a:cs typeface="Times New Roman" panose="02020603050405020304" pitchFamily="18" charset="0"/>
              </a:rPr>
              <a:t>yuan</a:t>
            </a:r>
            <a:r>
              <a:rPr lang="en-US" altLang="zh-CN" sz="2600" dirty="0" smtClean="0">
                <a:latin typeface="+mj-lt"/>
                <a:cs typeface="Times New Roman" panose="02020603050405020304" pitchFamily="18" charset="0"/>
              </a:rPr>
              <a:t>? You can also _______ our delicious pancakes. They’re only five </a:t>
            </a:r>
            <a:r>
              <a:rPr lang="en-US" altLang="zh-CN" sz="2600" i="1" dirty="0" smtClean="0">
                <a:latin typeface="+mj-lt"/>
                <a:cs typeface="Times New Roman" panose="02020603050405020304" pitchFamily="18" charset="0"/>
              </a:rPr>
              <a:t>yuan</a:t>
            </a:r>
            <a:r>
              <a:rPr lang="en-US" altLang="zh-CN" sz="2600" dirty="0" smtClean="0">
                <a:latin typeface="+mj-lt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668713" y="1697038"/>
            <a:ext cx="1039812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562894" y="2247900"/>
            <a:ext cx="1878012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strawberry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501900" y="2819400"/>
            <a:ext cx="976312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bowl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941388" y="923925"/>
            <a:ext cx="7107237" cy="533400"/>
          </a:xfrm>
          <a:prstGeom prst="rect">
            <a:avLst/>
          </a:prstGeom>
          <a:solidFill>
            <a:srgbClr val="FFC000">
              <a:alpha val="41176"/>
            </a:srgbClr>
          </a:solidFill>
          <a:ln w="12700">
            <a:solidFill>
              <a:schemeClr val="tx1"/>
            </a:solidFill>
            <a:bevel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order     bowl      kinds     strawberry      specials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6084168" y="3255826"/>
            <a:ext cx="1062037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4"/>
          <p:cNvGrpSpPr/>
          <p:nvPr/>
        </p:nvGrpSpPr>
        <p:grpSpPr bwMode="auto">
          <a:xfrm>
            <a:off x="323850" y="333375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8229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063625" y="195263"/>
            <a:ext cx="7431088" cy="1039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Imagine you have a restaurant. Write the foods and their prices. </a:t>
            </a:r>
          </a:p>
        </p:txBody>
      </p:sp>
      <p:graphicFrame>
        <p:nvGraphicFramePr>
          <p:cNvPr id="8231" name="Group 39"/>
          <p:cNvGraphicFramePr>
            <a:graphicFrameLocks noGrp="1"/>
          </p:cNvGraphicFramePr>
          <p:nvPr/>
        </p:nvGraphicFramePr>
        <p:xfrm>
          <a:off x="679450" y="1276350"/>
          <a:ext cx="7961313" cy="3705267"/>
        </p:xfrm>
        <a:graphic>
          <a:graphicData uri="http://schemas.openxmlformats.org/drawingml/2006/table">
            <a:tbl>
              <a:tblPr/>
              <a:tblGrid>
                <a:gridCol w="304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8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House of Pancakes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specials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size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price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cabbage and carrots pancakes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small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 yuan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medium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 yuan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large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 yuan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tomatoes and eggs pancakes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small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 yuan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medium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 yuan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large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 </a:t>
                      </a: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yuan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3" marR="91433" marT="45723" marB="45723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65250" y="682625"/>
            <a:ext cx="6323013" cy="10398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Write an ad for your restaurant. These</a:t>
            </a:r>
          </a:p>
          <a:p>
            <a:pPr>
              <a:lnSpc>
                <a:spcPct val="110000"/>
              </a:lnSpc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sentence structures may help you. 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en-US" sz="2800" b="1" dirty="0">
              <a:solidFill>
                <a:srgbClr val="000000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9219" name="组合 4"/>
          <p:cNvGrpSpPr/>
          <p:nvPr/>
        </p:nvGrpSpPr>
        <p:grpSpPr bwMode="auto">
          <a:xfrm>
            <a:off x="527050" y="793750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9223" name="TextBox 4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92313" y="2117725"/>
            <a:ext cx="4702175" cy="2093913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">
                <a:srgbClr val="FFFFB3"/>
              </a:gs>
              <a:gs pos="100000">
                <a:srgbClr val="FFFFDA"/>
              </a:gs>
            </a:gsLst>
            <a:lin ang="81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…?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… for …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…is very good/delicious. </a:t>
            </a:r>
          </a:p>
        </p:txBody>
      </p:sp>
      <p:pic>
        <p:nvPicPr>
          <p:cNvPr id="31746" name="Picture 2" descr="http://pic71.nipic.com/file/20150710/13413521_152812994463_2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18200" y="1722438"/>
            <a:ext cx="1344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1056</Words>
  <Application>Microsoft Office PowerPoint</Application>
  <PresentationFormat>全屏显示(16:9)</PresentationFormat>
  <Paragraphs>175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2023-01-16T16:05:27Z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25431A023C3D4C33BD198FCF431296D1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