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5CDA-D422-4271-A106-522C4E7F4D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580DA-14D1-4A17-B9B9-5A6FAA69FF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F8E2-C915-433E-894E-6594D53B6F30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DC7CF0-9D6F-42AC-AC8B-9C4D0F307B5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6DFFC3-2F77-44DD-B8A9-9CC353D240E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5D7580-F8C6-42C5-8551-62E40A8FB2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02CC80-7F0C-4F56-8B3E-DFE1A389454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3F0A6C-9834-4819-B8FF-CDE72F34999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191D75-DAA1-4577-B1E9-64FEDBA0ACE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7EA8C6-1EC5-4677-A50B-7504EAC4C5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AFC9F0-EE02-4E8F-9D69-2BBDBE9B320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F7B0-2586-4EBB-859E-CD5A4C43C3E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6F9AE0-5C07-430A-865F-7A08C9DFF4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C50B92-95CA-4B94-8D89-F614905F0F8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2BAD21-0AD7-4B68-BC40-31D57535BCE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24744"/>
            <a:ext cx="9144000" cy="1631216"/>
          </a:xfrm>
          <a:extLst>
            <a:ext uri="{909E8E84-426E-40DD-AFC4-6F175D3DCCD1}">
              <a14:hiddenFill xmlns:a14="http://schemas.microsoft.com/office/drawing/2010/main">
                <a:solidFill>
                  <a:srgbClr val="C038BA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6000" b="1" spc="-150" dirty="0">
                <a:latin typeface="Arial" panose="020B0604020202020204" pitchFamily="34" charset="0"/>
              </a:rPr>
              <a:t> Unit </a:t>
            </a:r>
            <a:r>
              <a:rPr lang="en-US" altLang="zh-CN" sz="6000" b="1" spc="-150" dirty="0" smtClean="0">
                <a:latin typeface="Arial" panose="020B0604020202020204" pitchFamily="34" charset="0"/>
              </a:rPr>
              <a:t>3</a:t>
            </a:r>
            <a:br>
              <a:rPr lang="en-US" altLang="zh-CN" sz="6000" b="1" spc="-150" dirty="0" smtClean="0">
                <a:latin typeface="Arial" panose="020B0604020202020204" pitchFamily="34" charset="0"/>
              </a:rPr>
            </a:br>
            <a:r>
              <a:rPr lang="en-US" altLang="zh-CN" sz="4000" b="1" spc="-150" dirty="0" smtClean="0">
                <a:latin typeface="Arial" panose="020B0604020202020204" pitchFamily="34" charset="0"/>
              </a:rPr>
              <a:t>Could </a:t>
            </a:r>
            <a:r>
              <a:rPr lang="en-US" altLang="zh-CN" sz="4000" b="1" spc="-150" dirty="0">
                <a:latin typeface="Arial" panose="020B0604020202020204" pitchFamily="34" charset="0"/>
              </a:rPr>
              <a:t>you please clean your room?</a:t>
            </a:r>
          </a:p>
        </p:txBody>
      </p:sp>
      <p:sp>
        <p:nvSpPr>
          <p:cNvPr id="219139" name="AutoShape 12"/>
          <p:cNvSpPr>
            <a:spLocks noChangeArrowheads="1"/>
          </p:cNvSpPr>
          <p:nvPr/>
        </p:nvSpPr>
        <p:spPr bwMode="auto">
          <a:xfrm>
            <a:off x="2162175" y="2995613"/>
            <a:ext cx="184150" cy="5794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140" name="AutoShape 13"/>
          <p:cNvSpPr>
            <a:spLocks noChangeArrowheads="1"/>
          </p:cNvSpPr>
          <p:nvPr/>
        </p:nvSpPr>
        <p:spPr bwMode="auto">
          <a:xfrm>
            <a:off x="2348607" y="3265646"/>
            <a:ext cx="3957118" cy="78319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Section A 1a—2d</a:t>
            </a:r>
          </a:p>
        </p:txBody>
      </p:sp>
      <p:sp>
        <p:nvSpPr>
          <p:cNvPr id="7" name="矩形 6"/>
          <p:cNvSpPr/>
          <p:nvPr/>
        </p:nvSpPr>
        <p:spPr>
          <a:xfrm>
            <a:off x="2650530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925216"/>
            <a:ext cx="8497887" cy="3240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6600CC"/>
                </a:solidFill>
              </a:rPr>
              <a:t>A.</a:t>
            </a:r>
            <a:r>
              <a:rPr lang="en-US" altLang="zh-CN" sz="3400" b="1" dirty="0"/>
              <a:t> Remember the new words and 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400" b="1" dirty="0"/>
              <a:t>    expressions of this lesson.  Prepare for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400" b="1" dirty="0"/>
              <a:t>    the dictation.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6600CC"/>
                </a:solidFill>
              </a:rPr>
              <a:t>B.</a:t>
            </a:r>
            <a:r>
              <a:rPr lang="en-US" altLang="zh-CN" sz="3400" b="1" dirty="0"/>
              <a:t> Make a new conversation according to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400" b="1" dirty="0"/>
              <a:t>    the conversation in Section A 2d</a:t>
            </a:r>
            <a:r>
              <a:rPr lang="en-US" altLang="zh-CN" sz="3400" b="1" dirty="0" smtClean="0"/>
              <a:t>. </a:t>
            </a:r>
            <a:endParaRPr lang="en-US" altLang="zh-CN" sz="3400" b="1" dirty="0"/>
          </a:p>
        </p:txBody>
      </p:sp>
      <p:sp>
        <p:nvSpPr>
          <p:cNvPr id="228355" name="Text Box 4"/>
          <p:cNvSpPr txBox="1">
            <a:spLocks noChangeArrowheads="1"/>
          </p:cNvSpPr>
          <p:nvPr/>
        </p:nvSpPr>
        <p:spPr bwMode="auto">
          <a:xfrm>
            <a:off x="395288" y="980529"/>
            <a:ext cx="54006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Homework</a:t>
            </a:r>
          </a:p>
        </p:txBody>
      </p:sp>
      <p:sp>
        <p:nvSpPr>
          <p:cNvPr id="228356" name="Rectangle 5"/>
          <p:cNvSpPr>
            <a:spLocks noChangeArrowheads="1"/>
          </p:cNvSpPr>
          <p:nvPr/>
        </p:nvSpPr>
        <p:spPr bwMode="auto">
          <a:xfrm>
            <a:off x="465684" y="2079079"/>
            <a:ext cx="8086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Please choose one of them as your homework.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WordArt 2"/>
          <p:cNvSpPr>
            <a:spLocks noChangeArrowheads="1" noChangeShapeType="1" noTextEdit="1"/>
          </p:cNvSpPr>
          <p:nvPr/>
        </p:nvSpPr>
        <p:spPr bwMode="auto">
          <a:xfrm>
            <a:off x="755576" y="1988840"/>
            <a:ext cx="8388424" cy="1676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dirty="0">
                <a:ln w="9525"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</a:rPr>
              <a:t>Thank you for your attention</a:t>
            </a:r>
            <a:endParaRPr lang="zh-CN" altLang="en-US" sz="3600" b="1" kern="10" dirty="0">
              <a:ln w="9525">
                <a:round/>
              </a:ln>
              <a:solidFill>
                <a:srgbClr val="FF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1775" y="330200"/>
            <a:ext cx="2952750" cy="577850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t"/>
          <a:lstStyle/>
          <a:p>
            <a:pPr eaLnBrk="1" hangingPunct="1"/>
            <a:r>
              <a:rPr lang="en-US" altLang="zh-CN" sz="3800" b="1">
                <a:solidFill>
                  <a:srgbClr val="0000FF"/>
                </a:solidFill>
              </a:rPr>
              <a:t>Look and say </a:t>
            </a:r>
          </a:p>
        </p:txBody>
      </p:sp>
      <p:pic>
        <p:nvPicPr>
          <p:cNvPr id="220163" name="Picture 41" descr="U_3403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2381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4" name="Text Box 42"/>
          <p:cNvSpPr txBox="1">
            <a:spLocks noChangeArrowheads="1"/>
          </p:cNvSpPr>
          <p:nvPr/>
        </p:nvSpPr>
        <p:spPr bwMode="auto">
          <a:xfrm>
            <a:off x="2916238" y="1844675"/>
            <a:ext cx="2374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do the dishes</a:t>
            </a:r>
          </a:p>
        </p:txBody>
      </p:sp>
      <p:pic>
        <p:nvPicPr>
          <p:cNvPr id="128044" name="Picture 44" descr="U_2466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3573463"/>
            <a:ext cx="20161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6" name="Text Box 45"/>
          <p:cNvSpPr txBox="1">
            <a:spLocks noChangeArrowheads="1"/>
          </p:cNvSpPr>
          <p:nvPr/>
        </p:nvSpPr>
        <p:spPr bwMode="auto">
          <a:xfrm>
            <a:off x="1908175" y="5805488"/>
            <a:ext cx="3529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take out the rubbish</a:t>
            </a:r>
          </a:p>
        </p:txBody>
      </p:sp>
      <p:pic>
        <p:nvPicPr>
          <p:cNvPr id="128047" name="Picture 47" descr="U_3470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2924175"/>
            <a:ext cx="2540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8" name="Text Box 48"/>
          <p:cNvSpPr txBox="1">
            <a:spLocks noChangeArrowheads="1"/>
          </p:cNvSpPr>
          <p:nvPr/>
        </p:nvSpPr>
        <p:spPr bwMode="auto">
          <a:xfrm>
            <a:off x="5651500" y="4941888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fold  your clothes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6" grpId="0"/>
      <p:bldP spid="2201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U_2346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692150"/>
            <a:ext cx="252095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Text Box 5"/>
          <p:cNvSpPr txBox="1">
            <a:spLocks noChangeArrowheads="1"/>
          </p:cNvSpPr>
          <p:nvPr/>
        </p:nvSpPr>
        <p:spPr bwMode="auto">
          <a:xfrm>
            <a:off x="3348038" y="1341438"/>
            <a:ext cx="266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sweep the floor</a:t>
            </a:r>
          </a:p>
        </p:txBody>
      </p:sp>
      <p:pic>
        <p:nvPicPr>
          <p:cNvPr id="159750" name="Picture 6" descr="U_8816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213100"/>
            <a:ext cx="2857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9" name="Text Box 7"/>
          <p:cNvSpPr txBox="1">
            <a:spLocks noChangeArrowheads="1"/>
          </p:cNvSpPr>
          <p:nvPr/>
        </p:nvSpPr>
        <p:spPr bwMode="auto">
          <a:xfrm>
            <a:off x="1619250" y="5373688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make your bed</a:t>
            </a:r>
          </a:p>
        </p:txBody>
      </p:sp>
      <p:pic>
        <p:nvPicPr>
          <p:cNvPr id="159752" name="Picture 8" descr="U_3273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205038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1" name="Text Box 9"/>
          <p:cNvSpPr txBox="1">
            <a:spLocks noChangeArrowheads="1"/>
          </p:cNvSpPr>
          <p:nvPr/>
        </p:nvSpPr>
        <p:spPr bwMode="auto">
          <a:xfrm>
            <a:off x="5148263" y="5229225"/>
            <a:ext cx="3600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clean the living room</a:t>
            </a:r>
          </a:p>
        </p:txBody>
      </p:sp>
      <p:sp>
        <p:nvSpPr>
          <p:cNvPr id="22119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3529013" y="284163"/>
            <a:ext cx="2951162" cy="577850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t"/>
          <a:lstStyle/>
          <a:p>
            <a:pPr eaLnBrk="1" hangingPunct="1"/>
            <a:r>
              <a:rPr lang="en-US" altLang="zh-CN" sz="3800" b="1"/>
              <a:t>Look and say</a:t>
            </a:r>
            <a:r>
              <a:rPr lang="en-US" altLang="zh-CN" sz="3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9" grpId="0"/>
      <p:bldP spid="221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WordArt 4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600575" cy="11160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800000"/>
                </a:solidFill>
                <a:latin typeface="宋体" panose="02010600030101010101" pitchFamily="2" charset="-122"/>
              </a:rPr>
              <a:t>What other chores do you know?</a:t>
            </a:r>
            <a:endParaRPr lang="zh-CN" altLang="en-US" sz="3600" b="1" kern="10">
              <a:ln w="9525">
                <a:solidFill>
                  <a:srgbClr val="0000FF"/>
                </a:solidFill>
                <a:round/>
              </a:ln>
              <a:solidFill>
                <a:srgbClr val="800000"/>
              </a:solidFill>
              <a:latin typeface="宋体" panose="02010600030101010101" pitchFamily="2" charset="-122"/>
            </a:endParaRPr>
          </a:p>
        </p:txBody>
      </p:sp>
      <p:sp>
        <p:nvSpPr>
          <p:cNvPr id="222211" name="AutoShape 6"/>
          <p:cNvSpPr>
            <a:spLocks noChangeArrowheads="1"/>
          </p:cNvSpPr>
          <p:nvPr/>
        </p:nvSpPr>
        <p:spPr bwMode="auto">
          <a:xfrm>
            <a:off x="2411413" y="2349500"/>
            <a:ext cx="4248150" cy="3743325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212" name="AutoShape 7"/>
          <p:cNvSpPr>
            <a:spLocks noChangeArrowheads="1"/>
          </p:cNvSpPr>
          <p:nvPr/>
        </p:nvSpPr>
        <p:spPr bwMode="auto">
          <a:xfrm>
            <a:off x="2987675" y="4221163"/>
            <a:ext cx="2951163" cy="661987"/>
          </a:xfrm>
          <a:prstGeom prst="beve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7DC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go shopping</a:t>
            </a:r>
          </a:p>
        </p:txBody>
      </p:sp>
      <p:sp>
        <p:nvSpPr>
          <p:cNvPr id="222213" name="AutoShape 8"/>
          <p:cNvSpPr>
            <a:spLocks noChangeArrowheads="1"/>
          </p:cNvSpPr>
          <p:nvPr/>
        </p:nvSpPr>
        <p:spPr bwMode="auto">
          <a:xfrm>
            <a:off x="1692275" y="1773238"/>
            <a:ext cx="5472113" cy="2287587"/>
          </a:xfrm>
          <a:custGeom>
            <a:avLst/>
            <a:gdLst>
              <a:gd name="T0" fmla="*/ 4788099 w 21600"/>
              <a:gd name="T1" fmla="*/ 1143794 h 21600"/>
              <a:gd name="T2" fmla="*/ 2736057 w 21600"/>
              <a:gd name="T3" fmla="*/ 2287587 h 21600"/>
              <a:gd name="T4" fmla="*/ 684014 w 21600"/>
              <a:gd name="T5" fmla="*/ 1143794 h 21600"/>
              <a:gd name="T6" fmla="*/ 273605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wash the car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wash the clothes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cook / make dinner</a:t>
            </a:r>
          </a:p>
        </p:txBody>
      </p:sp>
      <p:sp>
        <p:nvSpPr>
          <p:cNvPr id="222214" name="AutoShape 9"/>
          <p:cNvSpPr>
            <a:spLocks noChangeArrowheads="1"/>
          </p:cNvSpPr>
          <p:nvPr/>
        </p:nvSpPr>
        <p:spPr bwMode="auto">
          <a:xfrm>
            <a:off x="2339975" y="5084763"/>
            <a:ext cx="4395788" cy="661987"/>
          </a:xfrm>
          <a:prstGeom prst="beve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7DC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baby sit brother / sister</a:t>
            </a:r>
          </a:p>
        </p:txBody>
      </p:sp>
      <p:sp>
        <p:nvSpPr>
          <p:cNvPr id="222215" name="AutoShape 10"/>
          <p:cNvSpPr>
            <a:spLocks noChangeArrowheads="1"/>
          </p:cNvSpPr>
          <p:nvPr/>
        </p:nvSpPr>
        <p:spPr bwMode="auto">
          <a:xfrm>
            <a:off x="2987675" y="5949950"/>
            <a:ext cx="2951163" cy="661988"/>
          </a:xfrm>
          <a:prstGeom prst="beve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7DC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6"/>
          <p:cNvSpPr txBox="1">
            <a:spLocks noChangeArrowheads="1"/>
          </p:cNvSpPr>
          <p:nvPr/>
        </p:nvSpPr>
        <p:spPr bwMode="auto">
          <a:xfrm>
            <a:off x="571029" y="476672"/>
            <a:ext cx="511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1b Listen and check</a:t>
            </a:r>
          </a:p>
        </p:txBody>
      </p:sp>
      <p:graphicFrame>
        <p:nvGraphicFramePr>
          <p:cNvPr id="129095" name="Group 71"/>
          <p:cNvGraphicFramePr>
            <a:graphicFrameLocks noGrp="1"/>
          </p:cNvGraphicFramePr>
          <p:nvPr>
            <p:ph idx="4294967295"/>
            <p:custDataLst>
              <p:tags r:id="rId1"/>
            </p:custDataLst>
          </p:nvPr>
        </p:nvGraphicFramePr>
        <p:xfrm>
          <a:off x="457200" y="1268413"/>
          <a:ext cx="8229600" cy="4862514"/>
        </p:xfrm>
        <a:graphic>
          <a:graphicData uri="http://schemas.openxmlformats.org/drawingml/2006/table">
            <a:tbl>
              <a:tblPr/>
              <a:tblGrid>
                <a:gridCol w="31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B2DB8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Chores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Peter’s mother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do the dishes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sweep  the floor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take out the rubbish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make the bed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fold the clothes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clean the living room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4259262" cy="703263"/>
          </a:xfrm>
        </p:spPr>
        <p:txBody>
          <a:bodyPr anchor="t"/>
          <a:lstStyle/>
          <a:p>
            <a:pPr eaLnBrk="1" hangingPunct="1"/>
            <a:r>
              <a:rPr lang="en-US" altLang="zh-CN" sz="3800" b="1" dirty="0"/>
              <a:t>Make conversations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12776"/>
            <a:ext cx="8229600" cy="30527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Could you please sweep the floor?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Yes, sure. Can you do the dishes?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Well, could you please do them? I’m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going to clean the living room.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No problem.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511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2a Listen and check</a:t>
            </a:r>
          </a:p>
        </p:txBody>
      </p:sp>
      <p:graphicFrame>
        <p:nvGraphicFramePr>
          <p:cNvPr id="152637" name="Group 61"/>
          <p:cNvGraphicFramePr>
            <a:graphicFrameLocks noGrp="1"/>
          </p:cNvGraphicFramePr>
          <p:nvPr>
            <p:ph idx="4294967295"/>
          </p:nvPr>
        </p:nvGraphicFramePr>
        <p:xfrm>
          <a:off x="179388" y="1125538"/>
          <a:ext cx="8785225" cy="5019677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B2DB8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 wants to…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Peter’s father says…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A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B2DB8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His father’s reasons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go out for dinner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√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yes     ___ no</a:t>
                      </a:r>
                      <a:endParaRPr kumimoji="0" lang="en-US" altLang="zh-CN" sz="28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A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 have to do some work.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go to the movies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___ yes   ___ 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A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have to clean your room.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stay out late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___ yes   ___ 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A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 need to eat breakfast.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get a ride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___ yes   ___ 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A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have a basketball game.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295275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Could I use your computer?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Sorry. I’m going to work on it now.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A: Well, could I watch TV?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B: Yes, you can, but first you have to clean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your room.</a:t>
            </a:r>
          </a:p>
        </p:txBody>
      </p:sp>
      <p:sp>
        <p:nvSpPr>
          <p:cNvPr id="226307" name="Text Box 5"/>
          <p:cNvSpPr txBox="1">
            <a:spLocks noChangeArrowheads="1"/>
          </p:cNvSpPr>
          <p:nvPr/>
        </p:nvSpPr>
        <p:spPr bwMode="auto">
          <a:xfrm>
            <a:off x="467544" y="623094"/>
            <a:ext cx="676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2c Make different conversations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473075"/>
            <a:ext cx="5554662" cy="560388"/>
          </a:xfrm>
          <a:extLst>
            <a:ext uri="{909E8E84-426E-40DD-AFC4-6F175D3DCCD1}">
              <a14:hiddenFill xmlns:a14="http://schemas.microsoft.com/office/drawing/2010/main">
                <a:solidFill>
                  <a:srgbClr val="A9DCA0"/>
                </a:solidFill>
              </a14:hiddenFill>
            </a:ext>
          </a:extLst>
        </p:spPr>
        <p:txBody>
          <a:bodyPr anchor="t"/>
          <a:lstStyle/>
          <a:p>
            <a:pPr eaLnBrk="1" hangingPunct="1"/>
            <a:r>
              <a:rPr lang="en-US" altLang="zh-CN" sz="3400" b="1" dirty="0">
                <a:solidFill>
                  <a:srgbClr val="0000FF"/>
                </a:solidFill>
              </a:rPr>
              <a:t>2d Role-play the conversation: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7" y="1916832"/>
            <a:ext cx="7632700" cy="6477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/>
              <a:t>Q: </a:t>
            </a:r>
            <a:r>
              <a:rPr lang="en-US" altLang="zh-CN" b="1" dirty="0"/>
              <a:t>What chores will Tony have to do?</a:t>
            </a:r>
            <a:r>
              <a:rPr lang="en-US" altLang="zh-CN" dirty="0"/>
              <a:t>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7559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ABD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will have to take out the rubbish, fold the clothes and do the dishes.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d38c963-0bc2-472a-9680-7f5468111265}"/>
</p:tagLst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全屏显示(4:3)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Garamond</vt:lpstr>
      <vt:lpstr>Monotype Corsiva</vt:lpstr>
      <vt:lpstr>Times New Roman</vt:lpstr>
      <vt:lpstr>Wingdings</vt:lpstr>
      <vt:lpstr>WWW.2PPT.COM
</vt:lpstr>
      <vt:lpstr> Unit 3 Could you please clean your room?</vt:lpstr>
      <vt:lpstr>Look and say </vt:lpstr>
      <vt:lpstr>Look and say </vt:lpstr>
      <vt:lpstr>PowerPoint 演示文稿</vt:lpstr>
      <vt:lpstr>PowerPoint 演示文稿</vt:lpstr>
      <vt:lpstr>Make conversations</vt:lpstr>
      <vt:lpstr>PowerPoint 演示文稿</vt:lpstr>
      <vt:lpstr>PowerPoint 演示文稿</vt:lpstr>
      <vt:lpstr>2d Role-play the conversation: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2017-10-19T05:43:00Z</dcterms:created>
  <dcterms:modified xsi:type="dcterms:W3CDTF">2023-01-16T16:05:33Z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3972776CB33946AB9311EA557FC92892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