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60" r:id="rId3"/>
    <p:sldId id="261" r:id="rId4"/>
    <p:sldId id="312" r:id="rId5"/>
    <p:sldId id="263" r:id="rId6"/>
    <p:sldId id="264" r:id="rId7"/>
    <p:sldId id="265" r:id="rId8"/>
    <p:sldId id="266" r:id="rId9"/>
    <p:sldId id="269" r:id="rId10"/>
    <p:sldId id="288" r:id="rId11"/>
    <p:sldId id="289" r:id="rId12"/>
    <p:sldId id="294" r:id="rId13"/>
    <p:sldId id="296" r:id="rId14"/>
    <p:sldId id="313" r:id="rId15"/>
    <p:sldId id="314" r:id="rId16"/>
    <p:sldId id="315" r:id="rId17"/>
    <p:sldId id="316" r:id="rId18"/>
    <p:sldId id="302" r:id="rId19"/>
    <p:sldId id="317" r:id="rId20"/>
    <p:sldId id="311" r:id="rId21"/>
    <p:sldId id="318" r:id="rId22"/>
    <p:sldId id="319" r:id="rId23"/>
    <p:sldId id="272" r:id="rId24"/>
    <p:sldId id="273" r:id="rId25"/>
    <p:sldId id="274" r:id="rId26"/>
    <p:sldId id="275" r:id="rId2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382166" y="1596798"/>
            <a:ext cx="10147068" cy="2350257"/>
            <a:chOff x="4230" y="1599"/>
            <a:chExt cx="11808" cy="3419"/>
          </a:xfrm>
        </p:grpSpPr>
        <p:sp>
          <p:nvSpPr>
            <p:cNvPr id="3" name="Rectangle 5"/>
            <p:cNvSpPr/>
            <p:nvPr/>
          </p:nvSpPr>
          <p:spPr>
            <a:xfrm>
              <a:off x="5473" y="3809"/>
              <a:ext cx="9323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Grammar</a:t>
              </a:r>
              <a:endParaRPr lang="zh-CN" altLang="zh-CN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599"/>
              <a:ext cx="11808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ea typeface="微软雅黑" panose="020B0503020204020204" charset="-122"/>
                </a:rPr>
                <a:t>Unit 5  Wild animals</a:t>
              </a:r>
              <a:endParaRPr lang="zh-CN" altLang="en-US" sz="6600" b="1" dirty="0"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2754" y="1539133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75228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8030" y="4266379"/>
            <a:ext cx="10884876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dirty="0" smtClean="0"/>
              <a:t> </a:t>
            </a:r>
            <a:r>
              <a:rPr lang="en-US" altLang="zh-CN" sz="3000" b="1" dirty="0" smtClean="0"/>
              <a:t>save</a:t>
            </a:r>
            <a:r>
              <a:rPr lang="zh-CN" altLang="zh-CN" sz="3000" b="1" dirty="0" smtClean="0"/>
              <a:t>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动词，还可译为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挽救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表示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挽救某人的生命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Doctors were unable to save him.</a:t>
            </a:r>
            <a:r>
              <a:rPr lang="zh-CN" altLang="zh-CN" sz="3000" b="1" dirty="0" smtClean="0"/>
              <a:t>医生未能把他救活。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9166" y="1100445"/>
            <a:ext cx="10995426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save</a:t>
            </a:r>
            <a:r>
              <a:rPr lang="zh-CN" altLang="zh-CN" sz="3000" b="1" dirty="0" smtClean="0"/>
              <a:t>既可作及物动词，也可作不及物动词，意为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储存，节省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。作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节省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讲时，反义词为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save</a:t>
            </a:r>
            <a:r>
              <a:rPr lang="zh-CN" altLang="zh-CN" sz="3000" b="1" dirty="0" smtClean="0"/>
              <a:t>的过去式为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I'm saving for a new bike.</a:t>
            </a:r>
            <a:r>
              <a:rPr lang="zh-CN" altLang="zh-CN" sz="3000" b="1" dirty="0" smtClean="0"/>
              <a:t>我正攒钱想买辆新自行车。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61888" y="2039112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waste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160" y="2654808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saved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2008" y="444703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及物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0056" y="5096256"/>
            <a:ext cx="1978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save one's life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4944" y="1389888"/>
            <a:ext cx="10735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(1)─Why is online shopping getting more and more popular?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</a:t>
            </a:r>
            <a:r>
              <a:rPr lang="zh-CN" altLang="zh-CN" sz="3000" b="1" dirty="0" smtClean="0"/>
              <a:t>─</a:t>
            </a:r>
            <a:r>
              <a:rPr lang="en-US" altLang="zh-CN" sz="3000" b="1" dirty="0" smtClean="0"/>
              <a:t>I think it can ________ a lot of time.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protect</a:t>
            </a:r>
            <a:r>
              <a:rPr lang="zh-CN" altLang="zh-CN" sz="3000" b="1" dirty="0" smtClean="0"/>
              <a:t>　　</a:t>
            </a:r>
            <a:r>
              <a:rPr lang="en-US" altLang="zh-CN" sz="3000" b="1" dirty="0" smtClean="0"/>
              <a:t>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save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begin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take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(2)</a:t>
            </a:r>
            <a:r>
              <a:rPr lang="zh-CN" altLang="zh-CN" sz="3000" b="1" dirty="0" smtClean="0"/>
              <a:t>作为一名医生，尽全力挽救每个病人的生命是我的责任。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As a doctor, it's my duty ____________________every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patient's life.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95416" y="4285488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 try my best to save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47933" y="224942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4469" y="127079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755708" y="1132039"/>
            <a:ext cx="142218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8536" y="1746203"/>
            <a:ext cx="11713464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</a:t>
            </a:r>
            <a:r>
              <a:rPr lang="en-US" altLang="zh-CN" sz="3000" b="1" dirty="0" smtClean="0"/>
              <a:t>They can work out easy </a:t>
            </a:r>
            <a:r>
              <a:rPr lang="en-US" altLang="zh-CN" sz="3000" b="1" dirty="0" err="1" smtClean="0"/>
              <a:t>maths</a:t>
            </a:r>
            <a:r>
              <a:rPr lang="en-US" altLang="zh-CN" sz="3000" b="1" dirty="0" smtClean="0"/>
              <a:t> problems.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它们能计算出简单的数学题。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3199" y="3299577"/>
            <a:ext cx="10454054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zh-CN" altLang="zh-CN" dirty="0" smtClean="0"/>
              <a:t> </a:t>
            </a:r>
            <a:r>
              <a:rPr lang="en-US" altLang="zh-CN" sz="3000" b="1" dirty="0" smtClean="0"/>
              <a:t>work out 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“________(</a:t>
            </a:r>
            <a:r>
              <a:rPr lang="zh-CN" altLang="zh-CN" sz="3000" b="1" dirty="0" smtClean="0"/>
              <a:t>答案、数量、价格等</a:t>
            </a:r>
            <a:r>
              <a:rPr lang="en-US" altLang="zh-CN" sz="3000" b="1" dirty="0" smtClean="0"/>
              <a:t>)”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7784" y="4352544"/>
            <a:ext cx="1089050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work out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结构，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作宾语时，放在</a:t>
            </a:r>
            <a:r>
              <a:rPr lang="en-US" altLang="zh-CN" sz="3000" b="1" dirty="0" smtClean="0"/>
              <a:t>out</a:t>
            </a:r>
            <a:r>
              <a:rPr lang="zh-CN" altLang="zh-CN" sz="3000" b="1" dirty="0" smtClean="0"/>
              <a:t>之后或之前均可；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作宾语时，只能放在</a:t>
            </a:r>
            <a:r>
              <a:rPr lang="en-US" altLang="zh-CN" sz="3000" b="1" dirty="0" smtClean="0"/>
              <a:t>work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out</a:t>
            </a:r>
            <a:r>
              <a:rPr lang="zh-CN" altLang="zh-CN" sz="3000" b="1" dirty="0" smtClean="0"/>
              <a:t>之间。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85816" y="520293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代词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6344" y="344424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计算出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4320" y="4514088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动词＋副词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73440" y="448665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名词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5343" y="11779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955893" y="1186621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6951" y="4513909"/>
            <a:ext cx="11109960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考查动词短语辨析。</a:t>
            </a:r>
            <a:r>
              <a:rPr lang="en-US" altLang="zh-CN" sz="2600" b="1" dirty="0" smtClean="0">
                <a:ea typeface="仿宋" panose="02010609060101010101" charset="-122"/>
              </a:rPr>
              <a:t>set out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动身，出发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check out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检查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work out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解决，算出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give out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分发，散发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。根据句意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雄安新区将有助于</a:t>
            </a:r>
            <a:r>
              <a:rPr lang="en-US" altLang="zh-CN" sz="2600" b="1" dirty="0" smtClean="0"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ea typeface="仿宋" panose="02010609060101010101" charset="-122"/>
              </a:rPr>
              <a:t>北京的大问题，比如交通堵塞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可知答案为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0351" y="1709928"/>
            <a:ext cx="111416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济宁</a:t>
            </a:r>
            <a:r>
              <a:rPr lang="en-US" altLang="zh-CN" sz="3000" b="1" dirty="0" smtClean="0"/>
              <a:t>  </a:t>
            </a:r>
            <a:r>
              <a:rPr lang="en-US" altLang="zh-CN" sz="3000" b="1" dirty="0" err="1" smtClean="0"/>
              <a:t>Xiongan</a:t>
            </a:r>
            <a:r>
              <a:rPr lang="en-US" altLang="zh-CN" sz="3000" b="1" dirty="0" smtClean="0"/>
              <a:t> New Area will help ________ big problems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in Beijing, such as traffic jams.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set out</a:t>
            </a:r>
            <a:r>
              <a:rPr lang="zh-CN" altLang="zh-CN" sz="3000" b="1" dirty="0" smtClean="0"/>
              <a:t>　 </a:t>
            </a:r>
            <a:r>
              <a:rPr lang="en-US" altLang="zh-CN" sz="3000" b="1" dirty="0" smtClean="0"/>
              <a:t>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check out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work out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give out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105887" y="188312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4210" y="1364960"/>
            <a:ext cx="11713464" cy="1435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 2</a:t>
            </a:r>
            <a:r>
              <a:rPr lang="en-US" altLang="zh-CN" sz="3200" dirty="0" smtClean="0"/>
              <a:t>  </a:t>
            </a:r>
            <a:r>
              <a:rPr lang="en-US" altLang="zh-CN" sz="3000" b="1" dirty="0" smtClean="0"/>
              <a:t>Did you know that bees never get lost?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你知道蜜蜂从来不会迷路吗？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4634" y="3158901"/>
            <a:ext cx="10990385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get lost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3944" y="4443984"/>
            <a:ext cx="9281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get lost</a:t>
            </a:r>
            <a:r>
              <a:rPr lang="zh-CN" altLang="zh-CN" sz="3000" b="1" dirty="0" smtClean="0"/>
              <a:t>的同义短语为 </a:t>
            </a:r>
            <a:r>
              <a:rPr lang="en-US" altLang="zh-CN" sz="3000" b="1" dirty="0" smtClean="0"/>
              <a:t>________________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3728" y="4462272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lose one's way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8768" y="334365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迷路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4944" y="1389888"/>
            <a:ext cx="10735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 gave you a map so you wouldn't get lost.(</a:t>
            </a:r>
            <a:r>
              <a:rPr lang="zh-CN" altLang="zh-CN" sz="3000" b="1" dirty="0" smtClean="0"/>
              <a:t>改为同义句</a:t>
            </a:r>
            <a:r>
              <a:rPr lang="en-US" altLang="zh-CN" sz="3000" b="1" dirty="0" smtClean="0"/>
              <a:t>)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I gave you a map so you wouldn't ____________________</a:t>
            </a:r>
            <a:r>
              <a:rPr lang="zh-CN" altLang="zh-CN" sz="3000" b="1" dirty="0" smtClean="0"/>
              <a:t>．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23632" y="2200656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lose your way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3898" y="1180204"/>
            <a:ext cx="11713464" cy="1476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 3</a:t>
            </a:r>
            <a:r>
              <a:rPr lang="en-US" altLang="zh-CN" sz="3200" dirty="0" smtClean="0"/>
              <a:t>  </a:t>
            </a:r>
            <a:r>
              <a:rPr lang="en-US" altLang="zh-CN" sz="3000" b="1" dirty="0" smtClean="0"/>
              <a:t>Bees always come back the same way as they went.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蜜蜂总是按照原路返回。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202" y="3104037"/>
            <a:ext cx="10990385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the same…as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，用于比较相同的事物，其中定冠词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不可以省略，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后可接名词、代词，也可接从句。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3794" y="5222397"/>
            <a:ext cx="10990385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be different from…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43116" y="5385465"/>
            <a:ext cx="1728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与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不同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7992" y="3265864"/>
            <a:ext cx="1728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与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同样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8024" y="3956168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3232" y="3951664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4944" y="1389888"/>
            <a:ext cx="11497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Linda's wallet is the same </a:t>
            </a:r>
            <a:r>
              <a:rPr lang="en-US" altLang="zh-CN" sz="3000" b="1" dirty="0" err="1" smtClean="0"/>
              <a:t>colour</a:t>
            </a:r>
            <a:r>
              <a:rPr lang="en-US" altLang="zh-CN" sz="3000" b="1" dirty="0" smtClean="0"/>
              <a:t> ________ mine, but my wallet's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style is quite different ________ hers.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from; as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as; as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as; from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from; from</a:t>
            </a:r>
            <a:endParaRPr lang="zh-CN" altLang="zh-CN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4360" y="4526280"/>
            <a:ext cx="11109960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考查短语辨析。根据句意“琳达的钱包和我的是一样的颜色，但是我的钱包的款式和她的是完全不同的”可知此题考查短语：</a:t>
            </a:r>
            <a:r>
              <a:rPr lang="en-US" altLang="zh-CN" sz="2600" b="1" dirty="0" smtClean="0">
                <a:ea typeface="仿宋" panose="02010609060101010101" charset="-122"/>
              </a:rPr>
              <a:t>the same…as(</a:t>
            </a:r>
            <a:r>
              <a:rPr lang="zh-CN" altLang="zh-CN" sz="2600" b="1" dirty="0" smtClean="0">
                <a:ea typeface="仿宋" panose="02010609060101010101" charset="-122"/>
              </a:rPr>
              <a:t>和</a:t>
            </a:r>
            <a:r>
              <a:rPr lang="en-US" altLang="zh-CN" sz="2600" b="1" dirty="0" smtClean="0">
                <a:ea typeface="仿宋" panose="02010609060101010101" charset="-122"/>
              </a:rPr>
              <a:t>……</a:t>
            </a:r>
            <a:r>
              <a:rPr lang="zh-CN" altLang="zh-CN" sz="2600" b="1" dirty="0" smtClean="0">
                <a:ea typeface="仿宋" panose="02010609060101010101" charset="-122"/>
              </a:rPr>
              <a:t>一样</a:t>
            </a:r>
            <a:r>
              <a:rPr lang="en-US" altLang="zh-CN" sz="2600" b="1" dirty="0" smtClean="0">
                <a:ea typeface="仿宋" panose="02010609060101010101" charset="-122"/>
              </a:rPr>
              <a:t>)</a:t>
            </a:r>
            <a:r>
              <a:rPr lang="zh-CN" altLang="zh-CN" sz="2600" b="1" dirty="0" smtClean="0">
                <a:ea typeface="仿宋" panose="02010609060101010101" charset="-122"/>
              </a:rPr>
              <a:t>和</a:t>
            </a:r>
            <a:r>
              <a:rPr lang="en-US" altLang="zh-CN" sz="2600" b="1" dirty="0" smtClean="0">
                <a:ea typeface="仿宋" panose="02010609060101010101" charset="-122"/>
              </a:rPr>
              <a:t>be different from(</a:t>
            </a:r>
            <a:r>
              <a:rPr lang="zh-CN" altLang="zh-CN" sz="2600" b="1" dirty="0" smtClean="0">
                <a:ea typeface="仿宋" panose="02010609060101010101" charset="-122"/>
              </a:rPr>
              <a:t>与</a:t>
            </a:r>
            <a:r>
              <a:rPr lang="en-US" altLang="zh-CN" sz="2600" b="1" dirty="0" smtClean="0">
                <a:ea typeface="仿宋" panose="02010609060101010101" charset="-122"/>
              </a:rPr>
              <a:t>……</a:t>
            </a:r>
            <a:r>
              <a:rPr lang="zh-CN" altLang="zh-CN" sz="2600" b="1" dirty="0" smtClean="0">
                <a:ea typeface="仿宋" panose="02010609060101010101" charset="-122"/>
              </a:rPr>
              <a:t>不同</a:t>
            </a:r>
            <a:r>
              <a:rPr lang="en-US" altLang="zh-CN" sz="2600" b="1" dirty="0" smtClean="0">
                <a:ea typeface="仿宋" panose="02010609060101010101" charset="-122"/>
              </a:rPr>
              <a:t>)</a:t>
            </a:r>
            <a:r>
              <a:rPr lang="zh-CN" altLang="zh-CN" sz="2600" b="1" dirty="0" smtClean="0"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4100" y="156738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60972" y="1177790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语法聚焦</a:t>
            </a:r>
          </a:p>
        </p:txBody>
      </p:sp>
      <p:sp>
        <p:nvSpPr>
          <p:cNvPr id="3" name="矩形 2"/>
          <p:cNvSpPr/>
          <p:nvPr/>
        </p:nvSpPr>
        <p:spPr>
          <a:xfrm>
            <a:off x="3002259" y="1864128"/>
            <a:ext cx="591379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[</a:t>
            </a:r>
            <a:r>
              <a:rPr lang="en-US" altLang="zh-CN" sz="3000" b="1" dirty="0" smtClean="0"/>
              <a:t>may</a:t>
            </a:r>
            <a:r>
              <a:rPr lang="zh-CN" altLang="zh-CN" sz="3000" b="1" dirty="0" smtClean="0"/>
              <a:t>的用法和后接不定式的动词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]</a:t>
            </a:r>
            <a:endParaRPr lang="zh-CN" altLang="en-US" sz="3000" b="1" dirty="0" smtClean="0"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548" y="254288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838780" y="254024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9808" y="3483864"/>
            <a:ext cx="1091793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If we do nothing, soon there </a:t>
            </a:r>
            <a:r>
              <a:rPr lang="en-US" altLang="zh-CN" sz="3000" b="1" i="1" dirty="0" smtClean="0"/>
              <a:t>may</a:t>
            </a:r>
            <a:r>
              <a:rPr lang="en-US" altLang="zh-CN" sz="3000" b="1" dirty="0" smtClean="0"/>
              <a:t> be none left!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bamboo forests are becoming smaller and smaller. As a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result, pandas </a:t>
            </a:r>
            <a:r>
              <a:rPr lang="en-US" altLang="zh-CN" sz="3000" b="1" i="1" dirty="0" smtClean="0"/>
              <a:t>may not</a:t>
            </a:r>
            <a:r>
              <a:rPr lang="en-US" altLang="zh-CN" sz="3000" b="1" dirty="0" smtClean="0"/>
              <a:t> have a place to live or food to eat.</a:t>
            </a:r>
            <a:endParaRPr lang="zh-CN" altLang="zh-CN" sz="3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1208" y="2002536"/>
            <a:ext cx="1091793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At four months old, she </a:t>
            </a:r>
            <a:r>
              <a:rPr lang="en-US" altLang="zh-CN" sz="3000" b="1" i="1" dirty="0" smtClean="0"/>
              <a:t>started to go</a:t>
            </a:r>
            <a:r>
              <a:rPr lang="en-US" altLang="zh-CN" sz="3000" b="1" dirty="0" smtClean="0"/>
              <a:t> outside for the first time.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When she was six months old, she </a:t>
            </a:r>
            <a:r>
              <a:rPr lang="en-US" altLang="zh-CN" sz="3000" b="1" i="1" dirty="0" smtClean="0"/>
              <a:t>began to eat</a:t>
            </a:r>
            <a:r>
              <a:rPr lang="en-US" altLang="zh-CN" sz="3000" b="1" dirty="0" smtClean="0"/>
              <a:t> bamboo.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When she was 20 months old, she </a:t>
            </a:r>
            <a:r>
              <a:rPr lang="en-US" altLang="zh-CN" sz="3000" b="1" i="1" dirty="0" smtClean="0"/>
              <a:t>learnt to look</a:t>
            </a:r>
            <a:r>
              <a:rPr lang="en-US" altLang="zh-CN" sz="3000" b="1" dirty="0" smtClean="0"/>
              <a:t> after herself.</a:t>
            </a:r>
            <a:endParaRPr lang="zh-CN" altLang="zh-CN" sz="3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83577" y="2092570"/>
          <a:ext cx="11192607" cy="4025997"/>
        </p:xfrm>
        <a:graphic>
          <a:graphicData uri="http://schemas.openxmlformats.org/drawingml/2006/table">
            <a:tbl>
              <a:tblPr/>
              <a:tblGrid>
                <a:gridCol w="1230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1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59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储存，节省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.&amp;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关闭的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关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迷路的，迷失的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→失去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组合 2"/>
          <p:cNvGrpSpPr/>
          <p:nvPr/>
        </p:nvGrpSpPr>
        <p:grpSpPr>
          <a:xfrm>
            <a:off x="173355" y="105156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642839" y="4589584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7786" y="3212124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save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6184" y="3897922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closed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29047" y="3836376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close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3631" y="456613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5334" y="126213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010070" y="127649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99160" y="1768461"/>
            <a:ext cx="11713464" cy="42934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 1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may</a:t>
            </a:r>
            <a:r>
              <a:rPr lang="zh-CN" altLang="zh-CN" sz="3000" b="1" dirty="0" smtClean="0"/>
              <a:t>的用法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</a:t>
            </a:r>
            <a:r>
              <a:rPr lang="zh-CN" altLang="zh-CN" sz="3000" b="1" dirty="0" smtClean="0"/>
              <a:t>表示</a:t>
            </a:r>
            <a:r>
              <a:rPr lang="en-US" altLang="zh-CN" sz="3000" b="1" dirty="0" smtClean="0"/>
              <a:t>________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表示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许可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时，比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更正式。如：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May I come in? </a:t>
            </a:r>
            <a:r>
              <a:rPr lang="zh-CN" altLang="zh-CN" sz="3000" b="1" dirty="0" smtClean="0"/>
              <a:t>我可以进来吗？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zh-CN" sz="3000" b="1" dirty="0" smtClean="0"/>
              <a:t>表示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　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He may be in the classroom. </a:t>
            </a:r>
            <a:r>
              <a:rPr lang="zh-CN" altLang="zh-CN" sz="3000" b="1" dirty="0" smtClean="0"/>
              <a:t>他也许在教室里。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7168" y="472744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可能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2992" y="267614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许可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53896" y="3361944"/>
            <a:ext cx="764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2264" y="337108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0288" y="1741082"/>
            <a:ext cx="1062228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 2</a:t>
            </a:r>
            <a:r>
              <a:rPr lang="zh-CN" altLang="zh-CN" sz="3000" b="1" dirty="0" smtClean="0"/>
              <a:t>后接不定式的动词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动词不定式没有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的变化，不受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________________</a:t>
            </a:r>
            <a:r>
              <a:rPr lang="zh-CN" altLang="zh-CN" sz="3000" b="1" dirty="0" smtClean="0"/>
              <a:t>时态变化的影响。不定式在句中不能作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，但仍然保留动词的特点。不定式的基本形式是</a:t>
            </a:r>
            <a:r>
              <a:rPr lang="en-US" altLang="zh-CN" sz="3000" b="1" dirty="0" smtClean="0"/>
              <a:t>“to</a:t>
            </a:r>
            <a:r>
              <a:rPr lang="zh-CN" altLang="zh-CN" sz="3000" b="1" dirty="0" smtClean="0"/>
              <a:t>＋动词原形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lang="en-US" altLang="zh-CN" sz="3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01440" y="261213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人称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31408" y="2602992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634728" y="257556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主语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25547" y="3288792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谓语动词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75944" y="394716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谓语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24256" y="1677073"/>
            <a:ext cx="11344656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000" b="1" dirty="0" smtClean="0"/>
              <a:t>在英语中，有些动词后常接不定式：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 to do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同意做某事</a:t>
            </a:r>
            <a:r>
              <a:rPr lang="en-US" altLang="zh-CN" sz="3000" b="1" dirty="0" smtClean="0"/>
              <a:t>          ________ to do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学习做某事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 to do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选择做某事</a:t>
            </a:r>
            <a:r>
              <a:rPr lang="en-US" altLang="zh-CN" sz="3000" b="1" dirty="0" smtClean="0"/>
              <a:t>          ________ to do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计划做某事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 to do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决定做某事</a:t>
            </a:r>
            <a:r>
              <a:rPr lang="en-US" altLang="zh-CN" sz="3000" b="1" dirty="0" smtClean="0"/>
              <a:t>          ________ to do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准备做某事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 to do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希望做某事</a:t>
            </a:r>
            <a:r>
              <a:rPr lang="en-US" altLang="zh-CN" sz="3000" b="1" dirty="0" smtClean="0"/>
              <a:t>          ________ to do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想要做某事</a:t>
            </a:r>
            <a:endParaRPr lang="zh-CN" altLang="zh-CN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4581144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want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4776" y="2602992"/>
            <a:ext cx="895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agree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8064" y="2529840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learn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3336" y="3224784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choose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90360" y="3233928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plan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9912" y="3883152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decide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72072" y="3947160"/>
            <a:ext cx="1215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prepare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5048" y="458724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hope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2550" y="129396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341700" y="1287518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570835" y="3719741"/>
            <a:ext cx="11343259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考查情态动词词义辨析。</a:t>
            </a:r>
            <a:r>
              <a:rPr lang="en-US" altLang="zh-CN" sz="2600" b="1" dirty="0" smtClean="0">
                <a:ea typeface="仿宋" panose="02010609060101010101" charset="-122"/>
              </a:rPr>
              <a:t>need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需要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must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一定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，表命令；</a:t>
            </a:r>
            <a:r>
              <a:rPr lang="en-US" altLang="zh-CN" sz="2600" b="1" dirty="0" smtClean="0">
                <a:ea typeface="仿宋" panose="02010609060101010101" charset="-122"/>
              </a:rPr>
              <a:t>may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或许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，表推测；</a:t>
            </a:r>
            <a:r>
              <a:rPr lang="en-US" altLang="zh-CN" sz="2600" b="1" dirty="0" smtClean="0">
                <a:ea typeface="仿宋" panose="02010609060101010101" charset="-122"/>
              </a:rPr>
              <a:t>will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将要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，表将来。根据句意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妈妈，我已经签收了这个盒子，里面是什么？”“我不确定，它</a:t>
            </a:r>
            <a:r>
              <a:rPr lang="en-US" altLang="zh-CN" sz="2600" b="1" dirty="0" smtClean="0"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ea typeface="仿宋" panose="02010609060101010101" charset="-122"/>
              </a:rPr>
              <a:t>是你舅舅寄来的礼物。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由答语第一句知，应答者并不确定盒子里的东西是什么，因此这里表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推测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 smtClean="0"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3544" y="1764792"/>
            <a:ext cx="10835640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．—</a:t>
            </a:r>
            <a:r>
              <a:rPr lang="en-US" altLang="zh-CN" sz="3000" b="1" dirty="0" smtClean="0"/>
              <a:t>Mum, I've signed for the box. What's in it?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I'm not sure. It ________ be a present from your uncle.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need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must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may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will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12525" y="262271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22019" y="3405831"/>
            <a:ext cx="10750028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考查情态动词辨析。由答语</a:t>
            </a:r>
            <a:r>
              <a:rPr lang="en-US" altLang="zh-CN" sz="2600" b="1" dirty="0" smtClean="0">
                <a:ea typeface="仿宋" panose="02010609060101010101" charset="-122"/>
              </a:rPr>
              <a:t>“No, you mustn't. Do you see the </a:t>
            </a:r>
            <a:r>
              <a:rPr lang="en-US" altLang="zh-CN" sz="2600" b="1" dirty="0" err="1" smtClean="0">
                <a:ea typeface="仿宋" panose="02010609060101010101" charset="-122"/>
              </a:rPr>
              <a:t>sign‘NO</a:t>
            </a:r>
            <a:r>
              <a:rPr lang="en-US" altLang="zh-CN" sz="2600" b="1" dirty="0" smtClean="0">
                <a:ea typeface="仿宋" panose="02010609060101010101" charset="-122"/>
              </a:rPr>
              <a:t> PARKING’</a:t>
            </a:r>
            <a:r>
              <a:rPr lang="zh-CN" altLang="zh-CN" sz="2600" b="1" dirty="0" smtClean="0">
                <a:ea typeface="仿宋" panose="02010609060101010101" charset="-122"/>
              </a:rPr>
              <a:t>？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可推知，上句应是表示请求允许的问句。选项中只有</a:t>
            </a:r>
            <a:r>
              <a:rPr lang="en-US" altLang="zh-CN" sz="2600" b="1" dirty="0" smtClean="0">
                <a:ea typeface="仿宋" panose="02010609060101010101" charset="-122"/>
              </a:rPr>
              <a:t>may</a:t>
            </a:r>
            <a:r>
              <a:rPr lang="zh-CN" altLang="zh-CN" sz="2600" b="1" dirty="0" smtClean="0">
                <a:ea typeface="仿宋" panose="02010609060101010101" charset="-122"/>
              </a:rPr>
              <a:t>可以表示有礼貌地请求。故选</a:t>
            </a:r>
            <a:r>
              <a:rPr lang="en-US" altLang="zh-CN" sz="2600" b="1" dirty="0" smtClean="0">
                <a:ea typeface="仿宋" panose="02010609060101010101" charset="-122"/>
              </a:rPr>
              <a:t>B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8096" y="1152144"/>
            <a:ext cx="1072591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上海</a:t>
            </a:r>
            <a:r>
              <a:rPr lang="en-US" altLang="zh-CN" sz="3000" b="1" dirty="0" smtClean="0"/>
              <a:t>—________ I park my car here for a while?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No, you mustn't. Do you see the sign </a:t>
            </a:r>
            <a:r>
              <a:rPr lang="zh-CN" altLang="zh-CN" sz="3000" b="1" dirty="0" smtClean="0"/>
              <a:t>“</a:t>
            </a:r>
            <a:r>
              <a:rPr lang="en-US" altLang="zh-CN" sz="3000" b="1" dirty="0" smtClean="0"/>
              <a:t>NO PARKING</a:t>
            </a:r>
            <a:r>
              <a:rPr lang="zh-CN" altLang="zh-CN" sz="3000" b="1" dirty="0" smtClean="0"/>
              <a:t>”？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Would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May  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Must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Should</a:t>
            </a:r>
            <a:endParaRPr lang="zh-CN" altLang="zh-CN" sz="3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002382" y="134847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38495" y="4829199"/>
            <a:ext cx="10846089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考查非谓语动词的用法。</a:t>
            </a:r>
            <a:r>
              <a:rPr lang="en-US" altLang="zh-CN" sz="2600" b="1" dirty="0" smtClean="0">
                <a:ea typeface="仿宋" panose="02010609060101010101" charset="-122"/>
              </a:rPr>
              <a:t>decide to do </a:t>
            </a:r>
            <a:r>
              <a:rPr lang="en-US" altLang="zh-CN" sz="2600" b="1" dirty="0" err="1" smtClean="0">
                <a:ea typeface="仿宋" panose="02010609060101010101" charset="-122"/>
              </a:rPr>
              <a:t>sth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决定做某事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D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zh-CN" sz="2600" b="1" dirty="0" smtClean="0"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" y="1042416"/>
            <a:ext cx="1057046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苏州</a:t>
            </a:r>
            <a:r>
              <a:rPr lang="en-US" altLang="zh-CN" sz="3000" b="1" dirty="0" smtClean="0"/>
              <a:t>—Jack, why have you decided ________ Chinese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folk music as a course?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To learn more about Chinese culture.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take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taken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taking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take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513064" y="120700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1699" y="4106100"/>
            <a:ext cx="11168885" cy="61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考查非谓语动词。</a:t>
            </a:r>
            <a:r>
              <a:rPr lang="en-US" altLang="zh-CN" sz="2600" b="1" dirty="0" smtClean="0">
                <a:ea typeface="仿宋" panose="02010609060101010101" charset="-122"/>
              </a:rPr>
              <a:t>refuse to do </a:t>
            </a:r>
            <a:r>
              <a:rPr lang="en-US" altLang="zh-CN" sz="2600" b="1" dirty="0" err="1" smtClean="0">
                <a:ea typeface="仿宋" panose="02010609060101010101" charset="-122"/>
              </a:rPr>
              <a:t>sth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拒绝做某事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A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 smtClean="0"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6928" y="1243584"/>
            <a:ext cx="11237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上海</a:t>
            </a:r>
            <a:r>
              <a:rPr lang="en-US" altLang="zh-CN" sz="3000" b="1" dirty="0" smtClean="0"/>
              <a:t>  Vivian refuses ________ her children to the weekend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training centre for extra classes.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send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sending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sent 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sends</a:t>
            </a:r>
            <a:endParaRPr lang="zh-CN" altLang="zh-CN" sz="3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24281" y="143076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00030" y="1943100"/>
          <a:ext cx="8291146" cy="2844551"/>
        </p:xfrm>
        <a:graphic>
          <a:graphicData uri="http://schemas.openxmlformats.org/drawingml/2006/table">
            <a:tbl>
              <a:tblPr/>
              <a:tblGrid>
                <a:gridCol w="1236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4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45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同样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的帮助下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害怕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4.get lost 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79392" y="412394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迷路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6384" y="2090928"/>
            <a:ext cx="2230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 same…as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8176" y="2822448"/>
            <a:ext cx="2536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with the help of…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9960" y="3489960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 afraid of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941754" y="1036189"/>
          <a:ext cx="9863992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0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22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CN" sz="3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3000" dirty="0" smtClean="0">
                          <a:solidFill>
                            <a:schemeClr val="tx1"/>
                          </a:solidFill>
                        </a:rPr>
                        <a:t>句型在线</a:t>
                      </a:r>
                      <a:endParaRPr lang="zh-CN" alt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它们能计算出简单的数学题。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They can  _____________ easy 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problems.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你知道蜜蜂从来不会迷路吗？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Did you know that bees never  ________________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蜜蜂总是按照原路返回。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Bees always come back _________________ they went.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但是有时候它们会忘记到哪里去寻找这些食物。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But sometimes they forget ____________ the food.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36208" y="5971032"/>
            <a:ext cx="1923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where to find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4280" y="1862328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work out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73824" y="3215640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get lost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31408" y="4632960"/>
            <a:ext cx="2297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 same way as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28032" y="2039815"/>
          <a:ext cx="7441184" cy="2725616"/>
        </p:xfrm>
        <a:graphic>
          <a:graphicData uri="http://schemas.openxmlformats.org/drawingml/2006/table">
            <a:tbl>
              <a:tblPr/>
              <a:tblGrid>
                <a:gridCol w="1154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56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语法聚焦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1.may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的用法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后接不定式的动词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08742" y="3020466"/>
            <a:ext cx="10297451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The horse is standing with its eyes </a:t>
            </a:r>
            <a:r>
              <a:rPr lang="en-US" altLang="zh-CN" sz="3000" b="1" i="1" dirty="0" smtClean="0"/>
              <a:t>closed</a:t>
            </a:r>
            <a:r>
              <a:rPr lang="en-US" altLang="zh-CN" sz="3000" b="1" dirty="0" smtClean="0"/>
              <a:t>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那匹马正闭着眼睛站着。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Make sure all the windows are </a:t>
            </a:r>
            <a:r>
              <a:rPr lang="en-US" altLang="zh-CN" sz="3000" b="1" i="1" dirty="0" smtClean="0"/>
              <a:t>closed</a:t>
            </a:r>
            <a:r>
              <a:rPr lang="en-US" altLang="zh-CN" sz="3000" b="1" dirty="0" smtClean="0"/>
              <a:t>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确保所有的窗户都关好了。</a:t>
            </a:r>
          </a:p>
        </p:txBody>
      </p:sp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507" y="174558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11746" y="1606823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20480" y="2339751"/>
            <a:ext cx="11713464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 </a:t>
            </a:r>
            <a:r>
              <a:rPr lang="en-US" altLang="zh-CN" sz="3000" b="1" dirty="0" smtClean="0"/>
              <a:t>closed 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关闭的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组合 7"/>
          <p:cNvGrpSpPr/>
          <p:nvPr/>
        </p:nvGrpSpPr>
        <p:grpSpPr>
          <a:xfrm>
            <a:off x="77470" y="894080"/>
            <a:ext cx="4431030" cy="845185"/>
            <a:chOff x="77470" y="894080"/>
            <a:chExt cx="4431030" cy="845185"/>
          </a:xfrm>
        </p:grpSpPr>
        <p:pic>
          <p:nvPicPr>
            <p:cNvPr id="9" name="图片 8" descr="图标-0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7470" y="894080"/>
              <a:ext cx="4431030" cy="845185"/>
            </a:xfrm>
            <a:prstGeom prst="rect">
              <a:avLst/>
            </a:prstGeom>
          </p:spPr>
        </p:pic>
        <p:sp>
          <p:nvSpPr>
            <p:cNvPr id="10" name="文本框 2"/>
            <p:cNvSpPr txBox="1"/>
            <p:nvPr/>
          </p:nvSpPr>
          <p:spPr>
            <a:xfrm>
              <a:off x="746760" y="1064895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20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0504" y="3024761"/>
            <a:ext cx="11517922" cy="73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closed</a:t>
            </a:r>
            <a:r>
              <a:rPr lang="zh-CN" altLang="zh-CN" sz="3000" b="1" dirty="0" smtClean="0"/>
              <a:t>的动词形式为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191" y="1711091"/>
            <a:ext cx="11248571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closed</a:t>
            </a:r>
            <a:r>
              <a:rPr lang="zh-CN" altLang="zh-CN" sz="3000" b="1" dirty="0" smtClean="0"/>
              <a:t>的反义词为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6811" y="321546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关闭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9576" y="19080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open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61376" y="187147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开着的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9979" y="3194126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close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22822" y="105171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003372" y="1060364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9184" y="5122989"/>
            <a:ext cx="11128248" cy="1216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考查介词短语的用法。“</a:t>
            </a:r>
            <a:r>
              <a:rPr lang="en-US" altLang="zh-CN" sz="2600" b="1" dirty="0" smtClean="0">
                <a:ea typeface="仿宋" panose="02010609060101010101" charset="-122"/>
              </a:rPr>
              <a:t>with</a:t>
            </a:r>
            <a:r>
              <a:rPr lang="zh-CN" altLang="zh-CN" sz="2600" b="1" dirty="0" smtClean="0">
                <a:ea typeface="仿宋" panose="02010609060101010101" charset="-122"/>
              </a:rPr>
              <a:t>＋名词＋形容词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在句中作伴随状语。根据句意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吉姆刚刚关着门躺在床上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可知答案为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" y="1627632"/>
            <a:ext cx="1037844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1. Jim lay on the bed ________ just now.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with the door close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with the door opened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with the door closed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by the door open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39819" y="177339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1562" y="1753918"/>
            <a:ext cx="11713464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 2</a:t>
            </a:r>
            <a:r>
              <a:rPr lang="en-US" altLang="zh-CN" sz="3200" dirty="0" smtClean="0"/>
              <a:t>  </a:t>
            </a:r>
            <a:r>
              <a:rPr lang="en-US" altLang="zh-CN" sz="3000" b="1" dirty="0" smtClean="0"/>
              <a:t>save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.&amp; </a:t>
            </a:r>
            <a:r>
              <a:rPr lang="en-US" altLang="zh-CN" sz="3000" b="1" i="1" dirty="0" smtClean="0"/>
              <a:t>vi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储存，节省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5975" y="2530116"/>
            <a:ext cx="10990385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They always </a:t>
            </a:r>
            <a:r>
              <a:rPr lang="en-US" altLang="zh-CN" sz="3000" b="1" i="1" dirty="0" smtClean="0"/>
              <a:t>save</a:t>
            </a:r>
            <a:r>
              <a:rPr lang="en-US" altLang="zh-CN" sz="3000" b="1" dirty="0" smtClean="0"/>
              <a:t> some food before winter comes.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在冬季来临之前，它们总会储存一些食物。</a:t>
            </a:r>
          </a:p>
          <a:p>
            <a:pPr>
              <a:lnSpc>
                <a:spcPct val="150000"/>
              </a:lnSpc>
            </a:pPr>
            <a:r>
              <a:rPr lang="en-US" altLang="zh-CN" sz="3000" b="1" i="1" dirty="0" smtClean="0"/>
              <a:t>Save</a:t>
            </a:r>
            <a:r>
              <a:rPr lang="en-US" altLang="zh-CN" sz="3000" b="1" dirty="0" smtClean="0"/>
              <a:t> some food for your sister.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给你姐姐留点吃的。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1653</Words>
  <Application>Microsoft Office PowerPoint</Application>
  <PresentationFormat>宽屏</PresentationFormat>
  <Paragraphs>184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8A611C5C337A4FECA5DE848417604B17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