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9" r:id="rId3"/>
    <p:sldId id="292" r:id="rId4"/>
    <p:sldId id="295" r:id="rId5"/>
    <p:sldId id="271" r:id="rId6"/>
    <p:sldId id="343" r:id="rId7"/>
    <p:sldId id="277" r:id="rId8"/>
    <p:sldId id="351" r:id="rId9"/>
    <p:sldId id="350" r:id="rId10"/>
    <p:sldId id="349" r:id="rId11"/>
    <p:sldId id="348" r:id="rId12"/>
    <p:sldId id="352" r:id="rId13"/>
    <p:sldId id="347" r:id="rId14"/>
    <p:sldId id="303" r:id="rId15"/>
    <p:sldId id="353" r:id="rId16"/>
    <p:sldId id="344" r:id="rId17"/>
    <p:sldId id="345" r:id="rId18"/>
    <p:sldId id="354" r:id="rId19"/>
    <p:sldId id="355" r:id="rId20"/>
    <p:sldId id="306" r:id="rId21"/>
    <p:sldId id="346" r:id="rId22"/>
    <p:sldId id="356" r:id="rId23"/>
    <p:sldId id="357" r:id="rId24"/>
    <p:sldId id="358" r:id="rId25"/>
    <p:sldId id="359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34268" y="1927787"/>
            <a:ext cx="9961451" cy="2436875"/>
            <a:chOff x="3956" y="1519"/>
            <a:chExt cx="11592" cy="3545"/>
          </a:xfrm>
        </p:grpSpPr>
        <p:sp>
          <p:nvSpPr>
            <p:cNvPr id="3" name="Rectangle 5"/>
            <p:cNvSpPr/>
            <p:nvPr/>
          </p:nvSpPr>
          <p:spPr>
            <a:xfrm>
              <a:off x="3956" y="4034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19"/>
              <a:ext cx="11585" cy="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54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our school!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8984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114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3754" y="1223811"/>
            <a:ext cx="11416574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常用于以下结构：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of/about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听说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from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的来信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听到某人正在做某事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指动作正在进行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听见某人做某事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指动作的全过程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(2)phone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意为“给某人打电话”，相当于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telephone calls to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phoned me that he was leaving by train.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他打电话告诉我，他要乘火车离开。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21442" y="3464216"/>
            <a:ext cx="13881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打电话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listen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18162" y="2310192"/>
          <a:ext cx="9619012" cy="2873239"/>
        </p:xfrm>
        <a:graphic>
          <a:graphicData uri="http://schemas.openxmlformats.org/drawingml/2006/table">
            <a:tbl>
              <a:tblPr/>
              <a:tblGrid>
                <a:gridCol w="112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1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listen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不及物动词，意为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，强调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，表示有意识地听，但不一定能听到。其后接宾语时，须加介词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hear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及物动词，意为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听到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，强调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311551" y="2537943"/>
            <a:ext cx="1055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380818" y="3927356"/>
            <a:ext cx="75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89620" y="4604247"/>
            <a:ext cx="1080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16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50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696563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that noise? Can you ________ it?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Hear; listen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Listen; hear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to; hear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Hear; listen to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7766" y="4767113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listen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意为“听”，为不及物动词，强调“听”的动作；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hear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意为“听到”，为及物动词，强调“听”的结果。故答案为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51231" y="2613271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我们喜欢通过电话和彼此聊天。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love chatting with each other ________ ________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592099" y="2858576"/>
            <a:ext cx="42025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                the            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88091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3809079" y="1451647"/>
            <a:ext cx="334578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人称代词的主格和宾格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199663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199399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23128" y="2365720"/>
            <a:ext cx="11345322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Millie. I live in Beijing.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我的名字是米莉，我住在北京。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in Class 1, Andy?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安迪，你是在一班吗？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Kitty is cute. She loves dancing.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基蒂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可爱。她喜欢跳舞。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6" y="956408"/>
            <a:ext cx="11214337" cy="5553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 This is our new library. It is big and modern.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这是我们的新图书馆。它又大又现代化。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 </a:t>
            </a: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I have many new friends. They are all very nice.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我有许多新朋友。他们都很友好。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6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All my friends are really nice</a:t>
            </a:r>
            <a:r>
              <a:rPr lang="zh-CN" altLang="en-US" sz="3000" b="1" dirty="0" smtClean="0"/>
              <a:t>！</a:t>
            </a:r>
            <a:r>
              <a:rPr lang="en-US" altLang="zh-CN" sz="3000" b="1" dirty="0" smtClean="0"/>
              <a:t>I love them.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我所有的朋友真的非常好。我爱他们。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7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My school is beautiful. I like it very much.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我的学校很漂亮。我非常喜欢它。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1605821"/>
            <a:ext cx="11263086" cy="1398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人称代词的主格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．人称代词一览表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1029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06274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00025" y="3058928"/>
          <a:ext cx="8013989" cy="3318112"/>
        </p:xfrm>
        <a:graphic>
          <a:graphicData uri="http://schemas.openxmlformats.org/drawingml/2006/table">
            <a:tbl>
              <a:tblPr/>
              <a:tblGrid>
                <a:gridCol w="40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0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数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格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人称　　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单数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复数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宾格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宾格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第一人称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第二人称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1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第三人称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him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952519"/>
            <a:ext cx="11214337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</a:t>
            </a:r>
            <a:r>
              <a:rPr lang="zh-CN" altLang="en-US" sz="3000" b="1" dirty="0" smtClean="0"/>
              <a:t>人称代词主格的用法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</a:t>
            </a:r>
            <a:r>
              <a:rPr lang="zh-CN" altLang="en-US" sz="3000" b="1" dirty="0" smtClean="0"/>
              <a:t>人称代词主格在句中作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Millie likes playing volleyball. She is a member of the Volleyball Club.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米莉喜欢打排球。她是排球俱乐部的一员。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en-US" sz="3000" b="1" dirty="0" smtClean="0"/>
              <a:t>代词</a:t>
            </a:r>
            <a:r>
              <a:rPr lang="en-US" altLang="zh-CN" sz="3000" b="1" dirty="0" smtClean="0"/>
              <a:t>it</a:t>
            </a:r>
            <a:r>
              <a:rPr lang="zh-CN" altLang="en-US" sz="3000" b="1" dirty="0" smtClean="0"/>
              <a:t>除了指代动植物及无生命的物体外，还可以用来指代时间、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、距离以及前面提到过的具体事物。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It is 12 o'clock now.</a:t>
            </a:r>
            <a:r>
              <a:rPr lang="zh-CN" altLang="en-US" sz="3000" b="1" dirty="0" smtClean="0"/>
              <a:t>现在</a:t>
            </a:r>
            <a:r>
              <a:rPr lang="en-US" altLang="zh-CN" sz="3000" b="1" dirty="0" smtClean="0"/>
              <a:t>12</a:t>
            </a:r>
            <a:r>
              <a:rPr lang="zh-CN" altLang="en-US" sz="3000" b="1" dirty="0" smtClean="0"/>
              <a:t>点了。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It is fine today.</a:t>
            </a:r>
            <a:r>
              <a:rPr lang="zh-CN" altLang="en-US" sz="3000" b="1" dirty="0" smtClean="0"/>
              <a:t>今天天气晴朗。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262070" y="1849179"/>
            <a:ext cx="1530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27572" y="4580499"/>
            <a:ext cx="936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天气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031390"/>
            <a:ext cx="11214337" cy="41683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It is a long distance from your home to school.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从你家到学校有很长一段距离。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</a:t>
            </a:r>
            <a:r>
              <a:rPr lang="zh-CN" altLang="en-US" sz="3000" b="1" dirty="0" smtClean="0"/>
              <a:t>人称代词作主语的排列顺序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单数人称代词并列作主语时，排列顺序为“</a:t>
            </a:r>
            <a:r>
              <a:rPr lang="en-US" altLang="zh-CN" sz="3000" b="1" dirty="0" smtClean="0"/>
              <a:t>____________(you, he/she and I)”</a:t>
            </a:r>
            <a:r>
              <a:rPr lang="zh-CN" altLang="en-US" sz="3000" b="1" dirty="0" smtClean="0"/>
              <a:t>； 复数人称代词并列作主语时，排列顺序为“</a:t>
            </a:r>
            <a:r>
              <a:rPr lang="en-US" altLang="zh-CN" sz="3000" b="1" dirty="0" smtClean="0"/>
              <a:t>____________(we, you and they)”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207141" y="3250461"/>
            <a:ext cx="20175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二、三、一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283832" y="4627999"/>
            <a:ext cx="22312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一、二、三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992019"/>
            <a:ext cx="11214337" cy="5553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人称代词的宾格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人称代词宾格的用法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</a:t>
            </a:r>
            <a:r>
              <a:rPr lang="zh-CN" altLang="en-US" sz="3000" b="1" dirty="0" smtClean="0"/>
              <a:t>人称代词宾格在句子中作动词或介词的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Can you help me?  </a:t>
            </a:r>
            <a:r>
              <a:rPr lang="zh-CN" altLang="en-US" sz="3000" b="1" dirty="0" smtClean="0"/>
              <a:t>你能帮我吗？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Millie sits in front of him. </a:t>
            </a:r>
            <a:r>
              <a:rPr lang="zh-CN" altLang="en-US" sz="3000" b="1" dirty="0" smtClean="0"/>
              <a:t>米莉坐在他的前面。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en-US" sz="3000" b="1" dirty="0" smtClean="0"/>
              <a:t>人称代词作表语时一般用宾格，但是在较正式的场合用主格。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—Who is it</a:t>
            </a:r>
            <a:r>
              <a:rPr lang="zh-CN" altLang="en-US" sz="3000" b="1" dirty="0" smtClean="0"/>
              <a:t>？是谁？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—It's me.(</a:t>
            </a:r>
            <a:r>
              <a:rPr lang="zh-CN" altLang="en-US" sz="3000" b="1" dirty="0" smtClean="0"/>
              <a:t>非正式</a:t>
            </a:r>
            <a:r>
              <a:rPr lang="en-US" altLang="zh-CN" sz="3000" b="1" dirty="0" smtClean="0"/>
              <a:t>)/It is I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正式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是我。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957766" y="2537942"/>
            <a:ext cx="11268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墙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wɔːl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什么，请再说一遍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pɑːdn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400485" y="3496752"/>
            <a:ext cx="104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9392028" y="4279773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pardon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260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722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05740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海南改编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Nancy and Kate are good friends. ________  are both from England.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You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They  		D. She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549059" y="2003553"/>
            <a:ext cx="75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0017" y="1591965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十堰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Zhang teaches ________ English. She is very strict.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our  			B. we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us  			D. ours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532726" y="1789796"/>
            <a:ext cx="639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47766" y="4636488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考查代词辨析。句意：张老师教我们英语，她很严格。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teach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意为“教给某人某事”，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teach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为动词，其后接双宾语，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的宾格为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us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423140"/>
            <a:ext cx="112143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en-US" sz="3000" b="1" dirty="0" smtClean="0"/>
              <a:t>成都改编</a:t>
            </a:r>
            <a:r>
              <a:rPr lang="en-US" altLang="zh-CN" sz="3000" b="1" dirty="0" smtClean="0"/>
              <a:t>Mike lost his school ID card this morning. He is looking for ________ now.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A. it  				B. him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C. them  			D. her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970128" y="2312311"/>
            <a:ext cx="75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7766" y="4458363"/>
            <a:ext cx="11454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考查代词的用法辨析。句意：今天早上迈克丢了他的学生证。他现在正在寻找它。指代前句出现的可数名词的单数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card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，故用代词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520740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are middle school students.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He, I and you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You, I and he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You, he and I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you and he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50668" y="1745660"/>
            <a:ext cx="4987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7766" y="4090238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考查人称代词的排列顺序。在英语中，单数人称代词并列作主语时，排列顺序为“二、三、一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(you, he/she and I)”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 复数人称代词并列作主语时，排列顺序为“一、二、三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(we, you and they)”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0017" y="1235715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徐州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Mum, this is my best friend Amy. ______ are in the same class.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You  			B. Our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We  			D. They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527786" y="1445411"/>
            <a:ext cx="5093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47766" y="4090238"/>
            <a:ext cx="11454530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考查代词的用法。句意：妈妈，这是我最好的朋友埃米。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是在同一个班。分析句子结构可知，此题考查人称代词主格充当句子主语的用法。“我最好的朋友”和“我”应该合称为“我们”，其主格形式是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227521"/>
            <a:ext cx="1121433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6. Andy is my brother. ______often takes ________ dog for a walk.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A. He; his  			B. He's; his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C. He; him  			D. His; he</a:t>
            </a:r>
            <a:r>
              <a:rPr lang="zh-CN" altLang="en-US" sz="3000" b="1" dirty="0" smtClean="0"/>
              <a:t>　　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7.—Do your grandparents live with you?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—Yes, we take care of ________ well.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they</a:t>
            </a:r>
            <a:r>
              <a:rPr lang="zh-CN" altLang="en-US" sz="3000" b="1" dirty="0" smtClean="0"/>
              <a:t>　　　　</a:t>
            </a:r>
            <a:r>
              <a:rPr lang="en-US" altLang="zh-CN" sz="3000" b="1" dirty="0" smtClean="0"/>
              <a:t>	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their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it  			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them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537670" y="1433537"/>
            <a:ext cx="75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715802" y="4176736"/>
            <a:ext cx="7587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let me see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on the phone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向某人问好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和某人玩耍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下课后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808150" y="175071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让我想想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429383" y="252911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通电话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811866" y="3312885"/>
            <a:ext cx="20233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say hello to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930620" y="4096656"/>
            <a:ext cx="17764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with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5790590" y="4868553"/>
            <a:ext cx="10823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6372480" y="5664200"/>
            <a:ext cx="15031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Let me ________ you ________ it.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让我告诉你有关它的情况。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Daniel, I can't ________ you ________ on the phone.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什么？丹尼尔，我在电话里听不清你说话。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011641" y="1942985"/>
            <a:ext cx="4604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tell                       about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46161" y="3521697"/>
            <a:ext cx="58447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Pardon                                                hear 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403658" y="4186716"/>
            <a:ext cx="8214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99073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pardon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用于请求别人重复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什么，请再说一遍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4401" y="3002621"/>
            <a:ext cx="10206502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Pardon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Daniel, I can't hear you well on the phone.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什么？丹尼尔，我在电话里听不清你说话。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—Where's the No. 1 People's Hospital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第一人民医院在哪儿？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Pardon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？什么？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Pardon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？”用在口语中，指没听清楚对方的话，请求对方重复一遍。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7504" y="2788746"/>
            <a:ext cx="1141657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(1)“Pardon me.”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 your pardon.”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beg your pardon.”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的省略形式，表示由于某事或某种行为而请求宽恕或原谅。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pardon me for being late again.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请原谅我再次迟到了。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(2)“I beg your pardon.”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用来表示道歉，比“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sorry.”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更正式。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17188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—Turn off the light, please.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Repeat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Speak slowly.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Pardon?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Please again.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59988" y="2922030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713" y="1973398"/>
            <a:ext cx="990732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Daniel, I can't hear you well on the phone.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丹尼尔，我在电话里听不清你说话。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14401" y="363574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，意为“听到，听说，得知”。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very sad to hear the bad news.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听到这个坏消息，我非常难过。</a:t>
            </a:r>
          </a:p>
        </p:txBody>
      </p:sp>
      <p:sp>
        <p:nvSpPr>
          <p:cNvPr id="7" name="Rectangle 9"/>
          <p:cNvSpPr/>
          <p:nvPr/>
        </p:nvSpPr>
        <p:spPr>
          <a:xfrm>
            <a:off x="746443" y="13782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28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06400" y="3796727"/>
            <a:ext cx="9131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53753" y="1213801"/>
            <a:ext cx="11416574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(2)phone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picked up the phone but didn't speak.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约翰拿起电话，但是他没有说话。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(3)on the phone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turn the radio down while I'm on the phone, will you?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我在打电话，请把收音机声音调小点，好吗？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131439" y="1374160"/>
            <a:ext cx="9487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电话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03924" y="3452342"/>
            <a:ext cx="1684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通电话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宽屏</PresentationFormat>
  <Paragraphs>229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C8C3B73CF2044D4082CE3993AFD408E0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