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643" r:id="rId2"/>
    <p:sldId id="761" r:id="rId3"/>
    <p:sldId id="762" r:id="rId4"/>
    <p:sldId id="763" r:id="rId5"/>
    <p:sldId id="764" r:id="rId6"/>
    <p:sldId id="765" r:id="rId7"/>
    <p:sldId id="766" r:id="rId8"/>
    <p:sldId id="767" r:id="rId9"/>
    <p:sldId id="768" r:id="rId10"/>
    <p:sldId id="769" r:id="rId11"/>
    <p:sldId id="770" r:id="rId12"/>
    <p:sldId id="771" r:id="rId13"/>
    <p:sldId id="772" r:id="rId14"/>
    <p:sldId id="773" r:id="rId15"/>
    <p:sldId id="774" r:id="rId16"/>
    <p:sldId id="775" r:id="rId17"/>
    <p:sldId id="776" r:id="rId18"/>
    <p:sldId id="777" r:id="rId19"/>
    <p:sldId id="778" r:id="rId20"/>
    <p:sldId id="779" r:id="rId21"/>
    <p:sldId id="602" r:id="rId22"/>
  </p:sldIdLst>
  <p:sldSz cx="9144000" cy="5143500" type="screen16x9"/>
  <p:notesSz cx="6858000" cy="9144000"/>
  <p:custDataLst>
    <p:tags r:id="rId25"/>
  </p:custDataLst>
  <p:defaultTextStyle>
    <a:defPPr>
      <a:defRPr lang="zh-CN"/>
    </a:defPPr>
    <a:lvl1pPr marL="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34290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68580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02870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37160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10" d="100"/>
          <a:sy n="110" d="100"/>
        </p:scale>
        <p:origin x="-1644" y="-8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zh-CN" altLang="en-US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9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endParaRPr lang="en-US" altLang="zh-CN" sz="1200"/>
          </a:p>
        </p:txBody>
      </p:sp>
      <p:sp>
        <p:nvSpPr>
          <p:cNvPr id="2052" name="Rectangle 4"/>
          <p:cNvSpPr>
            <a:spLocks noGrp="1" noRot="1" noChangeAspect="1"/>
          </p:cNvSpPr>
          <p:nvPr>
            <p:ph type="sldImg" idx="19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  <a:miter lim="800000"/>
          </a:ln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2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lvl="0" indent="0" defTabSz="914400"/>
            <a:r>
              <a:t>单击此处编辑母版文本样式</a:t>
            </a:r>
          </a:p>
          <a:p>
            <a:pPr marL="457200" lvl="1" indent="0" defTabSz="914400"/>
            <a:r>
              <a:t>第二级</a:t>
            </a:r>
          </a:p>
          <a:p>
            <a:pPr marL="914400" lvl="2" indent="0" defTabSz="914400"/>
            <a:r>
              <a:t>第三级</a:t>
            </a:r>
          </a:p>
          <a:p>
            <a:pPr marL="1371600" lvl="3" indent="0" defTabSz="914400"/>
            <a:r>
              <a:t>第四级</a:t>
            </a:r>
          </a:p>
          <a:p>
            <a:pPr marL="1828800" lvl="4" indent="0" defTabSz="914400"/>
            <a:r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39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en-US" altLang="zh-CN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49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46DE8A31-B925-420E-AAF8-D428E22F957B}" type="slidenum">
              <a:rPr lang="zh-CN" altLang="en-US" sz="1200"/>
              <a:t>‹#›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19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29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1136BACF-F586-4688-99D0-8E2D4240CA4A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0644D4B7-F1F1-4433-AC80-F476ADC8EE3C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56300" y="580500"/>
            <a:ext cx="8229600" cy="4112100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1136BACF-F586-4688-99D0-8E2D4240CA4A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0644D4B7-F1F1-4433-AC80-F476ADC8EE3C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99100" y="1863000"/>
            <a:ext cx="7349400" cy="764100"/>
          </a:xfrm>
        </p:spPr>
        <p:txBody>
          <a:bodyPr vert="horz" lIns="67500" tIns="35100" rIns="67500" bIns="35100" rtlCol="0" anchor="t" anchorCtr="0">
            <a:normAutofit/>
          </a:bodyPr>
          <a:lstStyle>
            <a:lvl1pPr algn="ctr">
              <a:defRPr sz="4500"/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899100" y="2670300"/>
            <a:ext cx="7349400" cy="353700"/>
          </a:xfrm>
        </p:spPr>
        <p:txBody>
          <a:bodyPr lIns="67500" tIns="35100" rIns="67500" bIns="35100">
            <a:normAutofit/>
          </a:bodyPr>
          <a:lstStyle>
            <a:lvl1pPr algn="ctr">
              <a:lnSpc>
                <a:spcPct val="110000"/>
              </a:lnSpc>
              <a:buNone/>
              <a:defRPr sz="1800" spc="150"/>
            </a:lvl1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1136BACF-F586-4688-99D0-8E2D4240CA4A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0644D4B7-F1F1-4433-AC80-F476ADC8EE3C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1136BACF-F586-4688-99D0-8E2D4240CA4A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0644D4B7-F1F1-4433-AC80-F476ADC8EE3C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1136BACF-F586-4688-99D0-8E2D4240CA4A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0644D4B7-F1F1-4433-AC80-F476ADC8EE3C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300" y="1117800"/>
            <a:ext cx="8226900" cy="3569400"/>
          </a:xfrm>
        </p:spPr>
        <p:txBody>
          <a:bodyPr vert="horz" lIns="67500" tIns="35100" rIns="67500" bIns="35100" rtlCol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1136BACF-F586-4688-99D0-8E2D4240CA4A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0644D4B7-F1F1-4433-AC80-F476ADC8EE3C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493100" y="2886300"/>
            <a:ext cx="5826600" cy="575100"/>
          </a:xfrm>
        </p:spPr>
        <p:txBody>
          <a:bodyPr lIns="67500" tIns="35100" rIns="67500" bIns="35100" anchor="b" anchorCtr="0">
            <a:normAutofit/>
          </a:bodyPr>
          <a:lstStyle>
            <a:lvl1pPr>
              <a:defRPr sz="3300"/>
            </a:lvl1pPr>
          </a:lstStyle>
          <a:p>
            <a:pPr fontAlgn="auto"/>
            <a:r>
              <a:rPr lang="zh-CN" altLang="en-US" strike="noStrike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493100" y="3461400"/>
            <a:ext cx="5826600" cy="650700"/>
          </a:xfrm>
        </p:spPr>
        <p:txBody>
          <a:bodyPr lIns="67500" tIns="35100" rIns="67500" bIns="35100"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1136BACF-F586-4688-99D0-8E2D4240CA4A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0644D4B7-F1F1-4433-AC80-F476ADC8EE3C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6300" y="1125900"/>
            <a:ext cx="3882600" cy="3561300"/>
          </a:xfrm>
        </p:spPr>
        <p:txBody>
          <a:bodyPr vert="horz" lIns="67500" tIns="35100" rIns="67500" bIns="35100" rtlCol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8700" y="1125900"/>
            <a:ext cx="3882600" cy="3561300"/>
          </a:xfrm>
        </p:spPr>
        <p:txBody>
          <a:bodyPr lIns="67500" tIns="35100" rIns="67500" bIns="35100">
            <a:normAutofit/>
          </a:bodyPr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1136BACF-F586-4688-99D0-8E2D4240CA4A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0644D4B7-F1F1-4433-AC80-F476ADC8EE3C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56300" y="1071900"/>
            <a:ext cx="4006800" cy="286200"/>
          </a:xfrm>
        </p:spPr>
        <p:txBody>
          <a:bodyPr lIns="76200" tIns="28575" rIns="57150" bIns="28575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1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6300" y="1390500"/>
            <a:ext cx="4006800" cy="3296700"/>
          </a:xfrm>
        </p:spPr>
        <p:txBody>
          <a:bodyPr vert="horz" lIns="76200" tIns="0" rIns="61913" bIns="0" rtlCol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76813" y="1066297"/>
            <a:ext cx="4006800" cy="286200"/>
          </a:xfrm>
        </p:spPr>
        <p:txBody>
          <a:bodyPr vert="horz" lIns="76200" tIns="28575" rIns="57150" bIns="28575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1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strike="noStrike" noProof="1"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76813" y="1390500"/>
            <a:ext cx="4006800" cy="3296700"/>
          </a:xfrm>
        </p:spPr>
        <p:txBody>
          <a:bodyPr vert="horz" lIns="76200" tIns="0" rIns="61913" bIns="0" rtlCol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1136BACF-F586-4688-99D0-8E2D4240CA4A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0644D4B7-F1F1-4433-AC80-F476ADC8EE3C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1136BACF-F586-4688-99D0-8E2D4240CA4A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0644D4B7-F1F1-4433-AC80-F476ADC8EE3C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1136BACF-F586-4688-99D0-8E2D4240CA4A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0644D4B7-F1F1-4433-AC80-F476ADC8EE3C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6300" y="1166400"/>
            <a:ext cx="3924808" cy="3456000"/>
          </a:xfrm>
        </p:spPr>
        <p:txBody>
          <a:bodyPr vert="horz" lIns="67500" tIns="35100" rIns="67500" bIns="35100" rtlCol="0">
            <a:normAutofit/>
          </a:bodyPr>
          <a:lstStyle>
            <a:lvl1pPr>
              <a:buNone/>
              <a:defRPr sz="1200"/>
            </a:lvl1pPr>
          </a:lstStyle>
          <a:p>
            <a:pPr lvl="0" fontAlgn="auto"/>
            <a:endParaRPr strike="noStrike"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62800" y="1166400"/>
            <a:ext cx="3920400" cy="3456000"/>
          </a:xfrm>
        </p:spPr>
        <p:txBody>
          <a:bodyPr vert="horz" lIns="67500" tIns="35100" rIns="67500" bIns="35100" rtlCol="0">
            <a:normAutofit/>
          </a:bodyPr>
          <a:lstStyle>
            <a:lvl1pPr>
              <a:buNone/>
              <a:defRPr sz="1200"/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1136BACF-F586-4688-99D0-8E2D4240CA4A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0644D4B7-F1F1-4433-AC80-F476ADC8EE3C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7676100" y="685800"/>
            <a:ext cx="783000" cy="3771900"/>
          </a:xfrm>
        </p:spPr>
        <p:txBody>
          <a:bodyPr vert="eaVert" lIns="67500" tIns="35100" rIns="67500" bIns="35100" rtlCol="0" anchor="ctr" anchorCtr="0">
            <a:normAutofit/>
          </a:bodyPr>
          <a:lstStyle>
            <a:lvl1pPr>
              <a:buNone/>
              <a:defRPr sz="2100"/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6876900" cy="3771900"/>
          </a:xfrm>
        </p:spPr>
        <p:txBody>
          <a:bodyPr vert="eaVert" lIns="35100" tIns="35100" rIns="35100" bIns="35100"/>
          <a:lstStyle>
            <a:lvl1pPr marL="171450" indent="-171450">
              <a:spcAft>
                <a:spcPts val="750"/>
              </a:spcAft>
              <a:defRPr spc="225"/>
            </a:lvl1pPr>
            <a:lvl2pPr marL="514350" indent="-171450">
              <a:defRPr spc="225"/>
            </a:lvl2pPr>
            <a:lvl3pPr marL="857250" indent="-171450">
              <a:defRPr spc="225"/>
            </a:lvl3pPr>
            <a:lvl4pPr marL="1200150" indent="-171450">
              <a:defRPr spc="225"/>
            </a:lvl4pPr>
            <a:lvl5pPr marL="1543050" indent="-171450">
              <a:defRPr spc="225"/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1136BACF-F586-4688-99D0-8E2D4240CA4A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0644D4B7-F1F1-4433-AC80-F476ADC8EE3C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1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 idx="4294967295"/>
            <p:custDataLst>
              <p:tags r:id="rId16"/>
            </p:custDataLst>
          </p:nvPr>
        </p:nvSpPr>
        <p:spPr>
          <a:xfrm>
            <a:off x="456010" y="456010"/>
            <a:ext cx="8227219" cy="52982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lIns="67628" tIns="35243" rIns="67628" bIns="35243" anchor="ctr" anchorCtr="0"/>
          <a:lstStyle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600" b="1" u="none" strike="noStrike" kern="1200" cap="none" spc="300" normalizeH="0" baseline="0">
                <a:solidFill>
                  <a:srgbClr val="262626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lvl="0"/>
            <a:r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9"/>
            <p:custDataLst>
              <p:tags r:id="rId17"/>
            </p:custDataLst>
          </p:nvPr>
        </p:nvSpPr>
        <p:spPr>
          <a:xfrm>
            <a:off x="456010" y="1117998"/>
            <a:ext cx="8227219" cy="35694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lIns="67500" tIns="35100" rIns="67500" bIns="35100" anchor="t" anchorCtr="0"/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lang="zh-CN" altLang="en-US"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●"/>
              <a:tabLst>
                <a:tab pos="1609725" algn="l"/>
              </a:tabLst>
              <a:defRPr lang="zh-CN" altLang="en-US"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●"/>
              <a:tabLst>
                <a:tab pos="1609725" algn="l"/>
              </a:tabLst>
              <a:defRPr lang="zh-CN" altLang="en-US"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charset="0"/>
              <a:buChar char=""/>
              <a:tabLst>
                <a:tab pos="1609725" algn="l"/>
              </a:tabLst>
              <a:defRPr lang="zh-CN" altLang="en-US"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>
                <a:tab pos="1609725" algn="l"/>
              </a:tabLst>
              <a:defRPr lang="zh-CN" altLang="en-US"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0" indent="-171450"/>
            <a:r>
              <a:t>单击此处编辑母版文本样式</a:t>
            </a:r>
          </a:p>
          <a:p>
            <a:pPr marL="514350" lvl="1" indent="-171450"/>
            <a:r>
              <a:t>第二级</a:t>
            </a:r>
          </a:p>
          <a:p>
            <a:pPr marL="857250" lvl="2" indent="-171450"/>
            <a:r>
              <a:t>第三级</a:t>
            </a:r>
          </a:p>
          <a:p>
            <a:pPr marL="1200150" lvl="3" indent="-171450"/>
            <a:r>
              <a:t>第四级</a:t>
            </a:r>
          </a:p>
          <a:p>
            <a:pPr marL="1543050" lvl="4" indent="-171450"/>
            <a:r>
              <a:t>第五级</a:t>
            </a:r>
          </a:p>
        </p:txBody>
      </p:sp>
      <p:sp>
        <p:nvSpPr>
          <p:cNvPr id="1028" name="日期占位符 3"/>
          <p:cNvSpPr>
            <a:spLocks noGrp="1"/>
          </p:cNvSpPr>
          <p:nvPr>
            <p:ph type="dt" sz="half" idx="19"/>
            <p:custDataLst>
              <p:tags r:id="rId18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1136BACF-F586-4688-99D0-8E2D4240CA4A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029" name="页脚占位符 4"/>
          <p:cNvSpPr>
            <a:spLocks noGrp="1"/>
          </p:cNvSpPr>
          <p:nvPr>
            <p:ph type="ftr" sz="quarter" idx="29"/>
            <p:custDataLst>
              <p:tags r:id="rId19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030" name="灯片编号占位符 5"/>
          <p:cNvSpPr>
            <a:spLocks noGrp="1"/>
          </p:cNvSpPr>
          <p:nvPr>
            <p:ph type="sldNum" sz="quarter" idx="39"/>
            <p:custDataLst>
              <p:tags r:id="rId20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0644D4B7-F1F1-4433-AC80-F476ADC8EE3C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xStyles>
    <p:titleStyle>
      <a:lvl1pPr mar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2700" b="1" u="none" strike="noStrike" kern="1200" cap="none" spc="225" normalizeH="0" baseline="0">
          <a:solidFill>
            <a:srgbClr val="262626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750"/>
        </a:spcAft>
        <a:buClrTx/>
        <a:buSzTx/>
        <a:buFont typeface="Arial" panose="020B0604020202020204" pitchFamily="34" charset="0"/>
        <a:buChar char="●"/>
        <a:defRPr sz="14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450"/>
        </a:spcAft>
        <a:buClrTx/>
        <a:buSzTx/>
        <a:buFont typeface="Arial" panose="020B0604020202020204" pitchFamily="34" charset="0"/>
        <a:buChar char="●"/>
        <a:tabLst>
          <a:tab pos="1207135" algn="l"/>
        </a:tabLst>
        <a:defRPr sz="12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450"/>
        </a:spcAft>
        <a:buClrTx/>
        <a:buSzTx/>
        <a:buFont typeface="Arial" panose="020B0604020202020204" pitchFamily="34" charset="0"/>
        <a:buChar char="●"/>
        <a:tabLst>
          <a:tab pos="1207135" algn="l"/>
        </a:tabLst>
        <a:defRPr sz="12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225"/>
        </a:spcAft>
        <a:buClrTx/>
        <a:buSzTx/>
        <a:buFont typeface="Wingdings" panose="05000000000000000000" charset="0"/>
        <a:buChar char=""/>
        <a:tabLst>
          <a:tab pos="1207135" algn="l"/>
        </a:tabLst>
        <a:defRPr sz="11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225"/>
        </a:spcAft>
        <a:buClrTx/>
        <a:buSzTx/>
        <a:buFont typeface="Arial" panose="020B0604020202020204" pitchFamily="34" charset="0"/>
        <a:buChar char="•"/>
        <a:tabLst>
          <a:tab pos="1207135" algn="l"/>
        </a:tabLst>
        <a:defRPr sz="11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文本框 1"/>
          <p:cNvSpPr>
            <a:spLocks noGrp="1"/>
          </p:cNvSpPr>
          <p:nvPr/>
        </p:nvSpPr>
        <p:spPr>
          <a:xfrm>
            <a:off x="0" y="789552"/>
            <a:ext cx="9144000" cy="40934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101600" tIns="38100" rIns="76200" bIns="3810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5E75B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Module 12　Western music</a:t>
            </a:r>
          </a:p>
        </p:txBody>
      </p:sp>
      <p:sp>
        <p:nvSpPr>
          <p:cNvPr id="2" name="矩形 1"/>
          <p:cNvSpPr/>
          <p:nvPr/>
        </p:nvSpPr>
        <p:spPr>
          <a:xfrm>
            <a:off x="0" y="1869673"/>
            <a:ext cx="9144000" cy="7617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4500" b="1" dirty="0"/>
              <a:t>It's so beautiful!</a:t>
            </a:r>
          </a:p>
        </p:txBody>
      </p:sp>
      <p:sp>
        <p:nvSpPr>
          <p:cNvPr id="6" name="矩形 5"/>
          <p:cNvSpPr/>
          <p:nvPr/>
        </p:nvSpPr>
        <p:spPr>
          <a:xfrm>
            <a:off x="3182036" y="4083918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文本框 117762"/>
          <p:cNvSpPr/>
          <p:nvPr/>
        </p:nvSpPr>
        <p:spPr>
          <a:xfrm>
            <a:off x="1714500" y="628650"/>
            <a:ext cx="3143250" cy="4833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27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Language Points</a:t>
            </a:r>
          </a:p>
        </p:txBody>
      </p:sp>
      <p:pic>
        <p:nvPicPr>
          <p:cNvPr id="12290" name="图片 117763" descr="图片1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86563" y="1977629"/>
            <a:ext cx="903685" cy="1437084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12291" name="Picture 48" descr="18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3996929"/>
            <a:ext cx="6000750" cy="62745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12292" name="图片 117765" descr="taoshu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112544" y="627460"/>
            <a:ext cx="2755106" cy="68937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2293" name="文本框 117766"/>
          <p:cNvSpPr/>
          <p:nvPr/>
        </p:nvSpPr>
        <p:spPr>
          <a:xfrm>
            <a:off x="1656160" y="1329929"/>
            <a:ext cx="5022056" cy="29777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342900" indent="-342900">
              <a:lnSpc>
                <a:spcPct val="150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sound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泛指任何声音，不论其高低、是否悦耳</a:t>
            </a:r>
          </a:p>
          <a:p>
            <a:pPr marL="342900" indent="-342900">
              <a:lnSpc>
                <a:spcPct val="150000"/>
              </a:lnSpc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Can you hear a sound outside the door? 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你能听到门外面的声音吗？</a:t>
            </a:r>
          </a:p>
          <a:p>
            <a:pPr marL="342900" indent="-342900">
              <a:lnSpc>
                <a:spcPct val="150000"/>
              </a:lnSpc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noise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指的是人们不愿听到的声音或嘈杂声</a:t>
            </a:r>
          </a:p>
          <a:p>
            <a:pPr marL="342900" indent="-342900">
              <a:lnSpc>
                <a:spcPct val="150000"/>
              </a:lnSpc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Don’t make a noise.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不要吵闹。</a:t>
            </a:r>
          </a:p>
          <a:p>
            <a:pPr marL="342900" indent="-342900">
              <a:spcBef>
                <a:spcPct val="50000"/>
              </a:spcBef>
            </a:pP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48" descr="1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996929"/>
            <a:ext cx="6000750" cy="62745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3314" name="文本框 125957"/>
          <p:cNvSpPr/>
          <p:nvPr/>
        </p:nvSpPr>
        <p:spPr>
          <a:xfrm>
            <a:off x="1871663" y="1329928"/>
            <a:ext cx="5832872" cy="256224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342900" indent="-342900">
              <a:lnSpc>
                <a:spcPct val="150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voice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指人说话或歌唱等的嗓音</a:t>
            </a:r>
          </a:p>
          <a:p>
            <a:pPr marL="342900" indent="-342900">
              <a:lnSpc>
                <a:spcPct val="150000"/>
              </a:lnSpc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She has a beautiful voice.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她有一个悦耳的嗓音。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both ... and ...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意为“既</a:t>
            </a:r>
            <a:r>
              <a:rPr lang="en-US" altLang="zh-CN" b="1" dirty="0">
                <a:solidFill>
                  <a:srgbClr val="0000FF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又</a:t>
            </a:r>
            <a:r>
              <a:rPr lang="en-US" altLang="zh-CN" b="1" dirty="0">
                <a:solidFill>
                  <a:srgbClr val="0000FF"/>
                </a:solidFill>
                <a:latin typeface="宋体" panose="02010600030101010101" pitchFamily="2" charset="-122"/>
              </a:rPr>
              <a:t>……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”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，用于连接</a:t>
            </a:r>
          </a:p>
          <a:p>
            <a:pPr marL="342900" indent="-342900">
              <a:lnSpc>
                <a:spcPct val="150000"/>
              </a:lnSpc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并列的句子成分。若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both ... and ...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连接并列主</a:t>
            </a:r>
          </a:p>
          <a:p>
            <a:pPr marL="342900" indent="-342900">
              <a:lnSpc>
                <a:spcPct val="150000"/>
              </a:lnSpc>
            </a:pP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语，谓语动词须用复数形式。</a:t>
            </a: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3315" name="图片 125958" descr="gbba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2841" y="789385"/>
            <a:ext cx="5597128" cy="35956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16459"/>
          <p:cNvSpPr/>
          <p:nvPr/>
        </p:nvSpPr>
        <p:spPr>
          <a:xfrm>
            <a:off x="1439466" y="1545431"/>
            <a:ext cx="6399609" cy="242374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1. Strauss wasn’t __________. He came from Austria.</a:t>
            </a:r>
          </a:p>
          <a:p>
            <a:pPr lvl="0"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2. Daming thinks the _______in rock music are too ______.</a:t>
            </a:r>
          </a:p>
          <a:p>
            <a:pPr lvl="0"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3. Tony can’t _______ that Daming doesn’t like rock music.</a:t>
            </a:r>
          </a:p>
          <a:p>
            <a:pPr lvl="0"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4. Betty likes ______ traditional Western music and pop music.</a:t>
            </a:r>
          </a:p>
          <a:p>
            <a:pPr lvl="0"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5. Tony thinks the sound of the _______ in Beijing Opera is very </a:t>
            </a:r>
          </a:p>
          <a:p>
            <a:pPr lvl="0"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    different.</a:t>
            </a:r>
          </a:p>
        </p:txBody>
      </p:sp>
      <p:sp>
        <p:nvSpPr>
          <p:cNvPr id="14338" name="文本框 16388"/>
          <p:cNvSpPr/>
          <p:nvPr/>
        </p:nvSpPr>
        <p:spPr>
          <a:xfrm>
            <a:off x="1439466" y="395288"/>
            <a:ext cx="5616178" cy="714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2100" b="1">
                <a:solidFill>
                  <a:srgbClr val="CC00FF"/>
                </a:solidFill>
                <a:latin typeface="Times New Roman" panose="02020603050405020304" pitchFamily="18" charset="0"/>
              </a:rPr>
              <a:t>Complete the sentences with the correct form of the words from the box.</a:t>
            </a:r>
          </a:p>
        </p:txBody>
      </p:sp>
      <p:sp>
        <p:nvSpPr>
          <p:cNvPr id="14339" name="文本框 16391"/>
          <p:cNvSpPr/>
          <p:nvPr/>
        </p:nvSpPr>
        <p:spPr>
          <a:xfrm>
            <a:off x="2155031" y="1202531"/>
            <a:ext cx="4968479" cy="346249"/>
          </a:xfrm>
          <a:prstGeom prst="rect">
            <a:avLst/>
          </a:prstGeom>
          <a:solidFill>
            <a:srgbClr val="FFFF99"/>
          </a:solidFill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 believe    both   drum   German   noisy   voice</a:t>
            </a:r>
          </a:p>
        </p:txBody>
      </p:sp>
      <p:pic>
        <p:nvPicPr>
          <p:cNvPr id="14340" name="Picture 48" descr="1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813" y="4137422"/>
            <a:ext cx="6000750" cy="62745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4341" name="文本框 16450"/>
          <p:cNvSpPr/>
          <p:nvPr/>
        </p:nvSpPr>
        <p:spPr>
          <a:xfrm>
            <a:off x="2843213" y="2337197"/>
            <a:ext cx="971550" cy="34624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believe</a:t>
            </a:r>
          </a:p>
        </p:txBody>
      </p:sp>
      <p:sp>
        <p:nvSpPr>
          <p:cNvPr id="14342" name="文本框 16451"/>
          <p:cNvSpPr/>
          <p:nvPr/>
        </p:nvSpPr>
        <p:spPr>
          <a:xfrm>
            <a:off x="6623447" y="1924050"/>
            <a:ext cx="971550" cy="34624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noisy</a:t>
            </a:r>
          </a:p>
        </p:txBody>
      </p:sp>
      <p:sp>
        <p:nvSpPr>
          <p:cNvPr id="14343" name="文本框 16452"/>
          <p:cNvSpPr/>
          <p:nvPr/>
        </p:nvSpPr>
        <p:spPr>
          <a:xfrm>
            <a:off x="3545682" y="1924050"/>
            <a:ext cx="917972" cy="34624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drums</a:t>
            </a:r>
          </a:p>
        </p:txBody>
      </p:sp>
      <p:sp>
        <p:nvSpPr>
          <p:cNvPr id="14344" name="文本框 16453"/>
          <p:cNvSpPr/>
          <p:nvPr/>
        </p:nvSpPr>
        <p:spPr>
          <a:xfrm>
            <a:off x="3328988" y="1545431"/>
            <a:ext cx="1403747" cy="34624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German</a:t>
            </a:r>
          </a:p>
        </p:txBody>
      </p:sp>
      <p:sp>
        <p:nvSpPr>
          <p:cNvPr id="14345" name="文本框 16454"/>
          <p:cNvSpPr/>
          <p:nvPr/>
        </p:nvSpPr>
        <p:spPr>
          <a:xfrm>
            <a:off x="2843213" y="2733675"/>
            <a:ext cx="971550" cy="34624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 both</a:t>
            </a:r>
          </a:p>
        </p:txBody>
      </p:sp>
      <p:sp>
        <p:nvSpPr>
          <p:cNvPr id="14346" name="文本框 16455"/>
          <p:cNvSpPr/>
          <p:nvPr/>
        </p:nvSpPr>
        <p:spPr>
          <a:xfrm>
            <a:off x="4680347" y="3165872"/>
            <a:ext cx="971550" cy="34624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voice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 fill="hold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 fill="hold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 fill="hold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 fill="hold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 fill="hold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 fill="hold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14343" grpId="0"/>
      <p:bldP spid="14344" grpId="0"/>
      <p:bldP spid="14345" grpId="0"/>
      <p:bldP spid="143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124929" descr="j0123947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60000">
            <a:off x="1448991" y="3414713"/>
            <a:ext cx="3024188" cy="133707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15362" name="图片 124930" descr="j0123947s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">
            <a:off x="6246019" y="735806"/>
            <a:ext cx="1241822" cy="528638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5363" name="文本框 124931"/>
          <p:cNvSpPr/>
          <p:nvPr/>
        </p:nvSpPr>
        <p:spPr>
          <a:xfrm>
            <a:off x="2126456" y="1303735"/>
            <a:ext cx="5543550" cy="176644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6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My </a:t>
            </a:r>
            <a:r>
              <a:rPr lang="en-US" altLang="zh-CN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favourite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music is…</a:t>
            </a:r>
          </a:p>
          <a:p>
            <a:pPr lvl="0">
              <a:lnSpc>
                <a:spcPct val="16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I like it because…</a:t>
            </a:r>
          </a:p>
          <a:p>
            <a:pPr lvl="0">
              <a:lnSpc>
                <a:spcPct val="16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3. My parents like…</a:t>
            </a:r>
            <a:endParaRPr lang="en-US" altLang="zh-CN" sz="24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4" name="Rectangle 33"/>
          <p:cNvSpPr/>
          <p:nvPr/>
        </p:nvSpPr>
        <p:spPr>
          <a:xfrm>
            <a:off x="2071687" y="715567"/>
            <a:ext cx="5292329" cy="39171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 b="1">
                <a:solidFill>
                  <a:srgbClr val="CC00FF"/>
                </a:solidFill>
                <a:latin typeface="Times New Roman" panose="02020603050405020304" pitchFamily="18" charset="0"/>
              </a:rPr>
              <a:t>Complete the sentences about yourself.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62473"/>
          <p:cNvSpPr/>
          <p:nvPr/>
        </p:nvSpPr>
        <p:spPr>
          <a:xfrm>
            <a:off x="1971675" y="551260"/>
            <a:ext cx="5616179" cy="39171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2100" b="1">
                <a:solidFill>
                  <a:srgbClr val="CC00FF"/>
                </a:solidFill>
                <a:latin typeface="Times New Roman" panose="02020603050405020304" pitchFamily="18" charset="0"/>
              </a:rPr>
              <a:t>Activity 7 Listen and read. </a:t>
            </a:r>
          </a:p>
        </p:txBody>
      </p:sp>
      <p:sp>
        <p:nvSpPr>
          <p:cNvPr id="16386" name="矩形 62469"/>
          <p:cNvSpPr/>
          <p:nvPr/>
        </p:nvSpPr>
        <p:spPr>
          <a:xfrm>
            <a:off x="1971675" y="1092994"/>
            <a:ext cx="6615113" cy="298062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342900" indent="-342900">
              <a:lnSpc>
                <a:spcPct val="165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What a beautiful city!</a:t>
            </a:r>
          </a:p>
          <a:p>
            <a:pPr marL="342900" indent="-342900">
              <a:lnSpc>
                <a:spcPct val="165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It's so beautiful!</a:t>
            </a:r>
          </a:p>
          <a:p>
            <a:pPr marL="342900" indent="-342900">
              <a:lnSpc>
                <a:spcPct val="165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3. I love his music!</a:t>
            </a:r>
          </a:p>
          <a:p>
            <a:pPr marL="342900" indent="-342900">
              <a:lnSpc>
                <a:spcPct val="165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4. Listen to music!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62469"/>
          <p:cNvSpPr/>
          <p:nvPr/>
        </p:nvSpPr>
        <p:spPr>
          <a:xfrm>
            <a:off x="1751409" y="1506141"/>
            <a:ext cx="6615113" cy="171739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342900" indent="-342900">
              <a:lnSpc>
                <a:spcPct val="165000"/>
              </a:lnSpc>
              <a:spcBef>
                <a:spcPct val="50000"/>
              </a:spcBef>
            </a:pPr>
            <a:r>
              <a:rPr lang="en-US" altLang="zh-CN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— What music do you like?</a:t>
            </a:r>
          </a:p>
          <a:p>
            <a:pPr marL="342900" indent="-342900">
              <a:lnSpc>
                <a:spcPct val="165000"/>
              </a:lnSpc>
              <a:spcBef>
                <a:spcPct val="50000"/>
              </a:spcBef>
            </a:pPr>
            <a:r>
              <a:rPr lang="en-US" altLang="zh-CN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— I like pop. It’s lively and good to dance to, </a:t>
            </a:r>
          </a:p>
          <a:p>
            <a:pPr marL="342900" indent="-342900">
              <a:lnSpc>
                <a:spcPct val="165000"/>
              </a:lnSpc>
              <a:spcBef>
                <a:spcPct val="50000"/>
              </a:spcBef>
            </a:pPr>
            <a:r>
              <a:rPr lang="en-US" altLang="zh-CN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but I don’t like rock. It’s too noisy. What about you?</a:t>
            </a:r>
          </a:p>
        </p:txBody>
      </p:sp>
      <p:pic>
        <p:nvPicPr>
          <p:cNvPr id="17410" name="Picture 48" descr="1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996929"/>
            <a:ext cx="6000750" cy="62745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7411" name="文本框 62473"/>
          <p:cNvSpPr/>
          <p:nvPr/>
        </p:nvSpPr>
        <p:spPr>
          <a:xfrm>
            <a:off x="1980010" y="1006079"/>
            <a:ext cx="5616178" cy="39171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2100" b="1">
                <a:solidFill>
                  <a:srgbClr val="CC00FF"/>
                </a:solidFill>
                <a:latin typeface="Times New Roman" panose="02020603050405020304" pitchFamily="18" charset="0"/>
              </a:rPr>
              <a:t>Work in pairs. </a:t>
            </a:r>
          </a:p>
        </p:txBody>
      </p:sp>
      <p:pic>
        <p:nvPicPr>
          <p:cNvPr id="17412" name="图片 62476" descr="taoshu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63654" y="573882"/>
            <a:ext cx="3726656" cy="93226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2"/>
          <p:cNvSpPr>
            <a:spLocks noChangeArrowheads="1"/>
          </p:cNvSpPr>
          <p:nvPr/>
        </p:nvSpPr>
        <p:spPr bwMode="auto">
          <a:xfrm>
            <a:off x="1396604" y="1014413"/>
            <a:ext cx="6438900" cy="28392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>
              <a:lnSpc>
                <a:spcPct val="150000"/>
              </a:lnSpc>
            </a:pPr>
            <a:r>
              <a:rPr lang="zh-CN" altLang="en-US" sz="2000" b="1">
                <a:solidFill>
                  <a:srgbClr val="F7B8A9"/>
                </a:solidFill>
                <a:latin typeface="Times New Roman" panose="02020603050405020304" pitchFamily="18" charset="0"/>
              </a:rPr>
              <a:t>一</a:t>
            </a:r>
            <a:r>
              <a:rPr lang="zh-CN" altLang="en-US" sz="2000" b="1">
                <a:latin typeface="Times New Roman" panose="02020603050405020304" pitchFamily="18" charset="0"/>
              </a:rPr>
              <a:t>、根据句意和首字母提示，用单词的适当形式填空。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1.The music s_________ beautiful.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2.B_________ of them went to Beijing yesterday.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3.I like w_________ food very much.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4.This story book is very p_________ with the children.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5.I b_________ he will pass the exam.</a:t>
            </a:r>
          </a:p>
        </p:txBody>
      </p:sp>
      <p:sp>
        <p:nvSpPr>
          <p:cNvPr id="18434" name="Text Box 21"/>
          <p:cNvSpPr/>
          <p:nvPr/>
        </p:nvSpPr>
        <p:spPr>
          <a:xfrm>
            <a:off x="2814638" y="1558529"/>
            <a:ext cx="794128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ounds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35" name="Text Box 21"/>
          <p:cNvSpPr/>
          <p:nvPr/>
        </p:nvSpPr>
        <p:spPr>
          <a:xfrm>
            <a:off x="1762125" y="1987154"/>
            <a:ext cx="494366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oth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36" name="Text Box 21"/>
          <p:cNvSpPr/>
          <p:nvPr/>
        </p:nvSpPr>
        <p:spPr>
          <a:xfrm>
            <a:off x="2384823" y="2455069"/>
            <a:ext cx="935192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estern  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37" name="Text Box 21"/>
          <p:cNvSpPr/>
          <p:nvPr/>
        </p:nvSpPr>
        <p:spPr>
          <a:xfrm>
            <a:off x="4085035" y="2878932"/>
            <a:ext cx="1306115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opular  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38" name="Text Box 21"/>
          <p:cNvSpPr/>
          <p:nvPr/>
        </p:nvSpPr>
        <p:spPr>
          <a:xfrm>
            <a:off x="1925241" y="3319463"/>
            <a:ext cx="749244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elieve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  <p:bldP spid="18436" grpId="0"/>
      <p:bldP spid="18437" grpId="0"/>
      <p:bldP spid="184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2"/>
          <p:cNvSpPr/>
          <p:nvPr/>
        </p:nvSpPr>
        <p:spPr>
          <a:xfrm>
            <a:off x="1231106" y="785813"/>
            <a:ext cx="6858000" cy="367023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zh-CN" altLang="en-US" sz="2000" b="1">
                <a:latin typeface="Times New Roman" panose="02020603050405020304" pitchFamily="18" charset="0"/>
              </a:rPr>
              <a:t>二、根据句意从方框中选择恰当的单词填空，有的需要变换形式，每词限用一次。</a:t>
            </a:r>
            <a:endParaRPr lang="en-US" altLang="zh-CN" sz="2000" b="1">
              <a:latin typeface="Times New Roman" panose="02020603050405020304" pitchFamily="18" charset="0"/>
            </a:endParaRPr>
          </a:p>
          <a:p>
            <a:pPr lvl="0">
              <a:lnSpc>
                <a:spcPct val="90000"/>
              </a:lnSpc>
            </a:pPr>
            <a:endParaRPr lang="en-US" altLang="zh-CN" sz="2000" b="1">
              <a:latin typeface="Times New Roman" panose="02020603050405020304" pitchFamily="18" charset="0"/>
            </a:endParaRPr>
          </a:p>
          <a:p>
            <a:pPr lvl="0">
              <a:lnSpc>
                <a:spcPct val="90000"/>
              </a:lnSpc>
            </a:pPr>
            <a:endParaRPr lang="zh-CN" altLang="en-US" sz="2000" b="1">
              <a:latin typeface="Times New Roman" panose="02020603050405020304" pitchFamily="18" charset="0"/>
            </a:endParaRPr>
          </a:p>
          <a:p>
            <a:pPr lvl="0">
              <a:lnSpc>
                <a:spcPct val="90000"/>
              </a:lnSpc>
            </a:pPr>
            <a:endParaRPr lang="en-US" altLang="zh-CN" sz="2000">
              <a:latin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1.Xian Xinghai was one of the greatest Chinese _________.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2.Daming thinks the _________ in rock music are too _________.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3.Some people say he is a writer from another _________.</a:t>
            </a:r>
          </a:p>
          <a:p>
            <a:pPr lvl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4.The Strauss family lived in the _________ century.</a:t>
            </a:r>
            <a:endParaRPr lang="en-US" altLang="zh-CN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58" name="Text Box 21"/>
          <p:cNvSpPr/>
          <p:nvPr/>
        </p:nvSpPr>
        <p:spPr>
          <a:xfrm>
            <a:off x="3367087" y="2983707"/>
            <a:ext cx="1063229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drums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59" name="Text Box 21"/>
          <p:cNvSpPr/>
          <p:nvPr/>
        </p:nvSpPr>
        <p:spPr>
          <a:xfrm flipH="1">
            <a:off x="5955507" y="2566988"/>
            <a:ext cx="1312069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musicians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0" name="Text Box 21"/>
          <p:cNvSpPr/>
          <p:nvPr/>
        </p:nvSpPr>
        <p:spPr>
          <a:xfrm>
            <a:off x="5859066" y="3449241"/>
            <a:ext cx="978473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century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1" name="Text Box 21"/>
          <p:cNvSpPr/>
          <p:nvPr/>
        </p:nvSpPr>
        <p:spPr>
          <a:xfrm>
            <a:off x="6755606" y="2997994"/>
            <a:ext cx="707566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noisy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矩形 2"/>
          <p:cNvSpPr>
            <a:spLocks noChangeArrowheads="1"/>
          </p:cNvSpPr>
          <p:nvPr/>
        </p:nvSpPr>
        <p:spPr bwMode="auto">
          <a:xfrm>
            <a:off x="1341835" y="1756173"/>
            <a:ext cx="6448425" cy="6232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>
            <a:spAutoFit/>
          </a:bodyPr>
          <a:lstStyle/>
          <a:p>
            <a:pPr algn="ctr" fontAlgn="auto">
              <a:lnSpc>
                <a:spcPct val="90000"/>
              </a:lnSpc>
              <a:defRPr/>
            </a:pPr>
            <a:r>
              <a:rPr lang="en-US" altLang="zh-CN"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noise     voice        music      piece        tradition </a:t>
            </a:r>
            <a:endParaRPr lang="en-US" altLang="zh-CN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lnSpc>
                <a:spcPct val="90000"/>
              </a:lnSpc>
              <a:defRPr/>
            </a:pPr>
            <a:r>
              <a:rPr lang="en-US" altLang="zh-CN"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eighteen      century      through     both     drum </a:t>
            </a:r>
            <a:endParaRPr lang="en-US" altLang="zh-CN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3" name="Text Box 21"/>
          <p:cNvSpPr/>
          <p:nvPr/>
        </p:nvSpPr>
        <p:spPr>
          <a:xfrm>
            <a:off x="4647010" y="3851673"/>
            <a:ext cx="1276632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eighteenth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/>
      <p:bldP spid="19460" grpId="0"/>
      <p:bldP spid="19461" grpId="0"/>
      <p:bldP spid="1946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2"/>
          <p:cNvSpPr/>
          <p:nvPr/>
        </p:nvSpPr>
        <p:spPr>
          <a:xfrm>
            <a:off x="1231106" y="785813"/>
            <a:ext cx="6858000" cy="376256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5._________ Western music is my favorite.</a:t>
            </a:r>
          </a:p>
          <a:p>
            <a:pPr lvl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6.The moonlight goes _________ the window and makes the room bright.</a:t>
            </a:r>
          </a:p>
          <a:p>
            <a:pPr lvl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7.Don’t speak in a loud _________ in the reading room.</a:t>
            </a:r>
          </a:p>
          <a:p>
            <a:pPr lvl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8.This book is as good as that </a:t>
            </a:r>
            <a:r>
              <a:rPr lang="en-US" altLang="zh-CN" sz="2000" dirty="0" err="1">
                <a:latin typeface="Times New Roman" panose="02020603050405020304" pitchFamily="18" charset="0"/>
              </a:rPr>
              <a:t>one.I</a:t>
            </a:r>
            <a:r>
              <a:rPr lang="en-US" altLang="zh-CN" sz="2000" dirty="0">
                <a:latin typeface="Times New Roman" panose="02020603050405020304" pitchFamily="18" charset="0"/>
              </a:rPr>
              <a:t> think you should read _________.</a:t>
            </a:r>
          </a:p>
          <a:p>
            <a:pPr lvl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9.When she was young she was able to play many _________ of music by Mozart.</a:t>
            </a:r>
            <a:endParaRPr lang="en-US" altLang="zh-CN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482" name="Text Box 21"/>
          <p:cNvSpPr/>
          <p:nvPr/>
        </p:nvSpPr>
        <p:spPr>
          <a:xfrm>
            <a:off x="3538537" y="1322785"/>
            <a:ext cx="1021755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through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483" name="Text Box 21"/>
          <p:cNvSpPr/>
          <p:nvPr/>
        </p:nvSpPr>
        <p:spPr>
          <a:xfrm>
            <a:off x="1391841" y="853679"/>
            <a:ext cx="1390445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Traditional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484" name="Text Box 21"/>
          <p:cNvSpPr/>
          <p:nvPr/>
        </p:nvSpPr>
        <p:spPr>
          <a:xfrm>
            <a:off x="6437710" y="3529013"/>
            <a:ext cx="792525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pieces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485" name="Text Box 21"/>
          <p:cNvSpPr/>
          <p:nvPr/>
        </p:nvSpPr>
        <p:spPr>
          <a:xfrm>
            <a:off x="1533525" y="3033713"/>
            <a:ext cx="701154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both 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486" name="Text Box 21"/>
          <p:cNvSpPr/>
          <p:nvPr/>
        </p:nvSpPr>
        <p:spPr>
          <a:xfrm>
            <a:off x="3870723" y="2139554"/>
            <a:ext cx="693138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voice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  <p:bldP spid="20484" grpId="0"/>
      <p:bldP spid="20485" grpId="0"/>
      <p:bldP spid="2048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2"/>
          <p:cNvSpPr/>
          <p:nvPr/>
        </p:nvSpPr>
        <p:spPr>
          <a:xfrm>
            <a:off x="1364456" y="695325"/>
            <a:ext cx="7023968" cy="422423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zh-CN" altLang="en-US" sz="2000" b="1" dirty="0">
                <a:latin typeface="Times New Roman" panose="02020603050405020304" pitchFamily="18" charset="0"/>
              </a:rPr>
              <a:t>三、单项填空。</a:t>
            </a:r>
          </a:p>
          <a:p>
            <a:pPr lvl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(   )1.He isn’t from Russia,_________?</a:t>
            </a:r>
          </a:p>
          <a:p>
            <a:pPr lvl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         </a:t>
            </a:r>
            <a:r>
              <a:rPr lang="en-US" altLang="zh-CN" sz="2000" dirty="0" err="1">
                <a:latin typeface="Times New Roman" panose="02020603050405020304" pitchFamily="18" charset="0"/>
              </a:rPr>
              <a:t>A.doesn’t</a:t>
            </a:r>
            <a:r>
              <a:rPr lang="en-US" altLang="zh-CN" sz="2000" dirty="0">
                <a:latin typeface="Times New Roman" panose="02020603050405020304" pitchFamily="18" charset="0"/>
              </a:rPr>
              <a:t> he          </a:t>
            </a:r>
            <a:r>
              <a:rPr lang="en-US" altLang="zh-CN" sz="2000" dirty="0" err="1">
                <a:latin typeface="Times New Roman" panose="02020603050405020304" pitchFamily="18" charset="0"/>
              </a:rPr>
              <a:t>B.isn’t</a:t>
            </a:r>
            <a:r>
              <a:rPr lang="en-US" altLang="zh-CN" sz="2000" dirty="0">
                <a:latin typeface="Times New Roman" panose="02020603050405020304" pitchFamily="18" charset="0"/>
              </a:rPr>
              <a:t> he </a:t>
            </a:r>
          </a:p>
          <a:p>
            <a:pPr lvl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        </a:t>
            </a:r>
            <a:r>
              <a:rPr lang="en-US" altLang="zh-CN" sz="2000" dirty="0" err="1">
                <a:latin typeface="Times New Roman" panose="02020603050405020304" pitchFamily="18" charset="0"/>
              </a:rPr>
              <a:t>C.does</a:t>
            </a:r>
            <a:r>
              <a:rPr lang="en-US" altLang="zh-CN" sz="2000" dirty="0">
                <a:latin typeface="Times New Roman" panose="02020603050405020304" pitchFamily="18" charset="0"/>
              </a:rPr>
              <a:t> he               D.is he</a:t>
            </a:r>
          </a:p>
          <a:p>
            <a:pPr lvl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(   )2.Eat less </a:t>
            </a:r>
            <a:r>
              <a:rPr lang="en-US" altLang="zh-CN" sz="2000" dirty="0" err="1">
                <a:latin typeface="Times New Roman" panose="02020603050405020304" pitchFamily="18" charset="0"/>
              </a:rPr>
              <a:t>food,or</a:t>
            </a:r>
            <a:r>
              <a:rPr lang="en-US" altLang="zh-CN" sz="2000" dirty="0">
                <a:latin typeface="Times New Roman" panose="02020603050405020304" pitchFamily="18" charset="0"/>
              </a:rPr>
              <a:t> you’ll be _________ fat.</a:t>
            </a:r>
          </a:p>
          <a:p>
            <a:pPr lvl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        </a:t>
            </a:r>
            <a:r>
              <a:rPr lang="en-US" altLang="zh-CN" sz="2000" dirty="0" err="1">
                <a:latin typeface="Times New Roman" panose="02020603050405020304" pitchFamily="18" charset="0"/>
              </a:rPr>
              <a:t>A.too</a:t>
            </a:r>
            <a:r>
              <a:rPr lang="en-US" altLang="zh-CN" sz="2000" dirty="0">
                <a:latin typeface="Times New Roman" panose="02020603050405020304" pitchFamily="18" charset="0"/>
              </a:rPr>
              <a:t> many           </a:t>
            </a:r>
            <a:r>
              <a:rPr lang="en-US" altLang="zh-CN" sz="2000" dirty="0" err="1">
                <a:latin typeface="Times New Roman" panose="02020603050405020304" pitchFamily="18" charset="0"/>
              </a:rPr>
              <a:t>B.too</a:t>
            </a:r>
            <a:r>
              <a:rPr lang="en-US" altLang="zh-CN" sz="2000" dirty="0">
                <a:latin typeface="Times New Roman" panose="02020603050405020304" pitchFamily="18" charset="0"/>
              </a:rPr>
              <a:t> much  </a:t>
            </a:r>
          </a:p>
          <a:p>
            <a:pPr lvl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        </a:t>
            </a:r>
            <a:r>
              <a:rPr lang="en-US" altLang="zh-CN" sz="2000" dirty="0" err="1">
                <a:latin typeface="Times New Roman" panose="02020603050405020304" pitchFamily="18" charset="0"/>
              </a:rPr>
              <a:t>C.much</a:t>
            </a:r>
            <a:r>
              <a:rPr lang="en-US" altLang="zh-CN" sz="2000" dirty="0">
                <a:latin typeface="Times New Roman" panose="02020603050405020304" pitchFamily="18" charset="0"/>
              </a:rPr>
              <a:t> too           D.so many</a:t>
            </a:r>
          </a:p>
          <a:p>
            <a:pPr lvl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(   )3.You should listen _________ the teacher carefully in class.</a:t>
            </a:r>
          </a:p>
          <a:p>
            <a:pPr lvl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        A.at      B.to       C./        </a:t>
            </a:r>
            <a:r>
              <a:rPr lang="en-US" altLang="zh-CN" sz="2000" dirty="0" err="1">
                <a:latin typeface="Times New Roman" panose="02020603050405020304" pitchFamily="18" charset="0"/>
              </a:rPr>
              <a:t>D.with</a:t>
            </a:r>
            <a:endParaRPr lang="en-US" altLang="zh-CN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06" name="Text Box 21"/>
          <p:cNvSpPr/>
          <p:nvPr/>
        </p:nvSpPr>
        <p:spPr>
          <a:xfrm>
            <a:off x="1454944" y="1268016"/>
            <a:ext cx="324448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07" name="Text Box 21"/>
          <p:cNvSpPr/>
          <p:nvPr/>
        </p:nvSpPr>
        <p:spPr>
          <a:xfrm>
            <a:off x="1450182" y="2577704"/>
            <a:ext cx="324448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08" name="Text Box 21"/>
          <p:cNvSpPr/>
          <p:nvPr/>
        </p:nvSpPr>
        <p:spPr>
          <a:xfrm>
            <a:off x="1456135" y="3894535"/>
            <a:ext cx="310021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  <p:bldP spid="215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文本框 79874"/>
          <p:cNvSpPr/>
          <p:nvPr/>
        </p:nvSpPr>
        <p:spPr>
          <a:xfrm>
            <a:off x="1763688" y="1735931"/>
            <a:ext cx="5543550" cy="15234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Which kind of music is your </a:t>
            </a:r>
            <a:r>
              <a:rPr lang="en-US" altLang="zh-CN" sz="21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favourite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? Why?</a:t>
            </a:r>
          </a:p>
          <a:p>
            <a:pPr lvl="0">
              <a:lnSpc>
                <a:spcPct val="150000"/>
              </a:lnSpc>
            </a:pP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Who is your </a:t>
            </a:r>
            <a:r>
              <a:rPr lang="en-US" altLang="zh-CN" sz="21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favourite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musician?</a:t>
            </a:r>
          </a:p>
          <a:p>
            <a:pPr lvl="0">
              <a:lnSpc>
                <a:spcPct val="150000"/>
              </a:lnSpc>
            </a:pP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3. What do you know about </a:t>
            </a:r>
            <a:r>
              <a:rPr lang="en-US" altLang="zh-CN" sz="21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The Blue Danube?</a:t>
            </a:r>
          </a:p>
        </p:txBody>
      </p:sp>
      <p:sp>
        <p:nvSpPr>
          <p:cNvPr id="4098" name="Rectangle 33"/>
          <p:cNvSpPr/>
          <p:nvPr/>
        </p:nvSpPr>
        <p:spPr>
          <a:xfrm>
            <a:off x="1708548" y="1012032"/>
            <a:ext cx="5292328" cy="4833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7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Lead in: have a discussion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2"/>
          <p:cNvSpPr/>
          <p:nvPr/>
        </p:nvSpPr>
        <p:spPr>
          <a:xfrm>
            <a:off x="1337072" y="577655"/>
            <a:ext cx="6515100" cy="468589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(   )4._________ boy he is!</a:t>
            </a:r>
          </a:p>
          <a:p>
            <a:pPr lvl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        </a:t>
            </a:r>
            <a:r>
              <a:rPr lang="en-US" altLang="zh-CN" sz="2000" dirty="0" err="1">
                <a:latin typeface="Times New Roman" panose="02020603050405020304" pitchFamily="18" charset="0"/>
              </a:rPr>
              <a:t>A.What</a:t>
            </a:r>
            <a:r>
              <a:rPr lang="en-US" altLang="zh-CN" sz="2000" dirty="0">
                <a:latin typeface="Times New Roman" panose="02020603050405020304" pitchFamily="18" charset="0"/>
              </a:rPr>
              <a:t> a clever  </a:t>
            </a:r>
          </a:p>
          <a:p>
            <a:pPr lvl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        </a:t>
            </a:r>
            <a:r>
              <a:rPr lang="en-US" altLang="zh-CN" sz="2000" dirty="0" err="1">
                <a:latin typeface="Times New Roman" panose="02020603050405020304" pitchFamily="18" charset="0"/>
              </a:rPr>
              <a:t>B.How</a:t>
            </a:r>
            <a:r>
              <a:rPr lang="en-US" altLang="zh-CN" sz="2000" dirty="0">
                <a:latin typeface="Times New Roman" panose="02020603050405020304" pitchFamily="18" charset="0"/>
              </a:rPr>
              <a:t> a clever  </a:t>
            </a:r>
          </a:p>
          <a:p>
            <a:pPr lvl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        </a:t>
            </a:r>
            <a:r>
              <a:rPr lang="en-US" altLang="zh-CN" sz="2000" dirty="0" err="1">
                <a:latin typeface="Times New Roman" panose="02020603050405020304" pitchFamily="18" charset="0"/>
              </a:rPr>
              <a:t>C.How</a:t>
            </a:r>
            <a:r>
              <a:rPr lang="en-US" altLang="zh-CN" sz="2000" dirty="0">
                <a:latin typeface="Times New Roman" panose="02020603050405020304" pitchFamily="18" charset="0"/>
              </a:rPr>
              <a:t> clever  </a:t>
            </a:r>
          </a:p>
          <a:p>
            <a:pPr lvl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        </a:t>
            </a:r>
            <a:r>
              <a:rPr lang="en-US" altLang="zh-CN" sz="2000" dirty="0" err="1">
                <a:latin typeface="Times New Roman" panose="02020603050405020304" pitchFamily="18" charset="0"/>
              </a:rPr>
              <a:t>D.What</a:t>
            </a:r>
            <a:r>
              <a:rPr lang="en-US" altLang="zh-CN" sz="2000" dirty="0">
                <a:latin typeface="Times New Roman" panose="02020603050405020304" pitchFamily="18" charset="0"/>
              </a:rPr>
              <a:t> clever</a:t>
            </a:r>
          </a:p>
          <a:p>
            <a:pPr lvl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(   )5.There is much famous music in _________.</a:t>
            </a:r>
          </a:p>
          <a:p>
            <a:pPr lvl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        </a:t>
            </a:r>
            <a:r>
              <a:rPr lang="en-US" altLang="zh-CN" sz="2000" dirty="0" err="1">
                <a:latin typeface="Times New Roman" panose="02020603050405020304" pitchFamily="18" charset="0"/>
              </a:rPr>
              <a:t>A.Germans</a:t>
            </a:r>
            <a:r>
              <a:rPr lang="en-US" altLang="zh-CN" sz="2000" dirty="0">
                <a:latin typeface="Times New Roman" panose="02020603050405020304" pitchFamily="18" charset="0"/>
              </a:rPr>
              <a:t>  </a:t>
            </a:r>
          </a:p>
          <a:p>
            <a:pPr lvl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        </a:t>
            </a:r>
            <a:r>
              <a:rPr lang="en-US" altLang="zh-CN" sz="2000" dirty="0" err="1">
                <a:latin typeface="Times New Roman" panose="02020603050405020304" pitchFamily="18" charset="0"/>
              </a:rPr>
              <a:t>B.German</a:t>
            </a:r>
            <a:r>
              <a:rPr lang="en-US" altLang="zh-CN" sz="2000" dirty="0">
                <a:latin typeface="Times New Roman" panose="02020603050405020304" pitchFamily="18" charset="0"/>
              </a:rPr>
              <a:t>  </a:t>
            </a:r>
          </a:p>
          <a:p>
            <a:pPr lvl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        </a:t>
            </a:r>
            <a:r>
              <a:rPr lang="en-US" altLang="zh-CN" sz="2000" dirty="0" err="1">
                <a:latin typeface="Times New Roman" panose="02020603050405020304" pitchFamily="18" charset="0"/>
              </a:rPr>
              <a:t>C.Germany</a:t>
            </a:r>
            <a:r>
              <a:rPr lang="en-US" altLang="zh-CN" sz="2000" dirty="0">
                <a:latin typeface="Times New Roman" panose="02020603050405020304" pitchFamily="18" charset="0"/>
              </a:rPr>
              <a:t>  </a:t>
            </a:r>
          </a:p>
          <a:p>
            <a:pPr lvl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        </a:t>
            </a:r>
            <a:r>
              <a:rPr lang="en-US" altLang="zh-CN" sz="2000" dirty="0" err="1">
                <a:latin typeface="Times New Roman" panose="02020603050405020304" pitchFamily="18" charset="0"/>
              </a:rPr>
              <a:t>D.Germen</a:t>
            </a:r>
            <a:endParaRPr lang="en-US" altLang="zh-CN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30" name="Text Box 21"/>
          <p:cNvSpPr/>
          <p:nvPr/>
        </p:nvSpPr>
        <p:spPr>
          <a:xfrm>
            <a:off x="1441848" y="731044"/>
            <a:ext cx="324448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31" name="Text Box 21"/>
          <p:cNvSpPr/>
          <p:nvPr/>
        </p:nvSpPr>
        <p:spPr>
          <a:xfrm>
            <a:off x="1389460" y="2920604"/>
            <a:ext cx="324448" cy="3770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流程图: 终止 33"/>
          <p:cNvSpPr/>
          <p:nvPr/>
        </p:nvSpPr>
        <p:spPr>
          <a:xfrm>
            <a:off x="285750" y="762000"/>
            <a:ext cx="1028700" cy="342900"/>
          </a:xfrm>
          <a:prstGeom prst="flowChartTerminator">
            <a:avLst/>
          </a:prstGeom>
          <a:solidFill>
            <a:srgbClr val="F7BFC7"/>
          </a:solidFill>
          <a:ln w="19050">
            <a:solidFill>
              <a:schemeClr val="bg1"/>
            </a:solidFill>
            <a:prstDash val="sysDash"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23555" name="文本框 30"/>
          <p:cNvSpPr/>
          <p:nvPr/>
        </p:nvSpPr>
        <p:spPr>
          <a:xfrm>
            <a:off x="435769" y="731044"/>
            <a:ext cx="750094" cy="39171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1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归 纳</a:t>
            </a:r>
          </a:p>
        </p:txBody>
      </p:sp>
      <p:sp>
        <p:nvSpPr>
          <p:cNvPr id="23556" name="文本框 3"/>
          <p:cNvSpPr txBox="1"/>
          <p:nvPr/>
        </p:nvSpPr>
        <p:spPr>
          <a:xfrm>
            <a:off x="197644" y="252412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 dirty="0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23557" name="流程图: 过程 1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23558" name="Rectangle 23"/>
          <p:cNvSpPr/>
          <p:nvPr/>
        </p:nvSpPr>
        <p:spPr>
          <a:xfrm>
            <a:off x="1953816" y="904875"/>
            <a:ext cx="5772150" cy="408503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Unit 1 It’s so beautiful!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1.New words: 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lively, modern, noisy, pop, rock, sound, violin, Western, hmm, by, through, both, opera, voice, drum, believe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2.Structures: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①I’m not sure. 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②What a beautiful city! 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③Give us a break.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④I don’t believe it!</a:t>
            </a:r>
          </a:p>
          <a:p>
            <a:pPr lvl="0"/>
            <a:r>
              <a:rPr lang="en-US" altLang="zh-CN" dirty="0"/>
              <a:t>    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15717" descr="301224363V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0413" y="1437085"/>
            <a:ext cx="696516" cy="2484834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5122" name="矩形 115713"/>
          <p:cNvSpPr/>
          <p:nvPr/>
        </p:nvSpPr>
        <p:spPr>
          <a:xfrm>
            <a:off x="2574131" y="1006079"/>
            <a:ext cx="2324100" cy="361483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60000"/>
              </a:lnSpc>
            </a:pPr>
            <a:r>
              <a:rPr lang="en-US" altLang="zh-CN" b="1" dirty="0">
                <a:solidFill>
                  <a:srgbClr val="3333FF"/>
                </a:solidFill>
                <a:latin typeface="Times New Roman" panose="02020603050405020304" pitchFamily="18" charset="0"/>
              </a:rPr>
              <a:t>lively</a:t>
            </a:r>
          </a:p>
          <a:p>
            <a:pPr lvl="0">
              <a:lnSpc>
                <a:spcPct val="160000"/>
              </a:lnSpc>
            </a:pPr>
            <a:r>
              <a:rPr lang="en-US" altLang="zh-CN" b="1" dirty="0">
                <a:solidFill>
                  <a:srgbClr val="3333FF"/>
                </a:solidFill>
                <a:latin typeface="Times New Roman" panose="02020603050405020304" pitchFamily="18" charset="0"/>
              </a:rPr>
              <a:t>modern</a:t>
            </a:r>
          </a:p>
          <a:p>
            <a:pPr lvl="0">
              <a:lnSpc>
                <a:spcPct val="160000"/>
              </a:lnSpc>
            </a:pPr>
            <a:r>
              <a:rPr lang="en-US" altLang="zh-CN" b="1" dirty="0">
                <a:solidFill>
                  <a:srgbClr val="3333FF"/>
                </a:solidFill>
                <a:latin typeface="Times New Roman" panose="02020603050405020304" pitchFamily="18" charset="0"/>
              </a:rPr>
              <a:t>noisy </a:t>
            </a:r>
          </a:p>
          <a:p>
            <a:pPr lvl="0">
              <a:lnSpc>
                <a:spcPct val="160000"/>
              </a:lnSpc>
            </a:pPr>
            <a:r>
              <a:rPr lang="en-US" altLang="zh-CN" b="1" dirty="0">
                <a:solidFill>
                  <a:srgbClr val="3333FF"/>
                </a:solidFill>
                <a:latin typeface="Times New Roman" panose="02020603050405020304" pitchFamily="18" charset="0"/>
              </a:rPr>
              <a:t>pop=popular</a:t>
            </a:r>
          </a:p>
          <a:p>
            <a:pPr lvl="0">
              <a:lnSpc>
                <a:spcPct val="160000"/>
              </a:lnSpc>
            </a:pPr>
            <a:r>
              <a:rPr lang="en-US" altLang="zh-CN" b="1" dirty="0">
                <a:solidFill>
                  <a:srgbClr val="3333FF"/>
                </a:solidFill>
                <a:latin typeface="Times New Roman" panose="02020603050405020304" pitchFamily="18" charset="0"/>
              </a:rPr>
              <a:t>rock  </a:t>
            </a:r>
          </a:p>
          <a:p>
            <a:pPr lvl="0">
              <a:lnSpc>
                <a:spcPct val="160000"/>
              </a:lnSpc>
            </a:pPr>
            <a:r>
              <a:rPr lang="en-US" altLang="zh-CN" b="1" dirty="0">
                <a:solidFill>
                  <a:srgbClr val="3333FF"/>
                </a:solidFill>
                <a:latin typeface="Times New Roman" panose="02020603050405020304" pitchFamily="18" charset="0"/>
              </a:rPr>
              <a:t>sound  </a:t>
            </a:r>
          </a:p>
          <a:p>
            <a:pPr lvl="0">
              <a:lnSpc>
                <a:spcPct val="160000"/>
              </a:lnSpc>
            </a:pPr>
            <a:r>
              <a:rPr lang="en-US" altLang="zh-CN" b="1" dirty="0">
                <a:solidFill>
                  <a:srgbClr val="3333FF"/>
                </a:solidFill>
                <a:latin typeface="Times New Roman" panose="02020603050405020304" pitchFamily="18" charset="0"/>
              </a:rPr>
              <a:t>violin   </a:t>
            </a:r>
          </a:p>
          <a:p>
            <a:pPr lvl="0">
              <a:lnSpc>
                <a:spcPct val="160000"/>
              </a:lnSpc>
            </a:pPr>
            <a:r>
              <a:rPr lang="en-US" altLang="zh-CN" b="1" dirty="0">
                <a:solidFill>
                  <a:srgbClr val="3333FF"/>
                </a:solidFill>
                <a:latin typeface="Times New Roman" panose="02020603050405020304" pitchFamily="18" charset="0"/>
              </a:rPr>
              <a:t>Western</a:t>
            </a:r>
          </a:p>
        </p:txBody>
      </p:sp>
      <p:sp>
        <p:nvSpPr>
          <p:cNvPr id="5123" name="文本框 115714"/>
          <p:cNvSpPr/>
          <p:nvPr/>
        </p:nvSpPr>
        <p:spPr>
          <a:xfrm>
            <a:off x="4518423" y="1006079"/>
            <a:ext cx="3482578" cy="361483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60000"/>
              </a:lnSpc>
            </a:pP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adj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活泼的；轻快的</a:t>
            </a:r>
          </a:p>
          <a:p>
            <a:pPr lvl="0">
              <a:lnSpc>
                <a:spcPct val="160000"/>
              </a:lnSpc>
            </a:pP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adj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现代的</a:t>
            </a:r>
          </a:p>
          <a:p>
            <a:pPr lvl="0">
              <a:lnSpc>
                <a:spcPct val="160000"/>
              </a:lnSpc>
            </a:pP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adj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吵闹的</a:t>
            </a:r>
          </a:p>
          <a:p>
            <a:pPr lvl="0">
              <a:lnSpc>
                <a:spcPct val="160000"/>
              </a:lnSpc>
            </a:pP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adj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流行的；受欢迎的</a:t>
            </a:r>
          </a:p>
          <a:p>
            <a:pPr lvl="0">
              <a:lnSpc>
                <a:spcPct val="160000"/>
              </a:lnSpc>
            </a:pP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摇滚乐；石头</a:t>
            </a:r>
          </a:p>
          <a:p>
            <a:pPr lvl="0">
              <a:lnSpc>
                <a:spcPct val="160000"/>
              </a:lnSpc>
            </a:pP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声音</a:t>
            </a:r>
          </a:p>
          <a:p>
            <a:pPr lvl="0">
              <a:lnSpc>
                <a:spcPct val="160000"/>
              </a:lnSpc>
            </a:pP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小提琴</a:t>
            </a:r>
          </a:p>
          <a:p>
            <a:pPr lvl="0">
              <a:lnSpc>
                <a:spcPct val="160000"/>
              </a:lnSpc>
            </a:pP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adj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西方的</a:t>
            </a:r>
          </a:p>
        </p:txBody>
      </p:sp>
      <p:sp>
        <p:nvSpPr>
          <p:cNvPr id="5124" name="Rectangle 33"/>
          <p:cNvSpPr/>
          <p:nvPr/>
        </p:nvSpPr>
        <p:spPr>
          <a:xfrm>
            <a:off x="1621632" y="457200"/>
            <a:ext cx="2950369" cy="4833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700" b="1">
                <a:solidFill>
                  <a:srgbClr val="CC00FF"/>
                </a:solidFill>
                <a:latin typeface="Times New Roman" panose="02020603050405020304" pitchFamily="18" charset="0"/>
              </a:rPr>
              <a:t>New words</a:t>
            </a:r>
          </a:p>
        </p:txBody>
      </p:sp>
      <p:pic>
        <p:nvPicPr>
          <p:cNvPr id="5125" name="图片 115716" descr="301224363V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235" y="1383507"/>
            <a:ext cx="642938" cy="248483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22881" descr="301224363V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6835" y="1383506"/>
            <a:ext cx="696515" cy="243006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6146" name="矩形 122882"/>
          <p:cNvSpPr/>
          <p:nvPr/>
        </p:nvSpPr>
        <p:spPr>
          <a:xfrm>
            <a:off x="2582466" y="544117"/>
            <a:ext cx="2324100" cy="361483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60000"/>
              </a:lnSpc>
            </a:pPr>
            <a:r>
              <a:rPr lang="en-US" altLang="zh-CN" b="1">
                <a:solidFill>
                  <a:srgbClr val="3333FF"/>
                </a:solidFill>
                <a:latin typeface="Times New Roman" panose="02020603050405020304" pitchFamily="18" charset="0"/>
              </a:rPr>
              <a:t>hmm</a:t>
            </a:r>
          </a:p>
          <a:p>
            <a:pPr lvl="0">
              <a:lnSpc>
                <a:spcPct val="160000"/>
              </a:lnSpc>
            </a:pPr>
            <a:r>
              <a:rPr lang="en-US" altLang="zh-CN" b="1">
                <a:solidFill>
                  <a:srgbClr val="3333FF"/>
                </a:solidFill>
                <a:latin typeface="Times New Roman" panose="02020603050405020304" pitchFamily="18" charset="0"/>
              </a:rPr>
              <a:t>by</a:t>
            </a:r>
          </a:p>
          <a:p>
            <a:pPr lvl="0">
              <a:lnSpc>
                <a:spcPct val="160000"/>
              </a:lnSpc>
            </a:pPr>
            <a:r>
              <a:rPr lang="en-US" altLang="zh-CN" b="1">
                <a:solidFill>
                  <a:srgbClr val="3333FF"/>
                </a:solidFill>
                <a:latin typeface="Times New Roman" panose="02020603050405020304" pitchFamily="18" charset="0"/>
              </a:rPr>
              <a:t>through</a:t>
            </a:r>
          </a:p>
          <a:p>
            <a:pPr lvl="0">
              <a:lnSpc>
                <a:spcPct val="160000"/>
              </a:lnSpc>
            </a:pPr>
            <a:r>
              <a:rPr lang="en-US" altLang="zh-CN" b="1">
                <a:solidFill>
                  <a:srgbClr val="3333FF"/>
                </a:solidFill>
                <a:latin typeface="Times New Roman" panose="02020603050405020304" pitchFamily="18" charset="0"/>
              </a:rPr>
              <a:t>both </a:t>
            </a:r>
          </a:p>
          <a:p>
            <a:pPr lvl="0">
              <a:lnSpc>
                <a:spcPct val="160000"/>
              </a:lnSpc>
            </a:pPr>
            <a:r>
              <a:rPr lang="en-US" altLang="zh-CN" b="1">
                <a:solidFill>
                  <a:srgbClr val="3333FF"/>
                </a:solidFill>
                <a:latin typeface="Times New Roman" panose="02020603050405020304" pitchFamily="18" charset="0"/>
              </a:rPr>
              <a:t>opera</a:t>
            </a:r>
          </a:p>
          <a:p>
            <a:pPr lvl="0">
              <a:lnSpc>
                <a:spcPct val="160000"/>
              </a:lnSpc>
            </a:pPr>
            <a:r>
              <a:rPr lang="en-US" altLang="zh-CN" b="1">
                <a:solidFill>
                  <a:srgbClr val="3333FF"/>
                </a:solidFill>
                <a:latin typeface="Times New Roman" panose="02020603050405020304" pitchFamily="18" charset="0"/>
              </a:rPr>
              <a:t>voice</a:t>
            </a:r>
          </a:p>
          <a:p>
            <a:pPr lvl="0">
              <a:lnSpc>
                <a:spcPct val="160000"/>
              </a:lnSpc>
            </a:pPr>
            <a:r>
              <a:rPr lang="en-US" altLang="zh-CN" b="1">
                <a:solidFill>
                  <a:srgbClr val="3333FF"/>
                </a:solidFill>
                <a:latin typeface="Times New Roman" panose="02020603050405020304" pitchFamily="18" charset="0"/>
              </a:rPr>
              <a:t>drum   </a:t>
            </a:r>
          </a:p>
          <a:p>
            <a:pPr lvl="0">
              <a:lnSpc>
                <a:spcPct val="160000"/>
              </a:lnSpc>
            </a:pPr>
            <a:r>
              <a:rPr lang="en-US" altLang="zh-CN" b="1">
                <a:solidFill>
                  <a:srgbClr val="3333FF"/>
                </a:solidFill>
                <a:latin typeface="Times New Roman" panose="02020603050405020304" pitchFamily="18" charset="0"/>
              </a:rPr>
              <a:t>believe</a:t>
            </a:r>
          </a:p>
        </p:txBody>
      </p:sp>
      <p:sp>
        <p:nvSpPr>
          <p:cNvPr id="6147" name="文本框 122883"/>
          <p:cNvSpPr/>
          <p:nvPr/>
        </p:nvSpPr>
        <p:spPr>
          <a:xfrm>
            <a:off x="4626769" y="544117"/>
            <a:ext cx="3482579" cy="361483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60000"/>
              </a:lnSpc>
            </a:pP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int.  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嗯</a:t>
            </a:r>
          </a:p>
          <a:p>
            <a:pPr lvl="0">
              <a:lnSpc>
                <a:spcPct val="160000"/>
              </a:lnSpc>
            </a:pP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prep. 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由……创作；被；由</a:t>
            </a:r>
            <a:endParaRPr lang="zh-CN" altLang="en-US" b="1" i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lvl="0">
              <a:lnSpc>
                <a:spcPct val="160000"/>
              </a:lnSpc>
            </a:pP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prep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.  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穿过</a:t>
            </a:r>
          </a:p>
          <a:p>
            <a:pPr lvl="0">
              <a:lnSpc>
                <a:spcPct val="160000"/>
              </a:lnSpc>
            </a:pP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pron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.  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两个；两者</a:t>
            </a:r>
          </a:p>
          <a:p>
            <a:pPr lvl="0">
              <a:lnSpc>
                <a:spcPct val="160000"/>
              </a:lnSpc>
            </a:pP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.  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歌剧</a:t>
            </a:r>
          </a:p>
          <a:p>
            <a:pPr lvl="0">
              <a:lnSpc>
                <a:spcPct val="160000"/>
              </a:lnSpc>
            </a:pP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.  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声音</a:t>
            </a:r>
          </a:p>
          <a:p>
            <a:pPr lvl="0">
              <a:lnSpc>
                <a:spcPct val="160000"/>
              </a:lnSpc>
            </a:pP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.  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鼓</a:t>
            </a:r>
          </a:p>
          <a:p>
            <a:pPr lvl="0">
              <a:lnSpc>
                <a:spcPct val="160000"/>
              </a:lnSpc>
            </a:pP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.  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相信</a:t>
            </a:r>
          </a:p>
        </p:txBody>
      </p:sp>
      <p:pic>
        <p:nvPicPr>
          <p:cNvPr id="6148" name="图片 122885" descr="301224363V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235" y="1383507"/>
            <a:ext cx="642938" cy="248483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6149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7620000" y="7658100"/>
            <a:ext cx="238125" cy="180975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/>
          </p:cNvSpPr>
          <p:nvPr>
            <p:ph type="title" idx="4294967295"/>
          </p:nvPr>
        </p:nvSpPr>
        <p:spPr>
          <a:xfrm>
            <a:off x="1601392" y="313135"/>
            <a:ext cx="5679281" cy="123229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/>
          <a:lstStyle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600" b="1" u="none" strike="noStrike" kern="1200" cap="none" spc="300" normalizeH="0" baseline="0">
                <a:solidFill>
                  <a:srgbClr val="262626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lvl="0">
              <a:lnSpc>
                <a:spcPct val="120000"/>
              </a:lnSpc>
            </a:pPr>
            <a:r>
              <a:rPr lang="en-US" altLang="zh-CN" dirty="0">
                <a:solidFill>
                  <a:srgbClr val="CC00FF"/>
                </a:solidFill>
                <a:latin typeface="Times New Roman" panose="02020603050405020304" pitchFamily="18" charset="0"/>
              </a:rPr>
              <a:t>Listen and number the words as you hear them.</a:t>
            </a:r>
          </a:p>
        </p:txBody>
      </p:sp>
      <p:sp>
        <p:nvSpPr>
          <p:cNvPr id="7170" name="标题 1"/>
          <p:cNvSpPr/>
          <p:nvPr/>
        </p:nvSpPr>
        <p:spPr>
          <a:xfrm>
            <a:off x="1464469" y="1393032"/>
            <a:ext cx="6240066" cy="1660922"/>
          </a:xfrm>
          <a:prstGeom prst="rect">
            <a:avLst/>
          </a:prstGeom>
          <a:solidFill>
            <a:srgbClr val="FFCC99">
              <a:alpha val="73000"/>
            </a:srgbClr>
          </a:solidFill>
          <a:ln>
            <a:solidFill>
              <a:srgbClr val="FFCC99"/>
            </a:solidFill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 b="1" dirty="0">
                <a:solidFill>
                  <a:srgbClr val="0000CC"/>
                </a:solidFill>
                <a:latin typeface="Times New Roman" panose="02020603050405020304" pitchFamily="18" charset="0"/>
              </a:rPr>
              <a:t>(   ) lively        (   ) modern         (   ) music</a:t>
            </a:r>
          </a:p>
          <a:p>
            <a:pPr lvl="0">
              <a:lnSpc>
                <a:spcPct val="150000"/>
              </a:lnSpc>
            </a:pPr>
            <a:r>
              <a:rPr lang="en-US" altLang="zh-CN" b="1" dirty="0">
                <a:solidFill>
                  <a:srgbClr val="0000CC"/>
                </a:solidFill>
                <a:latin typeface="Times New Roman" panose="02020603050405020304" pitchFamily="18" charset="0"/>
              </a:rPr>
              <a:t>(   ) noisy        (   ) pop                (   ) rock</a:t>
            </a:r>
          </a:p>
          <a:p>
            <a:pPr lvl="0">
              <a:lnSpc>
                <a:spcPct val="150000"/>
              </a:lnSpc>
            </a:pPr>
            <a:r>
              <a:rPr lang="en-US" altLang="zh-CN" b="1" dirty="0">
                <a:solidFill>
                  <a:srgbClr val="0000CC"/>
                </a:solidFill>
                <a:latin typeface="Times New Roman" panose="02020603050405020304" pitchFamily="18" charset="0"/>
              </a:rPr>
              <a:t>(   ) sound       (   ) violin             (   ) western</a:t>
            </a:r>
          </a:p>
        </p:txBody>
      </p:sp>
      <p:pic>
        <p:nvPicPr>
          <p:cNvPr id="7171" name="Picture 2" descr="http://image1.nbd.com.cn/uploads/articles/thumbnails/24688/111.x_lar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4804" y="3432573"/>
            <a:ext cx="4875609" cy="151566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7172" name="标题 1"/>
          <p:cNvSpPr/>
          <p:nvPr/>
        </p:nvSpPr>
        <p:spPr>
          <a:xfrm>
            <a:off x="4537472" y="1638300"/>
            <a:ext cx="432197" cy="4762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20000"/>
              </a:lnSpc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173" name="标题 1"/>
          <p:cNvSpPr/>
          <p:nvPr/>
        </p:nvSpPr>
        <p:spPr>
          <a:xfrm>
            <a:off x="4537472" y="2463404"/>
            <a:ext cx="432197" cy="4762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20000"/>
              </a:lnSpc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174" name="标题 1"/>
          <p:cNvSpPr/>
          <p:nvPr/>
        </p:nvSpPr>
        <p:spPr>
          <a:xfrm>
            <a:off x="1543051" y="2463404"/>
            <a:ext cx="432197" cy="4762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20000"/>
              </a:lnSpc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175" name="标题 1"/>
          <p:cNvSpPr/>
          <p:nvPr/>
        </p:nvSpPr>
        <p:spPr>
          <a:xfrm>
            <a:off x="2930128" y="2463404"/>
            <a:ext cx="432197" cy="4762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20000"/>
              </a:lnSpc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7176" name="标题 1"/>
          <p:cNvSpPr/>
          <p:nvPr/>
        </p:nvSpPr>
        <p:spPr>
          <a:xfrm>
            <a:off x="2930128" y="1638300"/>
            <a:ext cx="432197" cy="4762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20000"/>
              </a:lnSpc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7177" name="标题 1"/>
          <p:cNvSpPr/>
          <p:nvPr/>
        </p:nvSpPr>
        <p:spPr>
          <a:xfrm>
            <a:off x="4537472" y="1987154"/>
            <a:ext cx="432197" cy="4762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20000"/>
              </a:lnSpc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7178" name="标题 1"/>
          <p:cNvSpPr/>
          <p:nvPr/>
        </p:nvSpPr>
        <p:spPr>
          <a:xfrm>
            <a:off x="1543051" y="1554956"/>
            <a:ext cx="432197" cy="4762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20000"/>
              </a:lnSpc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7179" name="标题 1"/>
          <p:cNvSpPr/>
          <p:nvPr/>
        </p:nvSpPr>
        <p:spPr>
          <a:xfrm>
            <a:off x="2930128" y="2031206"/>
            <a:ext cx="432197" cy="4762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20000"/>
              </a:lnSpc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7180" name="标题 1"/>
          <p:cNvSpPr/>
          <p:nvPr/>
        </p:nvSpPr>
        <p:spPr>
          <a:xfrm>
            <a:off x="1543051" y="2031206"/>
            <a:ext cx="432197" cy="4762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20000"/>
              </a:lnSpc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9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 fill="hold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 fill="hold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 fill="hold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 fill="hold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 fill="hold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 fill="hold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 fill="hold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 fill="hold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2" grpId="0"/>
      <p:bldP spid="7173" grpId="0"/>
      <p:bldP spid="7174" grpId="0"/>
      <p:bldP spid="7175" grpId="0"/>
      <p:bldP spid="7176" grpId="0"/>
      <p:bldP spid="7177" grpId="0"/>
      <p:bldP spid="7178" grpId="0"/>
      <p:bldP spid="7179" grpId="0"/>
      <p:bldP spid="71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/>
          </p:cNvSpPr>
          <p:nvPr>
            <p:ph type="title" idx="4294967295"/>
          </p:nvPr>
        </p:nvSpPr>
        <p:spPr>
          <a:xfrm>
            <a:off x="1328737" y="426244"/>
            <a:ext cx="6969677" cy="8572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/>
          <a:lstStyle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600" b="1" u="none" strike="noStrike" kern="1200" cap="none" spc="300" normalizeH="0" baseline="0">
                <a:solidFill>
                  <a:srgbClr val="262626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lvl="0"/>
            <a:r>
              <a:rPr lang="en-US" altLang="zh-CN" sz="2100" dirty="0">
                <a:solidFill>
                  <a:srgbClr val="CC00FF"/>
                </a:solidFill>
                <a:latin typeface="Times New Roman" panose="02020603050405020304" pitchFamily="18" charset="0"/>
              </a:rPr>
              <a:t>Activity 2 Work in pairs. Answer the questions about the conversation in Activity 1</a:t>
            </a:r>
          </a:p>
        </p:txBody>
      </p:sp>
      <p:sp>
        <p:nvSpPr>
          <p:cNvPr id="8194" name="文本框 112652"/>
          <p:cNvSpPr/>
          <p:nvPr/>
        </p:nvSpPr>
        <p:spPr>
          <a:xfrm>
            <a:off x="1331640" y="1254359"/>
            <a:ext cx="6642738" cy="394723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Which modern music does Tony like?</a:t>
            </a:r>
          </a:p>
          <a:p>
            <a:pPr lvl="0">
              <a:lnSpc>
                <a:spcPct val="15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Rock music.</a:t>
            </a:r>
            <a:endParaRPr lang="en-US" altLang="zh-CN" sz="21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What does Tony’s mum think about rock music?</a:t>
            </a:r>
          </a:p>
          <a:p>
            <a:pPr lvl="0">
              <a:lnSpc>
                <a:spcPct val="15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Lively.</a:t>
            </a:r>
            <a:endParaRPr lang="en-US" altLang="zh-CN" sz="21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3. Why doesn’t Tony like traditional Western music?</a:t>
            </a:r>
          </a:p>
          <a:p>
            <a:pPr lvl="0">
              <a:lnSpc>
                <a:spcPct val="15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It’s too slow.</a:t>
            </a:r>
            <a:endParaRPr lang="en-US" altLang="zh-CN" sz="21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4.Which music does Tony’s dad think is too noisy?</a:t>
            </a:r>
          </a:p>
          <a:p>
            <a:pPr lvl="0">
              <a:lnSpc>
                <a:spcPct val="15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Pop music.</a:t>
            </a:r>
            <a:endParaRPr lang="en-US" altLang="zh-CN" sz="21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/>
          <p:cNvSpPr/>
          <p:nvPr/>
        </p:nvSpPr>
        <p:spPr>
          <a:xfrm>
            <a:off x="1439467" y="432198"/>
            <a:ext cx="6373415" cy="4833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2700" b="1">
                <a:solidFill>
                  <a:srgbClr val="CC00FF"/>
                </a:solidFill>
                <a:latin typeface="Times New Roman" panose="02020603050405020304" pitchFamily="18" charset="0"/>
              </a:rPr>
              <a:t>Listen and choose the best answer .</a:t>
            </a:r>
          </a:p>
        </p:txBody>
      </p:sp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1331119" y="1021556"/>
            <a:ext cx="6481763" cy="32270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b="1" dirty="0">
                <a:solidFill>
                  <a:srgbClr val="0000CC"/>
                </a:solidFill>
                <a:latin typeface="Times New Roman" panose="02020603050405020304" pitchFamily="18" charset="0"/>
              </a:rPr>
              <a:t>1. Is this music by Strauss or Mozart?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   A  Mozart       B  Strauss</a:t>
            </a:r>
          </a:p>
          <a:p>
            <a:pPr lvl="0">
              <a:lnSpc>
                <a:spcPct val="150000"/>
              </a:lnSpc>
              <a:spcBef>
                <a:spcPct val="10000"/>
              </a:spcBef>
            </a:pPr>
            <a:r>
              <a:rPr lang="en-US" altLang="zh-CN" b="1" dirty="0">
                <a:solidFill>
                  <a:srgbClr val="0000CC"/>
                </a:solidFill>
                <a:latin typeface="Times New Roman" panose="02020603050405020304" pitchFamily="18" charset="0"/>
              </a:rPr>
              <a:t>2. The Danube is the river in ______.</a:t>
            </a:r>
          </a:p>
          <a:p>
            <a:pPr lvl="0">
              <a:lnSpc>
                <a:spcPct val="150000"/>
              </a:lnSpc>
              <a:spcBef>
                <a:spcPct val="10000"/>
              </a:spcBef>
            </a:pPr>
            <a:r>
              <a:rPr lang="en-US" altLang="zh-CN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   A. London    B. Vienna    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b="1" dirty="0">
                <a:solidFill>
                  <a:srgbClr val="0000CC"/>
                </a:solidFill>
                <a:latin typeface="Times New Roman" panose="02020603050405020304" pitchFamily="18" charset="0"/>
              </a:rPr>
              <a:t>3.   Who likes Beijing opera?</a:t>
            </a:r>
          </a:p>
          <a:p>
            <a:pPr lvl="0">
              <a:lnSpc>
                <a:spcPct val="150000"/>
              </a:lnSpc>
              <a:spcBef>
                <a:spcPct val="10000"/>
              </a:spcBef>
            </a:pPr>
            <a:r>
              <a:rPr lang="en-US" altLang="zh-CN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  A. Betty     B. </a:t>
            </a:r>
            <a:r>
              <a:rPr lang="en-US" altLang="zh-CN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lingling</a:t>
            </a:r>
            <a:r>
              <a:rPr lang="en-US" altLang="zh-CN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 </a:t>
            </a:r>
          </a:p>
          <a:p>
            <a:pPr marL="257175" indent="-257175">
              <a:spcBef>
                <a:spcPct val="10000"/>
              </a:spcBef>
            </a:pPr>
            <a:endParaRPr lang="en-US" altLang="zh-CN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219" name="Picture 5" descr="4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0610" y="1660922"/>
            <a:ext cx="369094" cy="43219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9220" name="Picture 6" descr="4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025" y="2518172"/>
            <a:ext cx="369094" cy="43219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9221" name="Picture 7" descr="4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1516" y="3432572"/>
            <a:ext cx="369094" cy="43219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矩形 113665"/>
          <p:cNvSpPr/>
          <p:nvPr/>
        </p:nvSpPr>
        <p:spPr>
          <a:xfrm>
            <a:off x="1601391" y="897731"/>
            <a:ext cx="4415311" cy="5493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30000"/>
              </a:lnSpc>
            </a:pPr>
            <a:r>
              <a:rPr lang="en-GB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Now check (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  <a:r>
              <a:rPr lang="en-GB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)the true sentences.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42" name="Picture 48" descr="1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4050507"/>
            <a:ext cx="6000750" cy="62746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0243" name="文本框 113668"/>
          <p:cNvSpPr/>
          <p:nvPr/>
        </p:nvSpPr>
        <p:spPr>
          <a:xfrm>
            <a:off x="1818085" y="1491854"/>
            <a:ext cx="5400675" cy="221599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5000"/>
              </a:lnSpc>
            </a:pPr>
            <a:r>
              <a:rPr lang="en-GB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They’re listening to Western music.</a:t>
            </a:r>
          </a:p>
          <a:p>
            <a:pPr lvl="0">
              <a:lnSpc>
                <a:spcPct val="155000"/>
              </a:lnSpc>
            </a:pPr>
            <a:r>
              <a:rPr lang="en-GB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Tony knows little about Strauss.</a:t>
            </a:r>
          </a:p>
          <a:p>
            <a:pPr lvl="0">
              <a:lnSpc>
                <a:spcPct val="155000"/>
              </a:lnSpc>
            </a:pPr>
            <a:r>
              <a:rPr lang="en-GB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3. Strauss was born in the capital of Australia.</a:t>
            </a:r>
          </a:p>
          <a:p>
            <a:pPr lvl="0">
              <a:lnSpc>
                <a:spcPct val="155000"/>
              </a:lnSpc>
            </a:pPr>
            <a:r>
              <a:rPr lang="en-GB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4. </a:t>
            </a:r>
            <a:r>
              <a:rPr lang="en-GB" altLang="zh-CN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The Blue Danube</a:t>
            </a:r>
            <a:r>
              <a:rPr lang="en-GB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is pop music.</a:t>
            </a:r>
          </a:p>
          <a:p>
            <a:pPr lvl="0">
              <a:lnSpc>
                <a:spcPct val="155000"/>
              </a:lnSpc>
            </a:pPr>
            <a:r>
              <a:rPr lang="en-GB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5. </a:t>
            </a:r>
            <a:r>
              <a:rPr lang="en-GB" altLang="zh-C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Lingling</a:t>
            </a:r>
            <a:r>
              <a:rPr lang="en-GB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enjoys Beijing Opera very much.</a:t>
            </a:r>
            <a:endParaRPr lang="en-US" altLang="zh-CN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44" name="图片 113678" descr="taoshu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489972" y="519113"/>
            <a:ext cx="2241947" cy="56078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0245" name="文本框 113680"/>
          <p:cNvSpPr/>
          <p:nvPr/>
        </p:nvSpPr>
        <p:spPr>
          <a:xfrm>
            <a:off x="6516291" y="1707356"/>
            <a:ext cx="270272" cy="34624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0246" name="文本框 113681"/>
          <p:cNvSpPr/>
          <p:nvPr/>
        </p:nvSpPr>
        <p:spPr>
          <a:xfrm>
            <a:off x="6516291" y="3274219"/>
            <a:ext cx="270272" cy="34624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0247" name="文本框 113682"/>
          <p:cNvSpPr/>
          <p:nvPr/>
        </p:nvSpPr>
        <p:spPr>
          <a:xfrm>
            <a:off x="6516291" y="2085975"/>
            <a:ext cx="270272" cy="34624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0248" name="文本框 113683"/>
          <p:cNvSpPr/>
          <p:nvPr/>
        </p:nvSpPr>
        <p:spPr>
          <a:xfrm>
            <a:off x="6516291" y="2895600"/>
            <a:ext cx="270272" cy="34624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0249" name="文本框 113684"/>
          <p:cNvSpPr/>
          <p:nvPr/>
        </p:nvSpPr>
        <p:spPr>
          <a:xfrm>
            <a:off x="6516291" y="2518172"/>
            <a:ext cx="270272" cy="34624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0250" name="文本框 113686"/>
          <p:cNvSpPr/>
          <p:nvPr/>
        </p:nvSpPr>
        <p:spPr>
          <a:xfrm>
            <a:off x="6466285" y="2031206"/>
            <a:ext cx="647700" cy="39171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2100" b="1">
                <a:solidFill>
                  <a:srgbClr val="FF0000"/>
                </a:solidFill>
                <a:latin typeface="Ebrima" panose="02000000000000000000" charset="0"/>
              </a:rPr>
              <a:t>√</a:t>
            </a:r>
          </a:p>
        </p:txBody>
      </p:sp>
      <p:sp>
        <p:nvSpPr>
          <p:cNvPr id="10251" name="文本框 113687"/>
          <p:cNvSpPr/>
          <p:nvPr/>
        </p:nvSpPr>
        <p:spPr>
          <a:xfrm>
            <a:off x="6466285" y="3219450"/>
            <a:ext cx="647700" cy="39171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2100" b="1">
                <a:solidFill>
                  <a:srgbClr val="FF0000"/>
                </a:solidFill>
                <a:latin typeface="Ebrima" panose="02000000000000000000" charset="0"/>
              </a:rPr>
              <a:t>√</a:t>
            </a:r>
          </a:p>
        </p:txBody>
      </p:sp>
      <p:sp>
        <p:nvSpPr>
          <p:cNvPr id="10252" name="文本框 113688"/>
          <p:cNvSpPr/>
          <p:nvPr/>
        </p:nvSpPr>
        <p:spPr>
          <a:xfrm>
            <a:off x="6516291" y="1639492"/>
            <a:ext cx="647700" cy="39171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2100" b="1">
                <a:solidFill>
                  <a:srgbClr val="FF0000"/>
                </a:solidFill>
                <a:latin typeface="Ebrima" panose="02000000000000000000" charset="0"/>
              </a:rPr>
              <a:t>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/>
      <p:bldP spid="10251" grpId="0"/>
      <p:bldP spid="102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5" name="表格 6"/>
          <p:cNvGraphicFramePr>
            <a:graphicFrameLocks noGrp="1"/>
          </p:cNvGraphicFramePr>
          <p:nvPr/>
        </p:nvGraphicFramePr>
        <p:xfrm>
          <a:off x="1382769" y="1412631"/>
          <a:ext cx="6322219" cy="3349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8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4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96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4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49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7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name</a:t>
                      </a:r>
                      <a:endParaRPr lang="zh-CN" altLang="en-US" sz="1800" smtClean="0">
                        <a:ln>
                          <a:solidFill>
                            <a:sysClr val="windowText" lastClr="000000"/>
                          </a:solidFill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altLang="zh-CN" sz="180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music</a:t>
                      </a:r>
                      <a:endParaRPr lang="zh-CN" altLang="en-US" sz="1800" smtClean="0">
                        <a:ln>
                          <a:solidFill>
                            <a:sysClr val="windowText" lastClr="000000"/>
                          </a:solidFill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 anchorCtr="1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altLang="zh-CN" sz="180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Tony</a:t>
                      </a:r>
                    </a:p>
                  </a:txBody>
                  <a:tcPr marL="68580" marR="68580" marT="34290" marB="3429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altLang="zh-CN" sz="180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Lingling</a:t>
                      </a:r>
                    </a:p>
                  </a:txBody>
                  <a:tcPr marL="68580" marR="68580" marT="34290" marB="3429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altLang="zh-CN" sz="180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Betty</a:t>
                      </a:r>
                    </a:p>
                  </a:txBody>
                  <a:tcPr marL="68580" marR="68580" marT="34290" marB="3429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altLang="zh-CN" sz="180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Daming</a:t>
                      </a:r>
                    </a:p>
                  </a:txBody>
                  <a:tcPr marL="68580" marR="68580" marT="34290" marB="34290" anchor="ctr" anchorCtr="1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1797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altLang="zh-CN" sz="180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traditional</a:t>
                      </a:r>
                      <a:r>
                        <a:rPr lang="en-US" altLang="zh-CN" sz="1800" baseline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Western music</a:t>
                      </a:r>
                      <a:endParaRPr lang="en-US" altLang="zh-CN" sz="1800" smtClean="0">
                        <a:ln>
                          <a:solidFill>
                            <a:sysClr val="windowText" lastClr="000000"/>
                          </a:solidFill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 sz="1800">
                        <a:ln>
                          <a:solidFill>
                            <a:sysClr val="windowText" lastClr="000000"/>
                          </a:solidFill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 sz="1800">
                        <a:ln>
                          <a:solidFill>
                            <a:sysClr val="windowText" lastClr="000000"/>
                          </a:solidFill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 sz="1800">
                        <a:ln>
                          <a:solidFill>
                            <a:sysClr val="windowText" lastClr="000000"/>
                          </a:solidFill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 sz="1800">
                        <a:ln>
                          <a:solidFill>
                            <a:sysClr val="windowText" lastClr="000000"/>
                          </a:solidFill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 anchorCtr="1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184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altLang="zh-CN" sz="180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Beijin</a:t>
                      </a:r>
                      <a:r>
                        <a:rPr lang="en-US" altLang="zh-CN" sz="1800" baseline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 opera</a:t>
                      </a:r>
                      <a:endParaRPr lang="en-US" altLang="zh-CN" sz="1800" smtClean="0">
                        <a:ln>
                          <a:solidFill>
                            <a:sysClr val="windowText" lastClr="000000"/>
                          </a:solidFill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 sz="1800">
                        <a:ln>
                          <a:solidFill>
                            <a:sysClr val="windowText" lastClr="000000"/>
                          </a:solidFill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 sz="1800">
                        <a:ln>
                          <a:solidFill>
                            <a:sysClr val="windowText" lastClr="000000"/>
                          </a:solidFill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 sz="1800">
                        <a:ln>
                          <a:solidFill>
                            <a:sysClr val="windowText" lastClr="000000"/>
                          </a:solidFill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 sz="1800">
                        <a:ln>
                          <a:solidFill>
                            <a:sysClr val="windowText" lastClr="000000"/>
                          </a:solidFill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 anchorCtr="1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184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altLang="zh-CN" sz="180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</a:t>
                      </a:r>
                    </a:p>
                  </a:txBody>
                  <a:tcPr marL="68580" marR="68580" marT="34290" marB="3429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 sz="1800">
                        <a:ln>
                          <a:solidFill>
                            <a:sysClr val="windowText" lastClr="000000"/>
                          </a:solidFill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 sz="1800">
                        <a:ln>
                          <a:solidFill>
                            <a:sysClr val="windowText" lastClr="000000"/>
                          </a:solidFill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 sz="1800">
                        <a:ln>
                          <a:solidFill>
                            <a:sysClr val="windowText" lastClr="000000"/>
                          </a:solidFill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 sz="1800">
                        <a:ln>
                          <a:solidFill>
                            <a:sysClr val="windowText" lastClr="000000"/>
                          </a:solidFill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 anchorCtr="1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184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altLang="zh-CN" sz="180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rock</a:t>
                      </a:r>
                    </a:p>
                  </a:txBody>
                  <a:tcPr marL="68580" marR="68580" marT="34290" marB="3429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 sz="1800">
                        <a:ln>
                          <a:solidFill>
                            <a:sysClr val="windowText" lastClr="000000"/>
                          </a:solidFill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 sz="1800">
                        <a:ln>
                          <a:solidFill>
                            <a:sysClr val="windowText" lastClr="000000"/>
                          </a:solidFill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 sz="1800">
                        <a:ln>
                          <a:solidFill>
                            <a:sysClr val="windowText" lastClr="000000"/>
                          </a:solidFill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zh-CN" altLang="en-US" sz="1800">
                        <a:ln>
                          <a:solidFill>
                            <a:sysClr val="windowText" lastClr="000000"/>
                          </a:solidFill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 anchorCtr="1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266" name="标题 1"/>
          <p:cNvSpPr>
            <a:spLocks noGrp="1"/>
          </p:cNvSpPr>
          <p:nvPr>
            <p:ph type="title" idx="4294967295"/>
          </p:nvPr>
        </p:nvSpPr>
        <p:spPr>
          <a:xfrm>
            <a:off x="1571625" y="554831"/>
            <a:ext cx="6132910" cy="8572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/>
          <a:lstStyle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600" b="1" u="none" strike="noStrike" kern="1200" cap="none" spc="300" normalizeH="0" baseline="0">
                <a:solidFill>
                  <a:srgbClr val="262626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lvl="0">
              <a:lnSpc>
                <a:spcPct val="110000"/>
              </a:lnSpc>
            </a:pPr>
            <a:r>
              <a:rPr lang="en-US" altLang="zh-CN">
                <a:solidFill>
                  <a:srgbClr val="CC00FF"/>
                </a:solidFill>
                <a:latin typeface="Times New Roman" panose="02020603050405020304" pitchFamily="18" charset="0"/>
              </a:rPr>
              <a:t>Check (</a:t>
            </a:r>
            <a:r>
              <a:rPr lang="zh-CN" altLang="en-US">
                <a:solidFill>
                  <a:srgbClr val="CC00FF"/>
                </a:solidFill>
                <a:latin typeface="Times New Roman" panose="02020603050405020304" pitchFamily="18" charset="0"/>
              </a:rPr>
              <a:t>√</a:t>
            </a:r>
            <a:r>
              <a:rPr lang="en-US" altLang="zh-CN">
                <a:solidFill>
                  <a:srgbClr val="CC00FF"/>
                </a:solidFill>
                <a:latin typeface="Times New Roman" panose="02020603050405020304" pitchFamily="18" charset="0"/>
              </a:rPr>
              <a:t>) the types of music the students like.</a:t>
            </a:r>
          </a:p>
        </p:txBody>
      </p:sp>
      <p:sp>
        <p:nvSpPr>
          <p:cNvPr id="11267" name="Text Box 5"/>
          <p:cNvSpPr/>
          <p:nvPr/>
        </p:nvSpPr>
        <p:spPr>
          <a:xfrm>
            <a:off x="5813822" y="2533650"/>
            <a:ext cx="485775" cy="4833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2700" b="1">
                <a:solidFill>
                  <a:srgbClr val="FF0066"/>
                </a:solidFill>
                <a:latin typeface="Ebrima" panose="02000000000000000000" charset="0"/>
              </a:rPr>
              <a:t>√</a:t>
            </a:r>
          </a:p>
        </p:txBody>
      </p:sp>
      <p:sp>
        <p:nvSpPr>
          <p:cNvPr id="11268" name="Text Box 6"/>
          <p:cNvSpPr/>
          <p:nvPr/>
        </p:nvSpPr>
        <p:spPr>
          <a:xfrm>
            <a:off x="5813822" y="3824288"/>
            <a:ext cx="485775" cy="4833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2700" b="1">
                <a:solidFill>
                  <a:srgbClr val="FF0066"/>
                </a:solidFill>
                <a:latin typeface="Ebrima" panose="02000000000000000000" charset="0"/>
              </a:rPr>
              <a:t>√</a:t>
            </a:r>
          </a:p>
        </p:txBody>
      </p:sp>
      <p:sp>
        <p:nvSpPr>
          <p:cNvPr id="11269" name="Text Box 7"/>
          <p:cNvSpPr/>
          <p:nvPr/>
        </p:nvSpPr>
        <p:spPr>
          <a:xfrm>
            <a:off x="4680347" y="3718323"/>
            <a:ext cx="485775" cy="4833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2700" b="1">
                <a:solidFill>
                  <a:srgbClr val="FF0066"/>
                </a:solidFill>
                <a:latin typeface="Ebrima" panose="02000000000000000000" charset="0"/>
              </a:rPr>
              <a:t>√</a:t>
            </a:r>
          </a:p>
        </p:txBody>
      </p:sp>
      <p:sp>
        <p:nvSpPr>
          <p:cNvPr id="11270" name="Text Box 8"/>
          <p:cNvSpPr/>
          <p:nvPr/>
        </p:nvSpPr>
        <p:spPr>
          <a:xfrm>
            <a:off x="4680347" y="3237310"/>
            <a:ext cx="485775" cy="4833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2700" b="1">
                <a:solidFill>
                  <a:srgbClr val="FF0066"/>
                </a:solidFill>
                <a:latin typeface="Ebrima" panose="02000000000000000000" charset="0"/>
              </a:rPr>
              <a:t>√</a:t>
            </a:r>
          </a:p>
        </p:txBody>
      </p:sp>
      <p:sp>
        <p:nvSpPr>
          <p:cNvPr id="11271" name="Text Box 9"/>
          <p:cNvSpPr/>
          <p:nvPr/>
        </p:nvSpPr>
        <p:spPr>
          <a:xfrm>
            <a:off x="3563541" y="4305300"/>
            <a:ext cx="485775" cy="4833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2700" b="1">
                <a:solidFill>
                  <a:srgbClr val="FF0066"/>
                </a:solidFill>
                <a:latin typeface="Ebrima" panose="02000000000000000000" charset="0"/>
              </a:rPr>
              <a:t>√</a:t>
            </a:r>
          </a:p>
        </p:txBody>
      </p:sp>
      <p:sp>
        <p:nvSpPr>
          <p:cNvPr id="11272" name="Text Box 10"/>
          <p:cNvSpPr/>
          <p:nvPr/>
        </p:nvSpPr>
        <p:spPr>
          <a:xfrm>
            <a:off x="6877050" y="2593182"/>
            <a:ext cx="485775" cy="4833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2700" b="1">
                <a:solidFill>
                  <a:srgbClr val="FF0066"/>
                </a:solidFill>
                <a:latin typeface="Ebrima" panose="02000000000000000000" charset="0"/>
              </a:rPr>
              <a:t>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/>
      <p:bldP spid="11269" grpId="0"/>
      <p:bldP spid="11270" grpId="0"/>
      <p:bldP spid="11271" grpId="0"/>
      <p:bldP spid="1127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1082</Words>
  <Application>Microsoft Office PowerPoint</Application>
  <PresentationFormat>全屏显示(16:9)</PresentationFormat>
  <Paragraphs>206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9" baseType="lpstr">
      <vt:lpstr>宋体</vt:lpstr>
      <vt:lpstr>微软雅黑</vt:lpstr>
      <vt:lpstr>Arial</vt:lpstr>
      <vt:lpstr>Calibri</vt:lpstr>
      <vt:lpstr>Ebrima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Listen and number the words as you hear them.</vt:lpstr>
      <vt:lpstr>Activity 2 Work in pairs. Answer the questions about the conversation in Activity 1</vt:lpstr>
      <vt:lpstr>PowerPoint 演示文稿</vt:lpstr>
      <vt:lpstr>PowerPoint 演示文稿</vt:lpstr>
      <vt:lpstr>Check (√) the types of music the students like.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cp:lastPrinted>2021-02-17T21:59:00Z</cp:lastPrinted>
  <dcterms:created xsi:type="dcterms:W3CDTF">2021-02-17T21:59:00Z</dcterms:created>
  <dcterms:modified xsi:type="dcterms:W3CDTF">2023-01-16T16:06:22Z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5C3C26B5777946959DCC9638CCFF47E3</vt:lpwstr>
  </property>
  <property fmtid="{D5CDD505-2E9C-101B-9397-08002B2CF9AE}" pid="7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