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6" r:id="rId3"/>
    <p:sldId id="280" r:id="rId4"/>
    <p:sldId id="259" r:id="rId5"/>
    <p:sldId id="282" r:id="rId6"/>
    <p:sldId id="283" r:id="rId7"/>
    <p:sldId id="287" r:id="rId8"/>
    <p:sldId id="277" r:id="rId9"/>
    <p:sldId id="278" r:id="rId10"/>
    <p:sldId id="268" r:id="rId11"/>
    <p:sldId id="284" r:id="rId12"/>
    <p:sldId id="269" r:id="rId13"/>
    <p:sldId id="270" r:id="rId14"/>
    <p:sldId id="285" r:id="rId15"/>
    <p:sldId id="271" r:id="rId16"/>
    <p:sldId id="273" r:id="rId17"/>
    <p:sldId id="274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BC"/>
    <a:srgbClr val="9BEBFB"/>
    <a:srgbClr val="0000FF"/>
    <a:srgbClr val="660066"/>
    <a:srgbClr val="CC0099"/>
    <a:srgbClr val="66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FCA34-0906-4A68-8C66-AFDCC92C509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AC1BC-47A9-45C8-8F06-1AFCC3EF56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AC1BC-47A9-45C8-8F06-1AFCC3EF56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9888-6A7E-4BAF-8BC4-31908B5684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814E6-942D-4C2B-9539-9D7453A81D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2E04-4FD0-4A8A-B58B-85ECE91DEF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6208B-8587-40E8-811C-B1AB308D3E2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B77CA-7939-497C-A673-E67D482D32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B0D5-032C-41E6-97E2-4E56263888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8D807-0D5D-4C72-A233-920501815A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3050A-2C6A-4BEF-9BBF-D5FDF4215E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3F92-8D73-437C-9AE4-CD6BA4D52E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6BC8-023A-4387-96ED-D7CF0B17F5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1B64-3A28-44CA-A47D-348C5FC613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993415A-FD21-413C-B330-14E41024BE3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U8&#35838;&#26412;&#24405;&#38899;/U8L43/U8L43listen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U8&#35838;&#26412;&#24405;&#38899;/U8L43/U8L43text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908720"/>
            <a:ext cx="7416800" cy="24495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48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Lesson 43:  </a:t>
            </a:r>
            <a:br>
              <a:rPr lang="en-US" altLang="zh-CN" sz="48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</a:br>
            <a:r>
              <a:rPr lang="en-US" altLang="zh-CN" sz="54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What Makes You Unique?</a:t>
            </a:r>
          </a:p>
        </p:txBody>
      </p:sp>
      <p:sp>
        <p:nvSpPr>
          <p:cNvPr id="3" name="矩形 2"/>
          <p:cNvSpPr/>
          <p:nvPr/>
        </p:nvSpPr>
        <p:spPr>
          <a:xfrm>
            <a:off x="1992749" y="501355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9850" y="103188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endParaRPr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1500" y="-50800"/>
            <a:ext cx="45148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SOS! </a:t>
            </a:r>
            <a:r>
              <a:rPr lang="zh-CN" altLang="en-US" sz="3200" dirty="0">
                <a:latin typeface="Times New Roman" panose="02020603050405020304" pitchFamily="18" charset="0"/>
              </a:rPr>
              <a:t>救命</a:t>
            </a:r>
            <a:r>
              <a:rPr lang="en-US" altLang="zh-CN" sz="3200" dirty="0">
                <a:latin typeface="Times New Roman" panose="02020603050405020304" pitchFamily="18" charset="0"/>
              </a:rPr>
              <a:t>! (</a:t>
            </a:r>
            <a:r>
              <a:rPr lang="zh-CN" altLang="en-US" sz="3200" dirty="0">
                <a:latin typeface="Times New Roman" panose="02020603050405020304" pitchFamily="18" charset="0"/>
              </a:rPr>
              <a:t>求救信号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81025" y="676275"/>
            <a:ext cx="68310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to send an SOS  </a:t>
            </a:r>
            <a:r>
              <a:rPr lang="zh-CN" altLang="en-US" sz="3200" dirty="0">
                <a:latin typeface="Times New Roman" panose="02020603050405020304" pitchFamily="18" charset="0"/>
              </a:rPr>
              <a:t>发出紧急呼救信号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90550" y="1447800"/>
            <a:ext cx="8137525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SOS </a:t>
            </a:r>
            <a:r>
              <a:rPr lang="zh-CN" altLang="en-US" sz="3200" dirty="0">
                <a:latin typeface="Times New Roman" panose="02020603050405020304" pitchFamily="18" charset="0"/>
              </a:rPr>
              <a:t>是国际莫尔斯电码救难信号，并非任何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单字的缩写。 鉴于当时海难事件频繁发生，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往往由于不能及时发出求救信号和最快组织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施救，结果造成很大的人员伤亡和财产损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失，国际无线电报公约组织于</a:t>
            </a:r>
            <a:r>
              <a:rPr lang="en-US" altLang="zh-CN" sz="3200" dirty="0">
                <a:latin typeface="Times New Roman" panose="02020603050405020304" pitchFamily="18" charset="0"/>
              </a:rPr>
              <a:t>1908</a:t>
            </a:r>
            <a:r>
              <a:rPr lang="zh-CN" altLang="en-US" sz="3200" dirty="0">
                <a:latin typeface="Times New Roman" panose="02020603050405020304" pitchFamily="18" charset="0"/>
              </a:rPr>
              <a:t>年正式将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它确定为国际通用海难求救信号。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79388" y="58738"/>
            <a:ext cx="8675687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这三个字母组合没有任何实际意义，只是因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为它的电码“</a:t>
            </a:r>
            <a:r>
              <a:rPr lang="en-US" altLang="zh-CN" sz="3200" dirty="0">
                <a:latin typeface="Times New Roman" panose="02020603050405020304" pitchFamily="18" charset="0"/>
              </a:rPr>
              <a:t>…---…”(</a:t>
            </a:r>
            <a:r>
              <a:rPr lang="zh-CN" altLang="en-US" sz="3200" dirty="0">
                <a:latin typeface="Times New Roman" panose="02020603050405020304" pitchFamily="18" charset="0"/>
              </a:rPr>
              <a:t>三个圆点，三个破折号，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然后再加三个圆点）在电报中是发报方最容易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发出，接报方最容易辨识的电码。</a:t>
            </a:r>
          </a:p>
        </p:txBody>
      </p:sp>
      <p:pic>
        <p:nvPicPr>
          <p:cNvPr id="54278" name="Picture 6" descr="u=3907493237,799221909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3794125"/>
            <a:ext cx="3517900" cy="237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0" name="Picture 8" descr="u=2542867593,1007289573&amp;fm=23&amp;gp=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7775" y="3816350"/>
            <a:ext cx="3522663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9388" y="123825"/>
            <a:ext cx="8856662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3. We are supposed to describe ourselves in a 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report.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   我们要写一篇报告来描述自己。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20800" y="346075"/>
            <a:ext cx="2808288" cy="544513"/>
          </a:xfrm>
          <a:prstGeom prst="rect">
            <a:avLst/>
          </a:prstGeom>
          <a:noFill/>
          <a:ln w="38100">
            <a:solidFill>
              <a:srgbClr val="F03E3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87538" y="1296988"/>
            <a:ext cx="6808787" cy="485775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应该，认为必须，被期望</a:t>
            </a:r>
            <a:r>
              <a:rPr lang="en-US" altLang="zh-CN" sz="2400">
                <a:latin typeface="Times New Roman" panose="02020603050405020304" pitchFamily="18" charset="0"/>
              </a:rPr>
              <a:t>” </a:t>
            </a:r>
            <a:r>
              <a:rPr lang="zh-CN" altLang="en-US" sz="2400">
                <a:latin typeface="Times New Roman" panose="02020603050405020304" pitchFamily="18" charset="0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</a:rPr>
              <a:t>should</a:t>
            </a:r>
            <a:r>
              <a:rPr lang="zh-CN" altLang="en-US" sz="2400">
                <a:latin typeface="Times New Roman" panose="02020603050405020304" pitchFamily="18" charset="0"/>
              </a:rPr>
              <a:t>意思相近。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863850" y="930275"/>
            <a:ext cx="1492250" cy="338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593725" y="2690813"/>
            <a:ext cx="8123238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They </a:t>
            </a:r>
            <a:r>
              <a:rPr lang="en-US" altLang="zh-CN" sz="3200" dirty="0">
                <a:solidFill>
                  <a:srgbClr val="CC0099"/>
                </a:solidFill>
                <a:latin typeface="Times New Roman" panose="02020603050405020304" pitchFamily="18" charset="0"/>
              </a:rPr>
              <a:t>were supposed to</a:t>
            </a:r>
            <a:r>
              <a:rPr lang="en-US" altLang="zh-CN" sz="3200" dirty="0">
                <a:latin typeface="Times New Roman" panose="02020603050405020304" pitchFamily="18" charset="0"/>
              </a:rPr>
              <a:t> be here an hour ago.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他们应该在一小时以前到达这里。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I </a:t>
            </a:r>
            <a:r>
              <a:rPr lang="en-US" altLang="zh-CN" sz="3200" dirty="0">
                <a:solidFill>
                  <a:srgbClr val="CC0099"/>
                </a:solidFill>
                <a:latin typeface="Times New Roman" panose="02020603050405020304" pitchFamily="18" charset="0"/>
              </a:rPr>
              <a:t>am supposed to</a:t>
            </a:r>
            <a:r>
              <a:rPr lang="en-US" altLang="zh-CN" sz="3200" dirty="0">
                <a:latin typeface="Times New Roman" panose="02020603050405020304" pitchFamily="18" charset="0"/>
              </a:rPr>
              <a:t> meet him at the station.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我应该去车站接他。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animBg="1"/>
      <p:bldP spid="18437" grpId="0" animBg="1"/>
      <p:bldP spid="18438" grpId="0" animBg="1"/>
      <p:bldP spid="184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14300" y="228600"/>
            <a:ext cx="433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4.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1113" y="3028950"/>
            <a:ext cx="1358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person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693863" y="265113"/>
            <a:ext cx="719861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① </a:t>
            </a:r>
            <a:r>
              <a:rPr lang="zh-CN" altLang="en-US" sz="3200" dirty="0">
                <a:latin typeface="Times New Roman" panose="02020603050405020304" pitchFamily="18" charset="0"/>
              </a:rPr>
              <a:t>表示“人”， 是个体名词，泛指</a:t>
            </a:r>
            <a:r>
              <a:rPr lang="en-US" altLang="zh-CN" sz="3200" dirty="0">
                <a:latin typeface="Times New Roman" panose="02020603050405020304" pitchFamily="18" charset="0"/>
              </a:rPr>
              <a:t>man, 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woman</a:t>
            </a:r>
            <a:r>
              <a:rPr lang="zh-CN" altLang="en-US" sz="3200" dirty="0">
                <a:latin typeface="Times New Roman" panose="02020603050405020304" pitchFamily="18" charset="0"/>
              </a:rPr>
              <a:t>或</a:t>
            </a:r>
            <a:r>
              <a:rPr lang="en-US" altLang="zh-CN" sz="3200" dirty="0">
                <a:latin typeface="Times New Roman" panose="02020603050405020304" pitchFamily="18" charset="0"/>
              </a:rPr>
              <a:t>child</a:t>
            </a:r>
            <a:r>
              <a:rPr lang="zh-CN" altLang="en-US" sz="3200" dirty="0">
                <a:latin typeface="Times New Roman" panose="02020603050405020304" pitchFamily="18" charset="0"/>
              </a:rPr>
              <a:t>中的任何一个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660525" y="1789113"/>
            <a:ext cx="71516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② </a:t>
            </a:r>
            <a:r>
              <a:rPr lang="zh-CN" altLang="en-US" sz="3200" dirty="0">
                <a:latin typeface="Times New Roman" panose="02020603050405020304" pitchFamily="18" charset="0"/>
              </a:rPr>
              <a:t>其复数形式是</a:t>
            </a:r>
            <a:r>
              <a:rPr lang="en-US" altLang="zh-CN" sz="3200" dirty="0">
                <a:latin typeface="Times New Roman" panose="02020603050405020304" pitchFamily="18" charset="0"/>
              </a:rPr>
              <a:t>persons,</a:t>
            </a:r>
            <a:r>
              <a:rPr lang="zh-CN" altLang="en-US" sz="3200" dirty="0">
                <a:latin typeface="Times New Roman" panose="02020603050405020304" pitchFamily="18" charset="0"/>
              </a:rPr>
              <a:t>但人们习惯用    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people</a:t>
            </a:r>
            <a:r>
              <a:rPr lang="zh-CN" altLang="en-US" sz="3200" dirty="0">
                <a:latin typeface="Times New Roman" panose="02020603050405020304" pitchFamily="18" charset="0"/>
              </a:rPr>
              <a:t>代替</a:t>
            </a:r>
            <a:r>
              <a:rPr lang="en-US" altLang="zh-CN" sz="3200" dirty="0">
                <a:latin typeface="Times New Roman" panose="02020603050405020304" pitchFamily="18" charset="0"/>
              </a:rPr>
              <a:t>persons</a:t>
            </a:r>
            <a:r>
              <a:rPr lang="zh-CN" altLang="en-US" sz="32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666875" y="3408363"/>
            <a:ext cx="7351713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③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dirty="0">
                <a:latin typeface="Times New Roman" panose="02020603050405020304" pitchFamily="18" charset="0"/>
              </a:rPr>
              <a:t>persons</a:t>
            </a:r>
            <a:r>
              <a:rPr lang="zh-CN" altLang="en-US" sz="3200" dirty="0">
                <a:latin typeface="Times New Roman" panose="02020603050405020304" pitchFamily="18" charset="0"/>
              </a:rPr>
              <a:t>作为复数形式用于正式或法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     律语言中。“一个人”常译作</a:t>
            </a:r>
            <a:r>
              <a:rPr lang="en-US" altLang="zh-CN" sz="3200" dirty="0">
                <a:latin typeface="Times New Roman" panose="02020603050405020304" pitchFamily="18" charset="0"/>
              </a:rPr>
              <a:t>a person,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     而需要说明一个人的性别时，要用</a:t>
            </a:r>
            <a:r>
              <a:rPr lang="en-US" altLang="zh-CN" sz="3200" dirty="0">
                <a:latin typeface="Times New Roman" panose="02020603050405020304" pitchFamily="18" charset="0"/>
              </a:rPr>
              <a:t>a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  man </a:t>
            </a:r>
            <a:r>
              <a:rPr lang="zh-CN" altLang="en-US" sz="3200" dirty="0">
                <a:latin typeface="Times New Roman" panose="02020603050405020304" pitchFamily="18" charset="0"/>
              </a:rPr>
              <a:t>或</a:t>
            </a:r>
            <a:r>
              <a:rPr lang="en-US" altLang="zh-CN" sz="3200" dirty="0">
                <a:latin typeface="Times New Roman" panose="02020603050405020304" pitchFamily="18" charset="0"/>
              </a:rPr>
              <a:t>a woman</a:t>
            </a:r>
            <a:r>
              <a:rPr lang="zh-CN" altLang="en-US" sz="3200" dirty="0">
                <a:latin typeface="Times New Roman" panose="02020603050405020304" pitchFamily="18" charset="0"/>
              </a:rPr>
              <a:t>来表示。 </a:t>
            </a:r>
          </a:p>
        </p:txBody>
      </p:sp>
      <p:sp>
        <p:nvSpPr>
          <p:cNvPr id="19469" name="AutoShape 13"/>
          <p:cNvSpPr/>
          <p:nvPr/>
        </p:nvSpPr>
        <p:spPr bwMode="auto">
          <a:xfrm rot="10800000">
            <a:off x="1331913" y="512763"/>
            <a:ext cx="479425" cy="5689600"/>
          </a:xfrm>
          <a:prstGeom prst="rightBrace">
            <a:avLst>
              <a:gd name="adj1" fmla="val 98896"/>
              <a:gd name="adj2" fmla="val 50000"/>
            </a:avLst>
          </a:prstGeom>
          <a:noFill/>
          <a:ln w="762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19462" grpId="0"/>
      <p:bldP spid="19464" grpId="0"/>
      <p:bldP spid="19466" grpId="0"/>
      <p:bldP spid="19468" grpId="0"/>
      <p:bldP spid="194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5913" y="1128713"/>
            <a:ext cx="8370887" cy="462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At least one 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person</a:t>
            </a:r>
            <a:r>
              <a:rPr lang="en-US" altLang="zh-CN" sz="3200" dirty="0">
                <a:latin typeface="Times New Roman" panose="02020603050405020304" pitchFamily="18" charset="0"/>
              </a:rPr>
              <a:t> died and several others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were injured.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至少一人死亡，还有几个人受伤。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Everyone knows he’s the only 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person</a:t>
            </a:r>
            <a:r>
              <a:rPr lang="en-US" altLang="zh-CN" sz="3200" dirty="0">
                <a:latin typeface="Times New Roman" panose="02020603050405020304" pitchFamily="18" charset="0"/>
              </a:rPr>
              <a:t> who can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do the job.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人人都知道他是唯一能做这项工作的人。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69863" y="1019175"/>
            <a:ext cx="8713787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5. You can also write about your special talents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and personal strengths.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    你也可以写写你的特殊的天赋和个人强项。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50875" y="3471863"/>
            <a:ext cx="7837488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a man of many talents.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zh-CN" altLang="en-US" sz="3200">
                <a:latin typeface="Times New Roman" panose="02020603050405020304" pitchFamily="18" charset="0"/>
              </a:rPr>
              <a:t>多才多艺的男子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a talent show</a:t>
            </a:r>
            <a:r>
              <a:rPr lang="en-US" altLang="zh-CN" sz="3200">
                <a:latin typeface="Times New Roman" panose="02020603050405020304" pitchFamily="18" charset="0"/>
              </a:rPr>
              <a:t>                  </a:t>
            </a:r>
            <a:r>
              <a:rPr lang="zh-CN" altLang="en-US" sz="3200">
                <a:latin typeface="Times New Roman" panose="02020603050405020304" pitchFamily="18" charset="0"/>
              </a:rPr>
              <a:t>才艺演出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38113" y="261938"/>
            <a:ext cx="817403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6. What makes you unique?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    什么使得你很独特？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655763" y="485775"/>
            <a:ext cx="3227387" cy="5445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059113" y="1035050"/>
            <a:ext cx="3159125" cy="3111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346575" y="1346200"/>
            <a:ext cx="4103688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make sb. + adj. </a:t>
            </a:r>
            <a:r>
              <a:rPr lang="zh-CN" altLang="en-US" sz="2400">
                <a:latin typeface="Times New Roman" panose="02020603050405020304" pitchFamily="18" charset="0"/>
              </a:rPr>
              <a:t>使某人</a:t>
            </a:r>
            <a:r>
              <a:rPr lang="en-US" altLang="zh-CN" sz="2400"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22536" name="Rectangle 3"/>
          <p:cNvSpPr>
            <a:spLocks noChangeArrowheads="1"/>
          </p:cNvSpPr>
          <p:nvPr/>
        </p:nvSpPr>
        <p:spPr bwMode="auto">
          <a:xfrm>
            <a:off x="163513" y="1949450"/>
            <a:ext cx="8732837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7. Suppose you are talking to a friend.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    假设你正在和朋友聊天。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28650" y="4048125"/>
            <a:ext cx="2479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suppose </a:t>
            </a:r>
            <a:r>
              <a:rPr lang="zh-CN" altLang="en-US" sz="3200">
                <a:latin typeface="Times New Roman" panose="02020603050405020304" pitchFamily="18" charset="0"/>
              </a:rPr>
              <a:t>动词</a:t>
            </a:r>
          </a:p>
        </p:txBody>
      </p:sp>
      <p:sp>
        <p:nvSpPr>
          <p:cNvPr id="22539" name="AutoShape 11"/>
          <p:cNvSpPr/>
          <p:nvPr/>
        </p:nvSpPr>
        <p:spPr bwMode="auto">
          <a:xfrm rot="10800000">
            <a:off x="3089275" y="3849688"/>
            <a:ext cx="287338" cy="1095375"/>
          </a:xfrm>
          <a:prstGeom prst="rightBrace">
            <a:avLst>
              <a:gd name="adj1" fmla="val 31768"/>
              <a:gd name="adj2" fmla="val 50000"/>
            </a:avLst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322638" y="3752850"/>
            <a:ext cx="467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</a:rPr>
              <a:t>表示“假设，假定，认为”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365500" y="4527550"/>
            <a:ext cx="3446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</a:rPr>
              <a:t>表示“猜想，推测”</a:t>
            </a:r>
          </a:p>
        </p:txBody>
      </p:sp>
      <p:sp>
        <p:nvSpPr>
          <p:cNvPr id="22543" name="Rectangle 3"/>
          <p:cNvSpPr>
            <a:spLocks noChangeArrowheads="1"/>
          </p:cNvSpPr>
          <p:nvPr/>
        </p:nvSpPr>
        <p:spPr bwMode="auto">
          <a:xfrm>
            <a:off x="611188" y="4997450"/>
            <a:ext cx="6862762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Suppose he isn’t out. What can I do?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假定他没出去，我该怎么办？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 animBg="1"/>
      <p:bldP spid="22534" grpId="0" animBg="1"/>
      <p:bldP spid="22535" grpId="0" animBg="1"/>
      <p:bldP spid="22536" grpId="0"/>
      <p:bldP spid="22538" grpId="0"/>
      <p:bldP spid="22539" grpId="0" animBg="1"/>
      <p:bldP spid="22541" grpId="0"/>
      <p:bldP spid="22542" grpId="0"/>
      <p:bldP spid="225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79388" y="1412875"/>
            <a:ext cx="864076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I </a:t>
            </a: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suppose</a:t>
            </a:r>
            <a:r>
              <a:rPr lang="en-US" altLang="zh-CN" sz="3200">
                <a:latin typeface="Times New Roman" panose="02020603050405020304" pitchFamily="18" charset="0"/>
              </a:rPr>
              <a:t> he’ll come back now.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我想他这会儿该回来了。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You can’t </a:t>
            </a: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suppose</a:t>
            </a:r>
            <a:r>
              <a:rPr lang="en-US" altLang="zh-CN" sz="3200">
                <a:latin typeface="Times New Roman" panose="02020603050405020304" pitchFamily="18" charset="0"/>
              </a:rPr>
              <a:t> whom I met in the street.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你准猜不着我在大街上看见谁啦、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-20638" y="-65088"/>
            <a:ext cx="8732838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8. What are you proud of?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    你以什么而感到骄傲？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23888" y="1763713"/>
            <a:ext cx="3441700" cy="696912"/>
          </a:xfrm>
          <a:prstGeom prst="rect">
            <a:avLst/>
          </a:prstGeom>
          <a:solidFill>
            <a:srgbClr val="9BEB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be proud of sb./sth.</a:t>
            </a: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646113" y="2782888"/>
            <a:ext cx="6107112" cy="752475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为（因）</a:t>
            </a:r>
            <a:r>
              <a:rPr lang="en-US" altLang="zh-CN" sz="3200">
                <a:latin typeface="Times New Roman" panose="02020603050405020304" pitchFamily="18" charset="0"/>
              </a:rPr>
              <a:t>……</a:t>
            </a:r>
            <a:r>
              <a:rPr lang="zh-CN" altLang="en-US" sz="3200">
                <a:latin typeface="Times New Roman" panose="02020603050405020304" pitchFamily="18" charset="0"/>
              </a:rPr>
              <a:t>而感到自豪和骄傲</a:t>
            </a:r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 rot="5400000">
            <a:off x="6329363" y="1662113"/>
            <a:ext cx="1728787" cy="2160587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9BEBFB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80" name="Rectangle 3"/>
          <p:cNvSpPr>
            <a:spLocks noChangeArrowheads="1"/>
          </p:cNvSpPr>
          <p:nvPr/>
        </p:nvSpPr>
        <p:spPr bwMode="auto">
          <a:xfrm>
            <a:off x="501650" y="3763963"/>
            <a:ext cx="8748713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I am proud of myself.  </a:t>
            </a:r>
            <a:r>
              <a:rPr lang="zh-CN" altLang="en-US" sz="3200">
                <a:latin typeface="Times New Roman" panose="02020603050405020304" pitchFamily="18" charset="0"/>
              </a:rPr>
              <a:t>我为自己感到自豪。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She is proud of her new car.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她为自己的新车而感到自豪。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38915" grpId="0" animBg="1"/>
      <p:bldP spid="176130" grpId="0" animBg="1"/>
      <p:bldP spid="58379" grpId="0" animBg="1"/>
      <p:bldP spid="583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11113" y="568325"/>
            <a:ext cx="8732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9. Yes, that makes sense. </a:t>
            </a:r>
            <a:r>
              <a:rPr lang="zh-CN" altLang="en-US" sz="3200">
                <a:latin typeface="Times New Roman" panose="02020603050405020304" pitchFamily="18" charset="0"/>
              </a:rPr>
              <a:t>对，很有道理。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69913" y="1528763"/>
            <a:ext cx="2143125" cy="696912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make sense</a:t>
            </a: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3559175" y="1503363"/>
            <a:ext cx="30622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有意义，有道理</a:t>
            </a: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2816225" y="1616075"/>
            <a:ext cx="792163" cy="5762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400" name="Rectangle 3"/>
          <p:cNvSpPr>
            <a:spLocks noChangeArrowheads="1"/>
          </p:cNvSpPr>
          <p:nvPr/>
        </p:nvSpPr>
        <p:spPr bwMode="auto">
          <a:xfrm>
            <a:off x="469900" y="2355850"/>
            <a:ext cx="6910388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I guess that makes sense. 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我想这蛮有道理。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It makes sense to care for your health.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保重身体是明智的。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38915" grpId="0" animBg="1"/>
      <p:bldP spid="176130" grpId="0"/>
      <p:bldP spid="59399" grpId="0" animBg="1"/>
      <p:bldP spid="594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9467743_100245428175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26538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328863" y="800100"/>
            <a:ext cx="4919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6600"/>
                </a:solidFill>
                <a:latin typeface="Times New Roman" panose="02020603050405020304" pitchFamily="18" charset="0"/>
              </a:rPr>
              <a:t>THINK ABOUT IT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11113" y="136525"/>
            <a:ext cx="873283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10. It’s my pleasure. </a:t>
            </a:r>
            <a:r>
              <a:rPr lang="zh-CN" altLang="en-US" sz="3200">
                <a:latin typeface="Times New Roman" panose="02020603050405020304" pitchFamily="18" charset="0"/>
              </a:rPr>
              <a:t>我的荣幸（乐意效劳）。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30238" y="1468438"/>
            <a:ext cx="3086100" cy="579437"/>
          </a:xfrm>
          <a:prstGeom prst="rect">
            <a:avLst/>
          </a:prstGeom>
          <a:solidFill>
            <a:srgbClr val="FCFC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It’s my pleasure.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11188" y="2495550"/>
            <a:ext cx="2747962" cy="579438"/>
          </a:xfrm>
          <a:prstGeom prst="rect">
            <a:avLst/>
          </a:prstGeom>
          <a:solidFill>
            <a:srgbClr val="FCFC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It’s a pleasure.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41350" y="3424238"/>
            <a:ext cx="2443163" cy="579437"/>
          </a:xfrm>
          <a:prstGeom prst="rect">
            <a:avLst/>
          </a:prstGeom>
          <a:solidFill>
            <a:srgbClr val="FCFC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My pleasure.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60425" name="AutoShape 9"/>
          <p:cNvSpPr/>
          <p:nvPr/>
        </p:nvSpPr>
        <p:spPr bwMode="auto">
          <a:xfrm>
            <a:off x="3770313" y="1489075"/>
            <a:ext cx="287337" cy="2565400"/>
          </a:xfrm>
          <a:prstGeom prst="rightBrace">
            <a:avLst>
              <a:gd name="adj1" fmla="val 74402"/>
              <a:gd name="adj2" fmla="val 50000"/>
            </a:avLst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4048125" y="985838"/>
            <a:ext cx="4679950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可以用于人家请求帮忙时或者你已经帮助别人，别人感谢你时所说的话，表示你很荣幸能帮他这个忙，用于事情发生之后。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611188" y="4440238"/>
            <a:ext cx="2735262" cy="5794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With pleasure.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2227263" y="4984750"/>
            <a:ext cx="69278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>
                <a:solidFill>
                  <a:schemeClr val="hlink"/>
                </a:solidFill>
                <a:latin typeface="Times New Roman" panose="02020603050405020304" pitchFamily="18" charset="0"/>
              </a:rPr>
              <a:t>多用于别人请求帮忙时，自己很愿意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>
                <a:solidFill>
                  <a:schemeClr val="hlink"/>
                </a:solidFill>
                <a:latin typeface="Times New Roman" panose="02020603050405020304" pitchFamily="18" charset="0"/>
              </a:rPr>
              <a:t>去做，用于事情发生之前。</a:t>
            </a:r>
          </a:p>
        </p:txBody>
      </p:sp>
      <p:sp>
        <p:nvSpPr>
          <p:cNvPr id="60431" name="AutoShape 15"/>
          <p:cNvSpPr>
            <a:spLocks noChangeArrowheads="1"/>
          </p:cNvSpPr>
          <p:nvPr/>
        </p:nvSpPr>
        <p:spPr bwMode="auto">
          <a:xfrm rot="5400000">
            <a:off x="1117600" y="5084763"/>
            <a:ext cx="1152525" cy="10795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2" grpId="0" animBg="1"/>
      <p:bldP spid="60423" grpId="0" animBg="1"/>
      <p:bldP spid="60424" grpId="0" animBg="1"/>
      <p:bldP spid="60425" grpId="0" animBg="1"/>
      <p:bldP spid="60426" grpId="0"/>
      <p:bldP spid="60427" grpId="0" animBg="1"/>
      <p:bldP spid="176130" grpId="0"/>
      <p:bldP spid="604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528638" y="1463675"/>
            <a:ext cx="813593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—Can you give me a glass of water?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    你能给我一杯水吗？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—With pleasure. </a:t>
            </a:r>
            <a:r>
              <a:rPr lang="zh-CN" altLang="en-US" sz="3200">
                <a:latin typeface="Times New Roman" panose="02020603050405020304" pitchFamily="18" charset="0"/>
              </a:rPr>
              <a:t>乐意效劳。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—Thanks for helping me! </a:t>
            </a:r>
            <a:r>
              <a:rPr lang="zh-CN" altLang="en-US" sz="3200">
                <a:latin typeface="Times New Roman" panose="02020603050405020304" pitchFamily="18" charset="0"/>
              </a:rPr>
              <a:t>谢谢你的帮助！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—My pleasure./It’s my pleasure. </a:t>
            </a:r>
            <a:r>
              <a:rPr lang="zh-CN" altLang="en-US" sz="3200">
                <a:latin typeface="Times New Roman" panose="02020603050405020304" pitchFamily="18" charset="0"/>
              </a:rPr>
              <a:t>我很荣幸。</a:t>
            </a:r>
          </a:p>
        </p:txBody>
      </p:sp>
      <p:sp>
        <p:nvSpPr>
          <p:cNvPr id="61446" name="WordArt 6" descr="纸袋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辨析</a:t>
            </a: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971550" y="3284538"/>
            <a:ext cx="2663825" cy="865187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66"/>
              </a:solidFill>
            </a:endParaRP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V="1">
            <a:off x="3492500" y="2924175"/>
            <a:ext cx="1943100" cy="5762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4962525" y="2332038"/>
            <a:ext cx="3856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66"/>
                </a:solidFill>
                <a:latin typeface="Times New Roman" panose="02020603050405020304" pitchFamily="18" charset="0"/>
              </a:rPr>
              <a:t>在给别人水之前说的</a:t>
            </a:r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950913" y="5013325"/>
            <a:ext cx="5430837" cy="904875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66"/>
              </a:solidFill>
            </a:endParaRP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824038" y="5949950"/>
            <a:ext cx="3856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66"/>
                </a:solidFill>
                <a:latin typeface="Times New Roman" panose="02020603050405020304" pitchFamily="18" charset="0"/>
              </a:rPr>
              <a:t>在帮助别人之后说的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6" grpId="0" animBg="1"/>
      <p:bldP spid="61447" grpId="0" animBg="1"/>
      <p:bldP spid="61448" grpId="0" animBg="1"/>
      <p:bldP spid="61450" grpId="0"/>
      <p:bldP spid="61451" grpId="0" animBg="1"/>
      <p:bldP spid="614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2863" y="674688"/>
            <a:ext cx="83073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to the dialogue and fill in the blanks.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4450" y="1627188"/>
            <a:ext cx="8631238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Mike:  Hi Helen! Are you there?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Helen: Yes, Mike. What’s up?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Mike:  Could you help me with my ___________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this week?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Helen: Sure. Tell me more about it.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659563" y="3284538"/>
            <a:ext cx="1458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project </a:t>
            </a:r>
          </a:p>
        </p:txBody>
      </p:sp>
      <p:pic>
        <p:nvPicPr>
          <p:cNvPr id="62471" name="Picture 7" descr="图片96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5113" y="836613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80900" grpId="0"/>
      <p:bldP spid="624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12725" y="128588"/>
            <a:ext cx="8693150" cy="643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Mike:  We are ____________to write about Dr.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 Hawking. I know he is a famous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 _____________. But what should I write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 about him? I’m not sure.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Helen: He wrote some interesting books. Maybe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you can talk about one of his books.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Mike:  That’s a great idea. Thank you for your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help.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Helen: It’s my _____________.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152775" y="65088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supposed 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381375" y="5908675"/>
            <a:ext cx="1654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pleasure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124075" y="1581150"/>
            <a:ext cx="1598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scientist 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4" grpId="0"/>
      <p:bldP spid="63495" grpId="0"/>
      <p:bldP spid="6349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2388" y="295275"/>
            <a:ext cx="83073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Make sentences using the given information.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6363" y="1362075"/>
            <a:ext cx="8920162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1">
                <a:latin typeface="Times New Roman" panose="02020603050405020304" pitchFamily="18" charset="0"/>
              </a:rPr>
              <a:t>Example:</a:t>
            </a:r>
            <a:r>
              <a:rPr kumimoji="1" lang="en-US" altLang="zh-CN" sz="3200">
                <a:latin typeface="Times New Roman" panose="02020603050405020304" pitchFamily="18" charset="0"/>
              </a:rPr>
              <a:t> We </a:t>
            </a:r>
            <a:r>
              <a:rPr kumimoji="1" lang="en-US" altLang="zh-CN" sz="3200" u="sng">
                <a:latin typeface="Times New Roman" panose="02020603050405020304" pitchFamily="18" charset="0"/>
              </a:rPr>
              <a:t>are supposed to</a:t>
            </a:r>
            <a:r>
              <a:rPr kumimoji="1" lang="en-US" altLang="zh-CN" sz="3200">
                <a:latin typeface="Times New Roman" panose="02020603050405020304" pitchFamily="18" charset="0"/>
              </a:rPr>
              <a:t> describe ourselves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latin typeface="Times New Roman" panose="02020603050405020304" pitchFamily="18" charset="0"/>
              </a:rPr>
              <a:t>                  in a report.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en-US" altLang="zh-CN" sz="3200">
                <a:latin typeface="Times New Roman" panose="02020603050405020304" pitchFamily="18" charset="0"/>
              </a:rPr>
              <a:t>Danny/meet Steven at 8 a.m. in the library (be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latin typeface="Times New Roman" panose="02020603050405020304" pitchFamily="18" charset="0"/>
              </a:rPr>
              <a:t>    supposed to)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latin typeface="Times New Roman" panose="02020603050405020304" pitchFamily="18" charset="0"/>
              </a:rPr>
              <a:t>             __________________________________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latin typeface="Times New Roman" panose="02020603050405020304" pitchFamily="18" charset="0"/>
              </a:rPr>
              <a:t>             __________________________________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623888" y="4548188"/>
            <a:ext cx="841375" cy="20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433513" y="4244975"/>
            <a:ext cx="69738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Danny is supposed to meet Steven at 8 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a.m. in the library.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80900" grpId="0"/>
      <p:bldP spid="64518" grpId="0" animBg="1"/>
      <p:bldP spid="645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54000" y="200025"/>
            <a:ext cx="8653463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2. I/do my homework tomorrow evening (be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supposed to)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 __________________________________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 __________________________________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3. Celina/perform on Christmas Day next week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(be supposed to)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 __________________________________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        __________________________________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777875" y="2203450"/>
            <a:ext cx="841375" cy="206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744538" y="5434013"/>
            <a:ext cx="841375" cy="20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566863" y="1662113"/>
            <a:ext cx="69738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I’m supposed to do my homework 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tomorrow evening.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568450" y="4921250"/>
            <a:ext cx="69738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Celina is supposed to perform on 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Christmas Day next week</a:t>
            </a:r>
            <a:r>
              <a:rPr lang="en-US" altLang="zh-CN" sz="32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5544" grpId="0"/>
      <p:bldP spid="655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658938" y="325438"/>
            <a:ext cx="6167437" cy="4572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ALL ABOUT ME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5400" y="1162050"/>
            <a:ext cx="8936038" cy="5659438"/>
          </a:xfrm>
          <a:prstGeom prst="rect">
            <a:avLst/>
          </a:prstGeom>
          <a:solidFill>
            <a:srgbClr val="91DFF7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Everyone is special. What makes you special?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Describe yourself and explain why you are unique. Write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a report about yourself and include some drawings or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photographs.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Here are some ideas of things to write about: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What are your personal strengths?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Do you have any talents?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What makes you happy?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dirty="0">
                <a:latin typeface="Times New Roman" panose="02020603050405020304" pitchFamily="18" charset="0"/>
              </a:rPr>
              <a:t>     What are you proud of?</a:t>
            </a: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52388" y="-109538"/>
            <a:ext cx="1670050" cy="1425576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b="0">
              <a:solidFill>
                <a:srgbClr val="FFFF99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79301" y="325438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</a:rPr>
              <a:t>PROJECT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0" animBg="1"/>
      <p:bldP spid="66566" grpId="0" animBg="1"/>
      <p:bldP spid="665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00038" y="2060848"/>
            <a:ext cx="8088386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Are you proud of yourself?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What are you good at?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19075" y="53975"/>
            <a:ext cx="8924925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0" i="1" dirty="0">
                <a:latin typeface="Times New Roman" panose="02020603050405020304" pitchFamily="18" charset="0"/>
              </a:rPr>
              <a:t>Li Ming and Jenny are chatting online.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Li Ming: Hi Jenny! Are you there?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Jenny:     Yes, Li Ming. What’s up?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Li Ming: SOS! I need your help with my English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project this week.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Jenny:    No problem! Tell me more about it.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Li Ming: We are supposed to describe ourselves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in a report. What should I write about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myself? I find it a little hard.</a:t>
            </a:r>
          </a:p>
        </p:txBody>
      </p:sp>
      <p:pic>
        <p:nvPicPr>
          <p:cNvPr id="13315" name="Picture 3" descr="图片9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260350"/>
            <a:ext cx="801688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66688" y="425450"/>
            <a:ext cx="88931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Jenny:      I can’t help you write the report, but I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 can help you think about it.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Li Ming:  Yes. please. That would be great!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Jenny:      First, think about yourself. What do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 you like about yourself?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Li Ming:  Hmm ... Let me think. I’m a good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 student, and I think I’m a good person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 I also have many friends.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0800" y="735013"/>
            <a:ext cx="89662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Jenny:    That’s right! You can also write about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your special talents and personal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strengths. What makes you unique?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Li Ming: That seems hard!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Jenny:     Not really. Suppose you are talking to a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 friend. Tell them about yourself. What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 are you good at? What are you proud of?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90500" y="455613"/>
            <a:ext cx="82296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Li Ming: Yes, that makes sense. Thank you so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                 much for your help.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Jenny:     It’s my pleasure.</a:t>
            </a:r>
          </a:p>
        </p:txBody>
      </p:sp>
      <p:pic>
        <p:nvPicPr>
          <p:cNvPr id="57351" name="Picture 7" descr="u=1695982219,2409200210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675" y="2987675"/>
            <a:ext cx="3995738" cy="26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3" name="Picture 9" descr="u=3799233553,3277798958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8525" y="2976563"/>
            <a:ext cx="3938588" cy="26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-9525" y="465138"/>
            <a:ext cx="9275763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Read the lesson and write true (T) or false (F).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1. Jenny and Li Ming are talking on the phone. </a:t>
            </a:r>
            <a:r>
              <a:rPr kumimoji="1" lang="en-US" altLang="zh-CN"/>
              <a:t>            </a:t>
            </a:r>
            <a:r>
              <a:rPr kumimoji="1" lang="zh-CN" altLang="en-US" sz="2800">
                <a:latin typeface="Times New Roman" panose="02020603050405020304" pitchFamily="18" charset="0"/>
              </a:rPr>
              <a:t>（    ）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2. Jenny can write the report for Li Ming. </a:t>
            </a:r>
            <a:r>
              <a:rPr kumimoji="1" lang="en-US" altLang="zh-CN"/>
              <a:t>                         </a:t>
            </a:r>
            <a:r>
              <a:rPr kumimoji="1" lang="zh-CN" altLang="en-US" sz="2800">
                <a:latin typeface="Times New Roman" panose="02020603050405020304" pitchFamily="18" charset="0"/>
              </a:rPr>
              <a:t>（    ）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3. Li Ming doesn’t know how to describe himself in the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    report at first.                                                             </a:t>
            </a:r>
            <a:r>
              <a:rPr kumimoji="1" lang="zh-CN" altLang="en-US" sz="2800">
                <a:latin typeface="Times New Roman" panose="02020603050405020304" pitchFamily="18" charset="0"/>
              </a:rPr>
              <a:t>（    ）</a:t>
            </a:r>
            <a:endParaRPr kumimoji="1" lang="en-US" altLang="zh-CN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4. Li Ming is a good student and has many friends.   </a:t>
            </a:r>
            <a:r>
              <a:rPr kumimoji="1" lang="zh-CN" altLang="en-US" sz="2800">
                <a:latin typeface="Times New Roman" panose="02020603050405020304" pitchFamily="18" charset="0"/>
              </a:rPr>
              <a:t>（    ）</a:t>
            </a:r>
            <a:endParaRPr kumimoji="1"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410575" y="1660525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endParaRPr kumimoji="1" lang="zh-CN" altLang="en-US" sz="2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448675" y="2533650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endParaRPr kumimoji="1" lang="zh-CN" altLang="en-US" sz="2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8359775" y="424338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endParaRPr kumimoji="1" lang="zh-CN" altLang="en-US" sz="2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8348663" y="509587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endParaRPr kumimoji="1" lang="zh-CN" altLang="en-US" sz="2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15366" grpId="0"/>
      <p:bldP spid="15367" grpId="0"/>
      <p:bldP spid="15368" grpId="0"/>
      <p:bldP spid="153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3825" y="282575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73088" y="107950"/>
            <a:ext cx="45148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What’s up? </a:t>
            </a:r>
            <a:r>
              <a:rPr lang="zh-CN" altLang="en-US" sz="3200" dirty="0">
                <a:latin typeface="Times New Roman" panose="02020603050405020304" pitchFamily="18" charset="0"/>
              </a:rPr>
              <a:t>怎么了？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92138" y="854075"/>
            <a:ext cx="33115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类似用法还有：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79438" y="1731963"/>
            <a:ext cx="5400675" cy="43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What’s wrong with you?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What’s the matter with you?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What’s the trouble with you?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What’s happened to you ?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16393" name="AutoShape 9"/>
          <p:cNvSpPr/>
          <p:nvPr/>
        </p:nvSpPr>
        <p:spPr bwMode="auto">
          <a:xfrm>
            <a:off x="5753100" y="2132013"/>
            <a:ext cx="479425" cy="3663950"/>
          </a:xfrm>
          <a:prstGeom prst="rightBrace">
            <a:avLst>
              <a:gd name="adj1" fmla="val 63687"/>
              <a:gd name="adj2" fmla="val 50000"/>
            </a:avLst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372225" y="3141663"/>
            <a:ext cx="22320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</a:rPr>
              <a:t>怎么回事</a:t>
            </a:r>
            <a:r>
              <a:rPr lang="en-US" altLang="zh-CN" sz="3200" dirty="0">
                <a:latin typeface="Times New Roman" panose="02020603050405020304" pitchFamily="18" charset="0"/>
              </a:rPr>
              <a:t>?</a:t>
            </a:r>
          </a:p>
          <a:p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有什么事？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3" grpId="0" animBg="1"/>
      <p:bldP spid="1639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1435</Words>
  <Application>Microsoft Office PowerPoint</Application>
  <PresentationFormat>全屏显示(4:3)</PresentationFormat>
  <Paragraphs>193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宋体</vt:lpstr>
      <vt:lpstr>微软雅黑</vt:lpstr>
      <vt:lpstr>Arial</vt:lpstr>
      <vt:lpstr>Calibri</vt:lpstr>
      <vt:lpstr>Times New Roman</vt:lpstr>
      <vt:lpstr>WWW.2PPT.COM
</vt:lpstr>
      <vt:lpstr>Lesson 43:   What Makes You Unique?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2005-11-23T08:57:00Z</dcterms:created>
  <dcterms:modified xsi:type="dcterms:W3CDTF">2023-01-16T16:06:27Z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E454375C36F243EFBA579433A8F22417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