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8" r:id="rId2"/>
    <p:sldId id="477" r:id="rId3"/>
    <p:sldId id="478" r:id="rId4"/>
    <p:sldId id="479" r:id="rId5"/>
    <p:sldId id="488" r:id="rId6"/>
    <p:sldId id="481" r:id="rId7"/>
    <p:sldId id="480" r:id="rId8"/>
    <p:sldId id="495" r:id="rId9"/>
    <p:sldId id="496" r:id="rId10"/>
    <p:sldId id="494" r:id="rId11"/>
    <p:sldId id="493" r:id="rId12"/>
    <p:sldId id="497" r:id="rId13"/>
    <p:sldId id="492" r:id="rId14"/>
    <p:sldId id="498" r:id="rId15"/>
    <p:sldId id="500" r:id="rId16"/>
    <p:sldId id="499" r:id="rId17"/>
    <p:sldId id="501" r:id="rId18"/>
    <p:sldId id="326" r:id="rId19"/>
    <p:sldId id="345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00FF"/>
    <a:srgbClr val="F8ADC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94932" autoAdjust="0"/>
  </p:normalViewPr>
  <p:slideViewPr>
    <p:cSldViewPr>
      <p:cViewPr>
        <p:scale>
          <a:sx n="100" d="100"/>
          <a:sy n="100" d="100"/>
        </p:scale>
        <p:origin x="-21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1C48C8-4709-4AD2-BE6A-8FF9AB1C81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E70AFB9-6A43-4D3F-A160-DAA6AE0E73C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918E882-C8E5-4556-8B23-9A7C976D2069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1CF990F-E1BE-4060-9A8B-19AA64BEF5AB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205C608-9B9B-435C-8D6B-9E0869C8DC8D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46E6CA0-634E-4BE4-AED2-754D31CA1A1C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D909AB6-2948-4B19-AC37-47F7B38DE136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99B1D0B-9D50-478D-96CB-9265472D8206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4A12294-FD66-47E2-92C9-4834E127977F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B386C7-8A8A-47AF-BD33-FDE12CD05F22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3F089CC-A184-4DAE-8551-2ECF71373FB4}" type="slidenum">
              <a:rPr lang="zh-CN" altLang="en-US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F9A3670-A1A9-48D9-B036-80CC32903951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F8A1E41-D9FE-46C2-9B70-944B3165446A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011C399-E9B7-4743-8E71-C4354706E39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AF826F8-59D1-4606-A7A6-A8B21907544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8AD9609-340E-47FF-9EA3-1C71DBC657B1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A8E16DD-C86F-4C2D-9741-27F90404D548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8B20C04-8E06-4C10-9FC6-DDDC16A18CE1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8DE59F6-2008-49F8-AF11-04360874D820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F09D-9349-472A-BFDD-B0F77497C4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F8A44-807F-464B-841A-DF71152180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872A-D45F-4031-AD82-9C7C6EB601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A95F1-1C6C-483D-AC83-4B9CBD8536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619E-3C90-438F-B285-C0E315916E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129B-CD76-4DB7-9C2A-1DF38349DB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3B21-A8B5-45F4-9E58-B10D53DB0E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0A7B6-FD28-4E9E-B7E2-68C0ED6DAC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9C2A-82E2-41D1-9524-F1B97B208A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E3867-78E0-4D7E-B911-CEBD83AC8F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5404-60CF-44FD-AB0C-EBF0E802906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4E78C-8859-4E91-B2F3-FAAD47D239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579A-6F71-411C-BEFA-029C6B90A5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DE4C-2116-4B1F-BD56-B5DBC4116A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15869-B8C2-424B-B710-DFC9A1D501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61E6-EEF9-42EF-BDCB-7315BC9A13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9739 w 9164371"/>
              <a:gd name="T1" fmla="*/ 3 h 1402412"/>
              <a:gd name="T2" fmla="*/ 9169277 w 9164371"/>
              <a:gd name="T3" fmla="*/ 294 h 1402412"/>
              <a:gd name="T4" fmla="*/ 9153948 w 9164371"/>
              <a:gd name="T5" fmla="*/ 281 h 1402412"/>
              <a:gd name="T6" fmla="*/ 6508120 w 9164371"/>
              <a:gd name="T7" fmla="*/ 279 h 1402412"/>
              <a:gd name="T8" fmla="*/ 3118161 w 9164371"/>
              <a:gd name="T9" fmla="*/ 224 h 1402412"/>
              <a:gd name="T10" fmla="*/ 8750 w 9164371"/>
              <a:gd name="T11" fmla="*/ 310 h 1402412"/>
              <a:gd name="T12" fmla="*/ 0 w 9164371"/>
              <a:gd name="T13" fmla="*/ 311 h 1402412"/>
              <a:gd name="T14" fmla="*/ 0 w 9164371"/>
              <a:gd name="T15" fmla="*/ 23 h 1402412"/>
              <a:gd name="T16" fmla="*/ 6435 w 9164371"/>
              <a:gd name="T17" fmla="*/ 42 h 1402412"/>
              <a:gd name="T18" fmla="*/ 2210766 w 9164371"/>
              <a:gd name="T19" fmla="*/ 3 h 1402412"/>
              <a:gd name="T20" fmla="*/ 6454376 w 9164371"/>
              <a:gd name="T21" fmla="*/ 76 h 1402412"/>
              <a:gd name="T22" fmla="*/ 9180124 w 9164371"/>
              <a:gd name="T23" fmla="*/ 0 h 1402412"/>
              <a:gd name="T24" fmla="*/ 9159739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915869-B8C2-424B-B710-DFC9A1D501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12AA61E6-EEF9-42EF-BDCB-7315BC9A13B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&#21160;&#30011;Head_and_shoulders_knees_and_toes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1%20My%20Body\Unit1%20My%20Body&#31532;1&#35838;&#26102;&#25945;&#23398;&#35838;&#20214;\Unit1PartALetslearn&#35838;&#25991;&#24405;&#38899;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1%20My%20Body\Unit1%20My%20Body&#31532;1&#35838;&#26102;&#25945;&#23398;&#35838;&#20214;\Unit1PartALetslearn&#35838;&#25991;&#24405;&#38899;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09030" y="3645024"/>
            <a:ext cx="4032250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/>
              <a:t>Unit1 My Body</a:t>
            </a:r>
            <a:endParaRPr lang="zh-CN" altLang="en-US" b="1" dirty="0"/>
          </a:p>
        </p:txBody>
      </p:sp>
      <p:sp>
        <p:nvSpPr>
          <p:cNvPr id="6148" name="TextBox 10"/>
          <p:cNvSpPr>
            <a:spLocks noChangeArrowheads="1"/>
          </p:cNvSpPr>
          <p:nvPr/>
        </p:nvSpPr>
        <p:spPr bwMode="auto">
          <a:xfrm>
            <a:off x="5004048" y="4221088"/>
            <a:ext cx="35290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Part A Draw yourself  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           Let’s learn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Part B Play a </a:t>
            </a:r>
            <a:r>
              <a:rPr lang="en-US" altLang="zh-CN" sz="28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game</a:t>
            </a:r>
            <a:endParaRPr lang="en-US" altLang="zh-CN" sz="28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611188" y="690563"/>
            <a:ext cx="3311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三年级下册</a:t>
            </a: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446088"/>
            <a:ext cx="23749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6074191"/>
            <a:ext cx="9147498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2632075" y="966788"/>
            <a:ext cx="4105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mouth</a:t>
            </a:r>
          </a:p>
        </p:txBody>
      </p:sp>
      <p:pic>
        <p:nvPicPr>
          <p:cNvPr id="23556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1722438"/>
            <a:ext cx="28130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img.sc115.com/uploads/sc/jpgs/1411/apic7246_sc115.co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" y="4070350"/>
            <a:ext cx="20208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74925" y="2174875"/>
            <a:ext cx="6408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a big/small </a:t>
            </a: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mouth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649538" y="4797425"/>
            <a:ext cx="64087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I have a big </a:t>
            </a: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mouth</a:t>
            </a: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kumimoji="1" lang="en-US" altLang="zh-CN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420938" y="1098550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face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1763" y="1982788"/>
            <a:ext cx="208756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3829050"/>
            <a:ext cx="2035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72075" y="1098550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2438" y="3946525"/>
            <a:ext cx="218281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250" y="1868488"/>
            <a:ext cx="22320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79575" y="5729288"/>
            <a:ext cx="54006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This is the </a:t>
            </a: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face</a:t>
            </a: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1882775" y="1344613"/>
            <a:ext cx="4105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ear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4275" y="1673225"/>
            <a:ext cx="20224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1300" y="4111625"/>
            <a:ext cx="15128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68538" y="2308225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an </a:t>
            </a: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19363" y="4248150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two </a:t>
            </a: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ears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06700" y="5405438"/>
            <a:ext cx="57610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He has two </a:t>
            </a: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ears.</a:t>
            </a:r>
          </a:p>
        </p:txBody>
      </p:sp>
      <p:sp>
        <p:nvSpPr>
          <p:cNvPr id="14" name="文本占位符 2"/>
          <p:cNvSpPr txBox="1"/>
          <p:nvPr/>
        </p:nvSpPr>
        <p:spPr bwMode="auto">
          <a:xfrm>
            <a:off x="755650" y="960438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27657" name="标题 2"/>
          <p:cNvSpPr>
            <a:spLocks noGrp="1"/>
          </p:cNvSpPr>
          <p:nvPr>
            <p:ph type="title"/>
          </p:nvPr>
        </p:nvSpPr>
        <p:spPr bwMode="auto">
          <a:xfrm>
            <a:off x="276225" y="26193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6" name="直接连接符 15"/>
          <p:cNvCxnSpPr/>
          <p:nvPr/>
        </p:nvCxnSpPr>
        <p:spPr>
          <a:xfrm>
            <a:off x="755650" y="1574800"/>
            <a:ext cx="19446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15" name="内容占位符 1"/>
          <p:cNvSpPr txBox="1"/>
          <p:nvPr/>
        </p:nvSpPr>
        <p:spPr>
          <a:xfrm>
            <a:off x="3276600" y="1122363"/>
            <a:ext cx="352742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是小小描述家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676" name="组合 22"/>
          <p:cNvGrpSpPr/>
          <p:nvPr/>
        </p:nvGrpSpPr>
        <p:grpSpPr bwMode="auto">
          <a:xfrm>
            <a:off x="2411413" y="1931988"/>
            <a:ext cx="4824412" cy="2243137"/>
            <a:chOff x="2051878" y="2533301"/>
            <a:chExt cx="5448471" cy="2579243"/>
          </a:xfrm>
        </p:grpSpPr>
        <p:sp>
          <p:nvSpPr>
            <p:cNvPr id="17" name="云形标注 16"/>
            <p:cNvSpPr/>
            <p:nvPr/>
          </p:nvSpPr>
          <p:spPr>
            <a:xfrm>
              <a:off x="2051878" y="2533301"/>
              <a:ext cx="5448471" cy="2579243"/>
            </a:xfrm>
            <a:prstGeom prst="cloudCallout">
              <a:avLst>
                <a:gd name="adj1" fmla="val -42664"/>
                <a:gd name="adj2" fmla="val 72402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en-US" altLang="zh-CN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  <a:p>
              <a:pPr>
                <a:lnSpc>
                  <a:spcPct val="200000"/>
                </a:lnSpc>
                <a:defRPr/>
              </a:pPr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文本框 21"/>
            <p:cNvSpPr txBox="1">
              <a:spLocks noChangeArrowheads="1"/>
            </p:cNvSpPr>
            <p:nvPr/>
          </p:nvSpPr>
          <p:spPr bwMode="auto">
            <a:xfrm>
              <a:off x="2528776" y="3278051"/>
              <a:ext cx="4166584" cy="81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40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This is my …</a:t>
              </a:r>
              <a:endParaRPr lang="en-US" altLang="zh-CN" sz="4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403350" y="1157288"/>
            <a:ext cx="1585913" cy="574675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Game1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8678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500438"/>
            <a:ext cx="15128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10263" y="2179638"/>
            <a:ext cx="7175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100" y="1212850"/>
            <a:ext cx="8858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3072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949325"/>
            <a:ext cx="76977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730625" y="1011238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句子接龙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212725" y="1992313"/>
            <a:ext cx="2768600" cy="687387"/>
          </a:xfrm>
          <a:prstGeom prst="wedgeRoundRectCallout">
            <a:avLst>
              <a:gd name="adj1" fmla="val 25949"/>
              <a:gd name="adj2" fmla="val 112880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4025" y="1063625"/>
            <a:ext cx="1690688" cy="573088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Game2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8600" y="2095500"/>
            <a:ext cx="27273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Hello,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...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3090863" y="1992313"/>
            <a:ext cx="2489200" cy="792162"/>
          </a:xfrm>
          <a:prstGeom prst="wedgeRoundRectCallout">
            <a:avLst>
              <a:gd name="adj1" fmla="val -18588"/>
              <a:gd name="adj2" fmla="val 90145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78175" y="2095500"/>
            <a:ext cx="22463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Hi,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...</a:t>
            </a:r>
          </a:p>
        </p:txBody>
      </p:sp>
      <p:pic>
        <p:nvPicPr>
          <p:cNvPr id="12" name="图片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9138" y="1016000"/>
            <a:ext cx="8858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2"/>
          <p:cNvSpPr txBox="1"/>
          <p:nvPr/>
        </p:nvSpPr>
        <p:spPr bwMode="auto">
          <a:xfrm>
            <a:off x="539750" y="92075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Play a game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标题 2"/>
          <p:cNvSpPr>
            <a:spLocks noGrp="1"/>
          </p:cNvSpPr>
          <p:nvPr>
            <p:ph type="title"/>
          </p:nvPr>
        </p:nvSpPr>
        <p:spPr bwMode="auto">
          <a:xfrm>
            <a:off x="276225" y="26193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7913" y="1773238"/>
            <a:ext cx="668972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连接符 16"/>
          <p:cNvCxnSpPr/>
          <p:nvPr/>
        </p:nvCxnSpPr>
        <p:spPr>
          <a:xfrm>
            <a:off x="628650" y="1557338"/>
            <a:ext cx="23034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4213" y="1117600"/>
            <a:ext cx="22256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4488" y="1768475"/>
            <a:ext cx="577215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组合 9"/>
          <p:cNvGrpSpPr/>
          <p:nvPr/>
        </p:nvGrpSpPr>
        <p:grpSpPr bwMode="auto">
          <a:xfrm>
            <a:off x="4659313" y="1485900"/>
            <a:ext cx="3749675" cy="735013"/>
            <a:chOff x="2560690" y="1106870"/>
            <a:chExt cx="3749579" cy="735285"/>
          </a:xfrm>
        </p:grpSpPr>
        <p:sp>
          <p:nvSpPr>
            <p:cNvPr id="10" name="圆角矩形标注 9"/>
            <p:cNvSpPr/>
            <p:nvPr/>
          </p:nvSpPr>
          <p:spPr>
            <a:xfrm>
              <a:off x="2992479" y="1106870"/>
              <a:ext cx="2886001" cy="735285"/>
            </a:xfrm>
            <a:prstGeom prst="wedgeRoundRectCallout">
              <a:avLst>
                <a:gd name="adj1" fmla="val 3836"/>
                <a:gd name="adj2" fmla="val 971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60690" y="1257739"/>
              <a:ext cx="3749579" cy="5240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Touch your nose.</a:t>
              </a:r>
            </a:p>
          </p:txBody>
        </p:sp>
      </p:grpSp>
      <p:sp>
        <p:nvSpPr>
          <p:cNvPr id="12" name="矩形 11"/>
          <p:cNvSpPr/>
          <p:nvPr/>
        </p:nvSpPr>
        <p:spPr bwMode="auto">
          <a:xfrm>
            <a:off x="1331913" y="1122363"/>
            <a:ext cx="11080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6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2" name="标题 2"/>
          <p:cNvSpPr>
            <a:spLocks noGrp="1"/>
          </p:cNvSpPr>
          <p:nvPr>
            <p:ph type="title"/>
          </p:nvPr>
        </p:nvSpPr>
        <p:spPr bwMode="auto">
          <a:xfrm>
            <a:off x="276225" y="26193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12"/>
          <p:cNvGrpSpPr/>
          <p:nvPr/>
        </p:nvGrpSpPr>
        <p:grpSpPr bwMode="auto">
          <a:xfrm>
            <a:off x="6494463" y="1270000"/>
            <a:ext cx="2330450" cy="1377950"/>
            <a:chOff x="6854179" y="719742"/>
            <a:chExt cx="2331990" cy="1377686"/>
          </a:xfrm>
        </p:grpSpPr>
        <p:sp>
          <p:nvSpPr>
            <p:cNvPr id="5" name="云形 4"/>
            <p:cNvSpPr/>
            <p:nvPr/>
          </p:nvSpPr>
          <p:spPr>
            <a:xfrm>
              <a:off x="6854179" y="719742"/>
              <a:ext cx="2331990" cy="1377686"/>
            </a:xfrm>
            <a:prstGeom prst="cloud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71" name="文本框 19"/>
            <p:cNvSpPr txBox="1">
              <a:spLocks noChangeArrowheads="1"/>
            </p:cNvSpPr>
            <p:nvPr/>
          </p:nvSpPr>
          <p:spPr bwMode="auto">
            <a:xfrm>
              <a:off x="7293861" y="1007774"/>
              <a:ext cx="169957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solidFill>
                    <a:srgbClr val="00B0F0"/>
                  </a:solidFill>
                  <a:latin typeface="Comic Sans MS" panose="030F0702030302020204" pitchFamily="66" charset="0"/>
                </a:rPr>
                <a:t>Body</a:t>
              </a:r>
              <a:endParaRPr lang="zh-CN" altLang="en-US" sz="4000" b="1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6867" name="图片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270000"/>
            <a:ext cx="4662488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矩形 1"/>
          <p:cNvSpPr>
            <a:spLocks noChangeArrowheads="1"/>
          </p:cNvSpPr>
          <p:nvPr/>
        </p:nvSpPr>
        <p:spPr bwMode="auto">
          <a:xfrm>
            <a:off x="5262563" y="3694113"/>
            <a:ext cx="2520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40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This is ...</a:t>
            </a:r>
            <a:endParaRPr lang="en-US" altLang="zh-CN" sz="4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9" name="标题 2"/>
          <p:cNvSpPr>
            <a:spLocks noGrp="1"/>
          </p:cNvSpPr>
          <p:nvPr>
            <p:ph type="title"/>
          </p:nvPr>
        </p:nvSpPr>
        <p:spPr bwMode="auto">
          <a:xfrm>
            <a:off x="276225" y="26193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&gt;&gt;Consolidation</a:t>
            </a:r>
            <a:endParaRPr lang="zh-CN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46150" y="2620963"/>
            <a:ext cx="7793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head eye nose mouth ear face </a:t>
            </a:r>
          </a:p>
        </p:txBody>
      </p:sp>
      <p:sp>
        <p:nvSpPr>
          <p:cNvPr id="18" name="矩形 17"/>
          <p:cNvSpPr/>
          <p:nvPr/>
        </p:nvSpPr>
        <p:spPr>
          <a:xfrm>
            <a:off x="1403350" y="1887538"/>
            <a:ext cx="61864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如何表述有关身体部位的词：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0963" y="3984625"/>
            <a:ext cx="6967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This is + </a:t>
            </a:r>
            <a:r>
              <a:rPr lang="zh-CN" altLang="en-US" sz="4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自己的身体部位</a:t>
            </a: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altLang="zh-C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22388" y="3303588"/>
            <a:ext cx="6878637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怎样向别人介绍自己的身体部分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8921" name="图片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8975" y="4484688"/>
            <a:ext cx="18002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 bwMode="auto">
          <a:xfrm>
            <a:off x="3246885" y="4628415"/>
            <a:ext cx="3672408" cy="2095835"/>
            <a:chOff x="1434455" y="2857235"/>
            <a:chExt cx="4062710" cy="2728786"/>
          </a:xfrm>
          <a:solidFill>
            <a:srgbClr val="CEEDFA"/>
          </a:solidFill>
        </p:grpSpPr>
        <p:sp>
          <p:nvSpPr>
            <p:cNvPr id="23" name="AutoShape 53"/>
            <p:cNvSpPr>
              <a:spLocks noChangeArrowheads="1"/>
            </p:cNvSpPr>
            <p:nvPr/>
          </p:nvSpPr>
          <p:spPr bwMode="auto">
            <a:xfrm>
              <a:off x="1434455" y="2857235"/>
              <a:ext cx="4062710" cy="2728786"/>
            </a:xfrm>
            <a:prstGeom prst="wedgeEllipseCallout">
              <a:avLst>
                <a:gd name="adj1" fmla="val 61974"/>
                <a:gd name="adj2" fmla="val -2422"/>
              </a:avLst>
            </a:prstGeom>
            <a:solidFill>
              <a:srgbClr val="E4F5FC"/>
            </a:solidFill>
            <a:ln w="57150" cmpd="thickThin">
              <a:solidFill>
                <a:srgbClr val="5BC4ED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kumimoji="0"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434455" y="3061753"/>
              <a:ext cx="4037631" cy="21939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3500"/>
                </a:lnSpc>
                <a:spcBef>
                  <a:spcPct val="50000"/>
                </a:spcBef>
                <a:buFontTx/>
                <a:buNone/>
                <a:defRPr/>
              </a:pPr>
              <a:endParaRPr kumimoji="0" lang="en-US" altLang="zh-CN" dirty="0" smtClean="0">
                <a:solidFill>
                  <a:srgbClr val="0000FF"/>
                </a:solidFill>
              </a:endParaRPr>
            </a:p>
            <a:p>
              <a:pPr eaLnBrk="1" hangingPunct="1">
                <a:lnSpc>
                  <a:spcPts val="35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US" altLang="zh-CN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This is my face…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五角星 24"/>
          <p:cNvSpPr/>
          <p:nvPr/>
        </p:nvSpPr>
        <p:spPr>
          <a:xfrm>
            <a:off x="884238" y="1968500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五角星 25"/>
          <p:cNvSpPr/>
          <p:nvPr/>
        </p:nvSpPr>
        <p:spPr>
          <a:xfrm>
            <a:off x="827088" y="3357563"/>
            <a:ext cx="576262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6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82725" y="2195513"/>
            <a:ext cx="691197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”This is …”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向朋友打招呼并介绍自己的身体部位</a:t>
            </a:r>
            <a:r>
              <a:rPr lang="zh-CN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Let’s say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098550" y="23812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77900" y="34829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249363" y="34829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5408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9063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0775" y="4821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03238" y="908050"/>
            <a:ext cx="1873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Warm-up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&gt;&gt;Warming-up</a:t>
            </a:r>
            <a:endParaRPr lang="zh-CN" altLang="en-US" sz="2400" i="1" dirty="0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16573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0338" y="989013"/>
            <a:ext cx="6370637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8106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3" y="1844824"/>
            <a:ext cx="7096125" cy="4543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638" y="5157788"/>
            <a:ext cx="86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15843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Lead-in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3684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 bwMode="auto">
          <a:xfrm>
            <a:off x="755576" y="1824584"/>
            <a:ext cx="5544616" cy="2736304"/>
            <a:chOff x="-734833" y="1857102"/>
            <a:chExt cx="6758648" cy="3562679"/>
          </a:xfrm>
          <a:solidFill>
            <a:srgbClr val="E4F5FC"/>
          </a:solidFill>
        </p:grpSpPr>
        <p:sp>
          <p:nvSpPr>
            <p:cNvPr id="11" name="AutoShape 53"/>
            <p:cNvSpPr>
              <a:spLocks noChangeArrowheads="1"/>
            </p:cNvSpPr>
            <p:nvPr/>
          </p:nvSpPr>
          <p:spPr bwMode="auto">
            <a:xfrm>
              <a:off x="-734833" y="1857102"/>
              <a:ext cx="6758648" cy="3562679"/>
            </a:xfrm>
            <a:prstGeom prst="wedgeEllipseCallout">
              <a:avLst>
                <a:gd name="adj1" fmla="val 48287"/>
                <a:gd name="adj2" fmla="val 43583"/>
              </a:avLst>
            </a:prstGeom>
            <a:grpFill/>
            <a:ln w="57150" cmpd="thickThin">
              <a:solidFill>
                <a:srgbClr val="5BC4ED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kumimoji="0"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-295960" y="2575972"/>
              <a:ext cx="5994369" cy="1937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US" altLang="zh-CN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Hello/Hi,</a:t>
              </a:r>
              <a:r>
                <a:rPr kumimoji="0" lang="en-US" altLang="zh-CN" dirty="0" smtClean="0"/>
                <a:t> </a:t>
              </a:r>
              <a:r>
                <a:rPr lang="en-US" altLang="zh-CN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boys and girls! Welcome back to school!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229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852738"/>
            <a:ext cx="2390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图片 2"/>
          <p:cNvPicPr>
            <a:picLocks noChangeAspect="1"/>
          </p:cNvPicPr>
          <p:nvPr/>
        </p:nvPicPr>
        <p:blipFill>
          <a:blip r:embed="rId3" cstate="email"/>
          <a:srcRect l="5273" t="6097" r="5061" b="2454"/>
          <a:stretch>
            <a:fillRect/>
          </a:stretch>
        </p:blipFill>
        <p:spPr bwMode="auto">
          <a:xfrm>
            <a:off x="1116013" y="1844675"/>
            <a:ext cx="69786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Draw yourself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5209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 bwMode="auto">
          <a:xfrm>
            <a:off x="900113" y="3298825"/>
            <a:ext cx="5040312" cy="3165475"/>
            <a:chOff x="-1173706" y="4169802"/>
            <a:chExt cx="6144899" cy="4123624"/>
          </a:xfrm>
        </p:grpSpPr>
        <p:sp>
          <p:nvSpPr>
            <p:cNvPr id="16391" name="AutoShape 53"/>
            <p:cNvSpPr>
              <a:spLocks noChangeArrowheads="1"/>
            </p:cNvSpPr>
            <p:nvPr/>
          </p:nvSpPr>
          <p:spPr bwMode="auto">
            <a:xfrm>
              <a:off x="-1173706" y="4169802"/>
              <a:ext cx="6144899" cy="3562679"/>
            </a:xfrm>
            <a:prstGeom prst="wedgeEllipseCallout">
              <a:avLst>
                <a:gd name="adj1" fmla="val 50310"/>
                <a:gd name="adj2" fmla="val -55370"/>
              </a:avLst>
            </a:prstGeom>
            <a:solidFill>
              <a:srgbClr val="E4F5FC"/>
            </a:solidFill>
            <a:ln w="57150" cmpd="thickThin">
              <a:solidFill>
                <a:srgbClr val="5BC4ED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-997585" y="4965989"/>
              <a:ext cx="5531377" cy="332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CN" sz="40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Hi,</a:t>
              </a:r>
              <a:r>
                <a:rPr kumimoji="0" lang="en-US" altLang="zh-CN" sz="4000" dirty="0" smtClean="0"/>
                <a:t> </a:t>
              </a:r>
              <a:r>
                <a:rPr lang="en-US" altLang="zh-CN" sz="40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I’m Mickey.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CN" sz="40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Look at my face.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en-US" altLang="zh-CN" sz="4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6390" name="图片 1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484313"/>
            <a:ext cx="23050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7488" y="1052513"/>
            <a:ext cx="5070475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3419475" y="1268413"/>
            <a:ext cx="936625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951163" y="2133600"/>
            <a:ext cx="936625" cy="360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757488" y="4868863"/>
            <a:ext cx="936625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454400" y="6129338"/>
            <a:ext cx="936625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834188" y="5229225"/>
            <a:ext cx="936625" cy="360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891338" y="2263775"/>
            <a:ext cx="936625" cy="360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Unit1PartALetslearn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047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2827338" y="1111250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head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27338" y="2487613"/>
            <a:ext cx="4105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a </a:t>
            </a: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head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79750" y="4756150"/>
            <a:ext cx="5759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She has a </a:t>
            </a: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head.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593850"/>
            <a:ext cx="226853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663" y="3995738"/>
            <a:ext cx="27527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2898775" y="803275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eye</a:t>
            </a:r>
          </a:p>
        </p:txBody>
      </p:sp>
      <p:pic>
        <p:nvPicPr>
          <p:cNvPr id="22532" name="Picture 2" descr="http://pic34.nipic.com/20131019/10840148_165457175169_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188" y="151130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240088" y="1511300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What is this?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40088" y="2387600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It is an </a:t>
            </a:r>
            <a:r>
              <a:rPr kumimoji="1" lang="en-US" altLang="zh-CN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eye</a:t>
            </a:r>
            <a:r>
              <a:rPr kumimoji="1" lang="en-US" altLang="zh-CN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6388" y="5141913"/>
            <a:ext cx="258921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825" y="3421063"/>
            <a:ext cx="17272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19363" y="3503613"/>
            <a:ext cx="4105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an </a:t>
            </a:r>
            <a:r>
              <a:rPr kumimoji="1" lang="en-US" altLang="zh-CN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eye</a:t>
            </a:r>
            <a:endParaRPr kumimoji="1" lang="en-US" altLang="zh-CN" sz="4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98775" y="5389563"/>
            <a:ext cx="4105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two </a:t>
            </a:r>
            <a:r>
              <a:rPr kumimoji="1" lang="en-US" altLang="zh-CN" sz="4400" dirty="0">
                <a:solidFill>
                  <a:srgbClr val="0066FF"/>
                </a:solidFill>
                <a:latin typeface="Comic Sans MS" panose="030F0702030302020204" pitchFamily="66" charset="0"/>
              </a:rPr>
              <a:t>eye</a:t>
            </a:r>
            <a:r>
              <a:rPr kumimoji="1" lang="en-US" altLang="zh-CN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kumimoji="1" lang="en-US" altLang="zh-CN" sz="4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260</Words>
  <Application>Microsoft Office PowerPoint</Application>
  <PresentationFormat>全屏显示(4:3)</PresentationFormat>
  <Paragraphs>96</Paragraphs>
  <Slides>19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Unit1 My Body</vt:lpstr>
      <vt:lpstr>&gt;&gt;Warming-up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&gt;&gt;Consolidation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2023-01-16T16:06:32Z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46ADCF9634F644DD8A1BE44F576F36B9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