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8" r:id="rId3"/>
    <p:sldId id="280" r:id="rId4"/>
    <p:sldId id="302" r:id="rId5"/>
    <p:sldId id="265" r:id="rId6"/>
    <p:sldId id="308" r:id="rId7"/>
    <p:sldId id="299" r:id="rId8"/>
    <p:sldId id="309" r:id="rId9"/>
    <p:sldId id="310" r:id="rId10"/>
    <p:sldId id="307" r:id="rId11"/>
    <p:sldId id="311" r:id="rId12"/>
    <p:sldId id="271" r:id="rId13"/>
    <p:sldId id="272" r:id="rId14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5" autoAdjust="0"/>
    <p:restoredTop sz="98302" autoAdjust="0"/>
  </p:normalViewPr>
  <p:slideViewPr>
    <p:cSldViewPr>
      <p:cViewPr varScale="1">
        <p:scale>
          <a:sx n="152" d="100"/>
          <a:sy n="152" d="100"/>
        </p:scale>
        <p:origin x="-630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32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36CE2-C6EB-40B1-AB63-E0918F4ED45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E4698F-AABA-47B2-987D-B18F1D66D6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8940A7-49EB-4931-8A31-7AD3391CE17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AE510C-4197-4E10-B732-9BC57DBF10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E510C-4197-4E10-B732-9BC57DBF100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785" y="2914650"/>
            <a:ext cx="6400443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5.xml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3491880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2185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冀教版  数学  五年级  上册</a:t>
                </a: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单圆角矩形 8"/>
          <p:cNvSpPr/>
          <p:nvPr/>
        </p:nvSpPr>
        <p:spPr>
          <a:xfrm>
            <a:off x="5004488" y="3719576"/>
            <a:ext cx="1799760" cy="432048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单圆角矩形 9"/>
          <p:cNvSpPr/>
          <p:nvPr/>
        </p:nvSpPr>
        <p:spPr>
          <a:xfrm>
            <a:off x="2195736" y="3719576"/>
            <a:ext cx="1799760" cy="432048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单圆角矩形 10"/>
          <p:cNvSpPr/>
          <p:nvPr/>
        </p:nvSpPr>
        <p:spPr>
          <a:xfrm>
            <a:off x="5940152" y="3025309"/>
            <a:ext cx="1799760" cy="43204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单圆角矩形 11"/>
          <p:cNvSpPr/>
          <p:nvPr/>
        </p:nvSpPr>
        <p:spPr>
          <a:xfrm>
            <a:off x="3564328" y="3025309"/>
            <a:ext cx="1799760" cy="432048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单圆角矩形 12"/>
          <p:cNvSpPr/>
          <p:nvPr/>
        </p:nvSpPr>
        <p:spPr>
          <a:xfrm>
            <a:off x="1187624" y="3025309"/>
            <a:ext cx="1799760" cy="432048"/>
          </a:xfrm>
          <a:prstGeom prst="round1Rect">
            <a:avLst/>
          </a:prstGeom>
          <a:solidFill>
            <a:srgbClr val="AC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1617028"/>
            <a:ext cx="9144000" cy="561692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小括号里含有两级运算的三步混合运算</a:t>
            </a:r>
          </a:p>
        </p:txBody>
      </p:sp>
      <p:sp>
        <p:nvSpPr>
          <p:cNvPr id="16" name="圆角矩形 15">
            <a:hlinkClick r:id="rId2" action="ppaction://hlinksldjump"/>
          </p:cNvPr>
          <p:cNvSpPr/>
          <p:nvPr/>
        </p:nvSpPr>
        <p:spPr>
          <a:xfrm>
            <a:off x="1209945" y="2952109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课前导入</a:t>
            </a:r>
          </a:p>
        </p:txBody>
      </p:sp>
      <p:sp>
        <p:nvSpPr>
          <p:cNvPr id="17" name="圆角矩形 16">
            <a:hlinkClick r:id="rId3" action="ppaction://hlinksldjump"/>
          </p:cNvPr>
          <p:cNvSpPr/>
          <p:nvPr/>
        </p:nvSpPr>
        <p:spPr>
          <a:xfrm>
            <a:off x="3624893" y="29322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8" name="圆角矩形 17">
            <a:hlinkClick r:id="rId4" action="ppaction://hlinksldjump"/>
          </p:cNvPr>
          <p:cNvSpPr/>
          <p:nvPr/>
        </p:nvSpPr>
        <p:spPr>
          <a:xfrm>
            <a:off x="2247861" y="36490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19" name="圆角矩形 18">
            <a:hlinkClick r:id="rId5" action="ppaction://hlinksldjump"/>
          </p:cNvPr>
          <p:cNvSpPr/>
          <p:nvPr/>
        </p:nvSpPr>
        <p:spPr>
          <a:xfrm>
            <a:off x="5073757" y="36490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  <p:sp>
        <p:nvSpPr>
          <p:cNvPr id="20" name="矩形 19"/>
          <p:cNvSpPr/>
          <p:nvPr/>
        </p:nvSpPr>
        <p:spPr>
          <a:xfrm>
            <a:off x="971604" y="631455"/>
            <a:ext cx="3370153" cy="50013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800" dirty="0">
                <a:solidFill>
                  <a:srgbClr val="0050A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四则混合运算（二）</a:t>
            </a:r>
          </a:p>
        </p:txBody>
      </p:sp>
      <p:sp>
        <p:nvSpPr>
          <p:cNvPr id="21" name="圆角矩形 20">
            <a:hlinkClick r:id="rId6" action="ppaction://hlinksldjump"/>
          </p:cNvPr>
          <p:cNvSpPr/>
          <p:nvPr/>
        </p:nvSpPr>
        <p:spPr>
          <a:xfrm>
            <a:off x="6048388" y="29322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231787" y="500650"/>
            <a:ext cx="654821" cy="702878"/>
            <a:chOff x="1306635" y="1385539"/>
            <a:chExt cx="654821" cy="702878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5" name="文本框 10"/>
            <p:cNvSpPr txBox="1"/>
            <p:nvPr/>
          </p:nvSpPr>
          <p:spPr>
            <a:xfrm>
              <a:off x="1435768" y="1385539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500" b="1" dirty="0">
                  <a:solidFill>
                    <a:srgbClr val="0050AA"/>
                  </a:solidFill>
                  <a:latin typeface="+mj-ea"/>
                  <a:ea typeface="+mj-ea"/>
                </a:rPr>
                <a:t>5</a:t>
              </a:r>
              <a:endParaRPr kumimoji="1" lang="zh-CN" altLang="en-US" sz="3500" b="1" dirty="0">
                <a:solidFill>
                  <a:srgbClr val="0050AA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2970293" y="4413689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6"/>
          <p:cNvSpPr txBox="1">
            <a:spLocks noChangeArrowheads="1"/>
          </p:cNvSpPr>
          <p:nvPr/>
        </p:nvSpPr>
        <p:spPr bwMode="auto">
          <a:xfrm>
            <a:off x="421963" y="339504"/>
            <a:ext cx="7966465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5.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3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位老师带领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45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名学生去参观海底世界，买门 票一共花了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1995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元。成人票每张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65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元，学生票 每张多少元钱？</a:t>
            </a:r>
          </a:p>
        </p:txBody>
      </p:sp>
      <p:sp>
        <p:nvSpPr>
          <p:cNvPr id="8" name="TextBox 36"/>
          <p:cNvSpPr txBox="1">
            <a:spLocks noChangeArrowheads="1"/>
          </p:cNvSpPr>
          <p:nvPr/>
        </p:nvSpPr>
        <p:spPr bwMode="auto">
          <a:xfrm>
            <a:off x="709995" y="2429475"/>
            <a:ext cx="40780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(1995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－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65×3)÷45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40(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元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)</a:t>
            </a: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6994" y="1851672"/>
            <a:ext cx="3094408" cy="2047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36"/>
          <p:cNvSpPr txBox="1">
            <a:spLocks noChangeArrowheads="1"/>
          </p:cNvSpPr>
          <p:nvPr/>
        </p:nvSpPr>
        <p:spPr bwMode="auto">
          <a:xfrm>
            <a:off x="827584" y="3075808"/>
            <a:ext cx="42484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答：学生票每张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40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元钱。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6"/>
          <p:cNvSpPr txBox="1">
            <a:spLocks noChangeArrowheads="1"/>
          </p:cNvSpPr>
          <p:nvPr/>
        </p:nvSpPr>
        <p:spPr bwMode="auto">
          <a:xfrm>
            <a:off x="421963" y="339504"/>
            <a:ext cx="796646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6.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从小明家到科学城大约是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1000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米。小明已经走了 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12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分钟，大约再走几分钟就能到科学城？</a:t>
            </a:r>
          </a:p>
        </p:txBody>
      </p:sp>
      <p:sp>
        <p:nvSpPr>
          <p:cNvPr id="8" name="TextBox 36"/>
          <p:cNvSpPr txBox="1">
            <a:spLocks noChangeArrowheads="1"/>
          </p:cNvSpPr>
          <p:nvPr/>
        </p:nvSpPr>
        <p:spPr bwMode="auto">
          <a:xfrm>
            <a:off x="709995" y="3655354"/>
            <a:ext cx="40780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(1000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－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53×12)÷53≈7(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分钟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)</a:t>
            </a:r>
          </a:p>
        </p:txBody>
      </p:sp>
      <p:sp>
        <p:nvSpPr>
          <p:cNvPr id="13" name="TextBox 36"/>
          <p:cNvSpPr txBox="1">
            <a:spLocks noChangeArrowheads="1"/>
          </p:cNvSpPr>
          <p:nvPr/>
        </p:nvSpPr>
        <p:spPr bwMode="auto">
          <a:xfrm>
            <a:off x="827584" y="4301685"/>
            <a:ext cx="5400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答：大约再走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7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分钟就能到科学城。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547664" y="1664409"/>
            <a:ext cx="6146800" cy="2176462"/>
            <a:chOff x="1547664" y="1664409"/>
            <a:chExt cx="6146800" cy="217646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47664" y="1664409"/>
              <a:ext cx="6146800" cy="2176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云形标注 1"/>
            <p:cNvSpPr/>
            <p:nvPr/>
          </p:nvSpPr>
          <p:spPr>
            <a:xfrm>
              <a:off x="3707904" y="1851670"/>
              <a:ext cx="3888432" cy="900970"/>
            </a:xfrm>
            <a:prstGeom prst="cloudCallout">
              <a:avLst>
                <a:gd name="adj1" fmla="val -48286"/>
                <a:gd name="adj2" fmla="val 38984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我每分钟大约走</a:t>
              </a:r>
              <a:r>
                <a:rPr lang="en-US" altLang="zh-CN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53</a:t>
              </a:r>
              <a:r>
                <a:rPr lang="zh-CN" altLang="en-US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米。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83817" y="1059584"/>
            <a:ext cx="5187959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83568" y="1751774"/>
            <a:ext cx="7992888" cy="2620176"/>
            <a:chOff x="683568" y="1751774"/>
            <a:chExt cx="7992888" cy="2620176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683568" y="1751774"/>
              <a:ext cx="7992888" cy="2620176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899591" y="2065223"/>
              <a:ext cx="7632849" cy="2008242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2800" b="1" dirty="0">
                  <a:solidFill>
                    <a:prstClr val="black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         如果一个算式的小括号里有两级运算，要先算小括号里的二级运算，再算小括号里的一级运算，最后算小括号外面的。</a:t>
              </a: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12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75656" y="1059582"/>
            <a:ext cx="6120680" cy="4130864"/>
          </a:xfrm>
          <a:prstGeom prst="rect">
            <a:avLst/>
          </a:prstGeom>
        </p:spPr>
      </p:pic>
      <p:sp>
        <p:nvSpPr>
          <p:cNvPr id="3" name="矩形 4"/>
          <p:cNvSpPr>
            <a:spLocks noChangeArrowheads="1"/>
          </p:cNvSpPr>
          <p:nvPr/>
        </p:nvSpPr>
        <p:spPr bwMode="auto">
          <a:xfrm>
            <a:off x="1835696" y="1601239"/>
            <a:ext cx="5400600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从教材课后习题中选取；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从课时练中选取。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7" y="494144"/>
            <a:ext cx="366861" cy="456339"/>
          </a:xfrm>
          <a:prstGeom prst="rect">
            <a:avLst/>
          </a:prstGeom>
        </p:spPr>
      </p:pic>
      <p:sp>
        <p:nvSpPr>
          <p:cNvPr id="8" name="文本框 14"/>
          <p:cNvSpPr txBox="1"/>
          <p:nvPr/>
        </p:nvSpPr>
        <p:spPr>
          <a:xfrm>
            <a:off x="611560" y="42588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课后作业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课前导入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3"/>
            <a:ext cx="366860" cy="456339"/>
          </a:xfrm>
          <a:prstGeom prst="rect">
            <a:avLst/>
          </a:prstGeom>
        </p:spPr>
      </p:pic>
      <p:sp>
        <p:nvSpPr>
          <p:cNvPr id="13" name="AutoShape 3"/>
          <p:cNvSpPr/>
          <p:nvPr/>
        </p:nvSpPr>
        <p:spPr>
          <a:xfrm>
            <a:off x="2895062" y="622374"/>
            <a:ext cx="1584176" cy="510958"/>
          </a:xfrm>
          <a:prstGeom prst="wedgeRoundRectCallout">
            <a:avLst>
              <a:gd name="adj1" fmla="val -43929"/>
              <a:gd name="adj2" fmla="val 85873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0000" tIns="46800" rIns="90000" bIns="46800"/>
          <a:lstStyle/>
          <a:p>
            <a:pPr latinLnBrk="1">
              <a:spcBef>
                <a:spcPct val="50000"/>
              </a:spcBef>
              <a:defRPr/>
            </a:pPr>
            <a:r>
              <a:rPr lang="zh-CN" altLang="en-US" sz="2000" b="1" dirty="0"/>
              <a:t>除→乘→减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7452320" y="3363840"/>
            <a:ext cx="882898" cy="1265255"/>
          </a:xfrm>
          <a:prstGeom prst="rect">
            <a:avLst/>
          </a:prstGeom>
        </p:spPr>
      </p:pic>
      <p:sp>
        <p:nvSpPr>
          <p:cNvPr id="17" name="云形标注 16"/>
          <p:cNvSpPr/>
          <p:nvPr/>
        </p:nvSpPr>
        <p:spPr>
          <a:xfrm>
            <a:off x="2232144" y="3233145"/>
            <a:ext cx="4680520" cy="1512169"/>
          </a:xfrm>
          <a:prstGeom prst="cloudCallout">
            <a:avLst>
              <a:gd name="adj1" fmla="val 60423"/>
              <a:gd name="adj2" fmla="val -1386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大家回忆一下。先说出运算顺序，再计算。</a:t>
            </a:r>
          </a:p>
        </p:txBody>
      </p:sp>
      <p:sp>
        <p:nvSpPr>
          <p:cNvPr id="9" name="TextBox 36"/>
          <p:cNvSpPr txBox="1">
            <a:spLocks noChangeArrowheads="1"/>
          </p:cNvSpPr>
          <p:nvPr/>
        </p:nvSpPr>
        <p:spPr bwMode="auto">
          <a:xfrm>
            <a:off x="782003" y="1133333"/>
            <a:ext cx="350196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98.5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－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125÷25×13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12" name="TextBox 36"/>
          <p:cNvSpPr txBox="1">
            <a:spLocks noChangeArrowheads="1"/>
          </p:cNvSpPr>
          <p:nvPr/>
        </p:nvSpPr>
        <p:spPr bwMode="auto">
          <a:xfrm>
            <a:off x="4526419" y="1138202"/>
            <a:ext cx="38620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79.8÷(1.2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＋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4.5)×8.3 </a:t>
            </a:r>
          </a:p>
        </p:txBody>
      </p:sp>
      <p:sp>
        <p:nvSpPr>
          <p:cNvPr id="18" name="AutoShape 3"/>
          <p:cNvSpPr/>
          <p:nvPr/>
        </p:nvSpPr>
        <p:spPr>
          <a:xfrm>
            <a:off x="6957620" y="627534"/>
            <a:ext cx="1584176" cy="510958"/>
          </a:xfrm>
          <a:prstGeom prst="wedgeRoundRectCallout">
            <a:avLst>
              <a:gd name="adj1" fmla="val -43929"/>
              <a:gd name="adj2" fmla="val 85873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0000" tIns="46800" rIns="90000" bIns="46800"/>
          <a:lstStyle/>
          <a:p>
            <a:pPr latinLnBrk="1">
              <a:spcBef>
                <a:spcPct val="50000"/>
              </a:spcBef>
              <a:defRPr/>
            </a:pPr>
            <a:r>
              <a:rPr lang="zh-CN" altLang="en-US" sz="2000" b="1" dirty="0"/>
              <a:t>加→除→乘</a:t>
            </a:r>
          </a:p>
        </p:txBody>
      </p:sp>
      <p:sp>
        <p:nvSpPr>
          <p:cNvPr id="19" name="TextBox 36"/>
          <p:cNvSpPr txBox="1">
            <a:spLocks noChangeArrowheads="1"/>
          </p:cNvSpPr>
          <p:nvPr/>
        </p:nvSpPr>
        <p:spPr bwMode="auto">
          <a:xfrm>
            <a:off x="611564" y="1565379"/>
            <a:ext cx="350196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=98.5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－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5×13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=98.5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 － 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65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=33.5</a:t>
            </a:r>
          </a:p>
        </p:txBody>
      </p:sp>
      <p:sp>
        <p:nvSpPr>
          <p:cNvPr id="20" name="TextBox 36"/>
          <p:cNvSpPr txBox="1">
            <a:spLocks noChangeArrowheads="1"/>
          </p:cNvSpPr>
          <p:nvPr/>
        </p:nvSpPr>
        <p:spPr bwMode="auto">
          <a:xfrm>
            <a:off x="4382400" y="1563638"/>
            <a:ext cx="350196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=79.8÷5.7×8.3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=14×8.3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=116.2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9" grpId="0"/>
      <p:bldP spid="12" grpId="0"/>
      <p:bldP spid="18" grpId="0" animBg="1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23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9415" y="843558"/>
            <a:ext cx="82397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某服装厂接到加工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660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套西服的订单，约定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天完成。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616000" y="1779664"/>
            <a:ext cx="6443456" cy="3159125"/>
            <a:chOff x="1196787" y="1764031"/>
            <a:chExt cx="6443456" cy="3159125"/>
          </a:xfrm>
        </p:grpSpPr>
        <p:pic>
          <p:nvPicPr>
            <p:cNvPr id="13" name="Picture 8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03648" y="1764031"/>
              <a:ext cx="5835650" cy="315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云形标注 14"/>
            <p:cNvSpPr/>
            <p:nvPr/>
          </p:nvSpPr>
          <p:spPr>
            <a:xfrm>
              <a:off x="1196787" y="3075806"/>
              <a:ext cx="2551268" cy="699835"/>
            </a:xfrm>
            <a:prstGeom prst="cloudCallout">
              <a:avLst>
                <a:gd name="adj1" fmla="val 39785"/>
                <a:gd name="adj2" fmla="val 29719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还剩下</a:t>
              </a:r>
              <a:r>
                <a:rPr lang="en-US" altLang="zh-CN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5</a:t>
              </a:r>
              <a:r>
                <a:rPr lang="zh-CN" altLang="en-US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天啦！</a:t>
              </a:r>
            </a:p>
          </p:txBody>
        </p:sp>
        <p:sp>
          <p:nvSpPr>
            <p:cNvPr id="12" name="云形标注 11"/>
            <p:cNvSpPr/>
            <p:nvPr/>
          </p:nvSpPr>
          <p:spPr>
            <a:xfrm>
              <a:off x="4501583" y="2067694"/>
              <a:ext cx="3138660" cy="1080120"/>
            </a:xfrm>
            <a:prstGeom prst="cloudCallout">
              <a:avLst>
                <a:gd name="adj1" fmla="val -42813"/>
                <a:gd name="adj2" fmla="val 36579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剩下的每天至少要加工多少套？</a:t>
              </a:r>
            </a:p>
          </p:txBody>
        </p:sp>
        <p:sp>
          <p:nvSpPr>
            <p:cNvPr id="16" name="云形标注 15"/>
            <p:cNvSpPr/>
            <p:nvPr/>
          </p:nvSpPr>
          <p:spPr>
            <a:xfrm>
              <a:off x="5220072" y="3003798"/>
              <a:ext cx="2420171" cy="1080120"/>
            </a:xfrm>
            <a:prstGeom prst="cloudCallout">
              <a:avLst>
                <a:gd name="adj1" fmla="val -51695"/>
                <a:gd name="adj2" fmla="val 19028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前</a:t>
              </a:r>
              <a:r>
                <a:rPr lang="en-US" altLang="zh-CN" sz="2000" b="1" dirty="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3</a:t>
              </a:r>
              <a:r>
                <a:rPr lang="zh-CN" altLang="en-US" sz="2000" b="1" dirty="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天平均每天加工</a:t>
              </a:r>
              <a:r>
                <a:rPr lang="en-US" altLang="zh-CN" sz="2000" b="1" dirty="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75</a:t>
              </a:r>
              <a:r>
                <a:rPr lang="zh-CN" altLang="en-US" sz="2000" b="1" dirty="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套。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576" y="841426"/>
            <a:ext cx="948786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云形标注 6"/>
          <p:cNvSpPr/>
          <p:nvPr/>
        </p:nvSpPr>
        <p:spPr>
          <a:xfrm>
            <a:off x="1626198" y="267494"/>
            <a:ext cx="2585762" cy="1056387"/>
          </a:xfrm>
          <a:prstGeom prst="cloudCallout">
            <a:avLst>
              <a:gd name="adj1" fmla="val -51266"/>
              <a:gd name="adj2" fmla="val 4718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先求前</a:t>
            </a:r>
            <a:r>
              <a:rPr lang="en-US" altLang="zh-CN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天加工了多少套</a:t>
            </a:r>
            <a:r>
              <a:rPr lang="en-US" altLang="zh-CN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zh-CN" altLang="en-US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8" name="组合 7"/>
          <p:cNvGrpSpPr/>
          <p:nvPr/>
        </p:nvGrpSpPr>
        <p:grpSpPr bwMode="auto">
          <a:xfrm>
            <a:off x="4644012" y="195487"/>
            <a:ext cx="3044101" cy="1686098"/>
            <a:chOff x="4802390" y="2895264"/>
            <a:chExt cx="3168353" cy="1881395"/>
          </a:xfrm>
        </p:grpSpPr>
        <p:sp>
          <p:nvSpPr>
            <p:cNvPr id="9" name="矩形 8"/>
            <p:cNvSpPr/>
            <p:nvPr/>
          </p:nvSpPr>
          <p:spPr>
            <a:xfrm>
              <a:off x="4802390" y="2895264"/>
              <a:ext cx="3168353" cy="188139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fontAlgn="auto" hangingPunct="0">
                <a:lnSpc>
                  <a:spcPct val="150000"/>
                </a:lnSpc>
                <a:defRPr/>
              </a:pPr>
              <a:r>
                <a:rPr lang="en-US" altLang="zh-CN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75×3</a:t>
              </a:r>
              <a:r>
                <a:rPr lang="zh-CN" altLang="en-US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＝</a:t>
              </a:r>
              <a:r>
                <a:rPr lang="en-US" altLang="zh-CN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225</a:t>
              </a:r>
              <a:r>
                <a:rPr lang="zh-CN" altLang="en-US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（套）</a:t>
              </a:r>
            </a:p>
            <a:p>
              <a:pPr eaLnBrk="0" fontAlgn="auto" hangingPunct="0">
                <a:lnSpc>
                  <a:spcPct val="150000"/>
                </a:lnSpc>
                <a:defRPr/>
              </a:pPr>
              <a:r>
                <a:rPr lang="en-US" altLang="zh-CN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660</a:t>
              </a:r>
              <a:r>
                <a:rPr lang="zh-CN" altLang="en-US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－</a:t>
              </a:r>
              <a:r>
                <a:rPr lang="en-US" altLang="zh-CN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225</a:t>
              </a:r>
              <a:r>
                <a:rPr lang="zh-CN" altLang="en-US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＝</a:t>
              </a:r>
              <a:r>
                <a:rPr lang="en-US" altLang="zh-CN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435</a:t>
              </a:r>
              <a:r>
                <a:rPr lang="zh-CN" altLang="en-US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（套）</a:t>
              </a:r>
            </a:p>
            <a:p>
              <a:pPr eaLnBrk="0" fontAlgn="auto" hangingPunct="0">
                <a:lnSpc>
                  <a:spcPct val="150000"/>
                </a:lnSpc>
                <a:defRPr/>
              </a:pPr>
              <a:r>
                <a:rPr lang="en-US" altLang="zh-CN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435÷5</a:t>
              </a:r>
              <a:r>
                <a:rPr lang="zh-CN" altLang="en-US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＝    （套）</a:t>
              </a:r>
            </a:p>
          </p:txBody>
        </p:sp>
        <p:sp>
          <p:nvSpPr>
            <p:cNvPr id="10" name="矩形 9"/>
            <p:cNvSpPr/>
            <p:nvPr/>
          </p:nvSpPr>
          <p:spPr bwMode="auto">
            <a:xfrm>
              <a:off x="6001545" y="4201459"/>
              <a:ext cx="545070" cy="414503"/>
            </a:xfrm>
            <a:prstGeom prst="rect">
              <a:avLst/>
            </a:prstGeom>
            <a:noFill/>
            <a:ln w="12700">
              <a:solidFill>
                <a:srgbClr val="9A90B7"/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buFontTx/>
                <a:buNone/>
                <a:defRPr/>
              </a:pPr>
              <a:endParaRPr lang="zh-CN" altLang="en-US"/>
            </a:p>
          </p:txBody>
        </p:sp>
      </p:grp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5796140" y="1347913"/>
            <a:ext cx="5693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87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2" name="图片 11" descr="89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820606" y="2571247"/>
            <a:ext cx="833787" cy="1015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组合 13"/>
          <p:cNvGrpSpPr/>
          <p:nvPr/>
        </p:nvGrpSpPr>
        <p:grpSpPr bwMode="auto">
          <a:xfrm>
            <a:off x="4644012" y="2067696"/>
            <a:ext cx="2925763" cy="1797221"/>
            <a:chOff x="5038179" y="3202175"/>
            <a:chExt cx="2925763" cy="1797753"/>
          </a:xfrm>
        </p:grpSpPr>
        <p:sp>
          <p:nvSpPr>
            <p:cNvPr id="15" name="矩形 14"/>
            <p:cNvSpPr/>
            <p:nvPr/>
          </p:nvSpPr>
          <p:spPr>
            <a:xfrm>
              <a:off x="5038179" y="3202175"/>
              <a:ext cx="2925763" cy="179775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fontAlgn="auto" hangingPunct="0">
                <a:lnSpc>
                  <a:spcPct val="150000"/>
                </a:lnSpc>
                <a:defRPr/>
              </a:pPr>
              <a:r>
                <a:rPr lang="en-US" altLang="zh-CN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  </a:t>
              </a:r>
              <a:r>
                <a:rPr lang="zh-CN" altLang="en-US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（</a:t>
              </a:r>
              <a:r>
                <a:rPr lang="en-US" altLang="zh-CN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660</a:t>
              </a:r>
              <a:r>
                <a:rPr lang="zh-CN" altLang="en-US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－</a:t>
              </a:r>
              <a:r>
                <a:rPr lang="en-US" altLang="zh-CN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75×3</a:t>
              </a:r>
              <a:r>
                <a:rPr lang="zh-CN" altLang="en-US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）</a:t>
              </a:r>
              <a:r>
                <a:rPr lang="en-US" altLang="zh-CN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÷5</a:t>
              </a:r>
            </a:p>
            <a:p>
              <a:pPr eaLnBrk="0" fontAlgn="auto" hangingPunct="0">
                <a:lnSpc>
                  <a:spcPct val="150000"/>
                </a:lnSpc>
                <a:defRPr/>
              </a:pPr>
              <a:r>
                <a:rPr lang="zh-CN" altLang="en-US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＝（</a:t>
              </a:r>
              <a:r>
                <a:rPr lang="en-US" altLang="zh-CN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660</a:t>
              </a:r>
              <a:r>
                <a:rPr lang="zh-CN" altLang="en-US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－</a:t>
              </a:r>
              <a:r>
                <a:rPr lang="en-US" altLang="zh-CN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225</a:t>
              </a:r>
              <a:r>
                <a:rPr lang="zh-CN" altLang="en-US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）</a:t>
              </a:r>
              <a:r>
                <a:rPr lang="en-US" altLang="zh-CN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÷5</a:t>
              </a:r>
            </a:p>
            <a:p>
              <a:pPr eaLnBrk="0" fontAlgn="auto" hangingPunct="0">
                <a:lnSpc>
                  <a:spcPct val="150000"/>
                </a:lnSpc>
                <a:defRPr/>
              </a:pPr>
              <a:r>
                <a:rPr lang="zh-CN" altLang="en-US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＝</a:t>
              </a:r>
              <a:r>
                <a:rPr lang="en-US" altLang="zh-CN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435÷5</a:t>
              </a:r>
            </a:p>
            <a:p>
              <a:pPr eaLnBrk="0" fontAlgn="auto" hangingPunct="0">
                <a:lnSpc>
                  <a:spcPct val="150000"/>
                </a:lnSpc>
                <a:defRPr/>
              </a:pPr>
              <a:r>
                <a:rPr lang="zh-CN" altLang="en-US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＝       （套）</a:t>
              </a:r>
            </a:p>
          </p:txBody>
        </p:sp>
        <p:sp>
          <p:nvSpPr>
            <p:cNvPr id="16" name="矩形 15"/>
            <p:cNvSpPr/>
            <p:nvPr/>
          </p:nvSpPr>
          <p:spPr bwMode="auto">
            <a:xfrm>
              <a:off x="5582692" y="4585468"/>
              <a:ext cx="749300" cy="414460"/>
            </a:xfrm>
            <a:prstGeom prst="rect">
              <a:avLst/>
            </a:prstGeom>
            <a:noFill/>
            <a:ln w="12700">
              <a:solidFill>
                <a:srgbClr val="9A90B7"/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buFontTx/>
                <a:buNone/>
                <a:defRPr/>
              </a:pPr>
              <a:endParaRPr lang="zh-CN" altLang="en-US"/>
            </a:p>
          </p:txBody>
        </p:sp>
      </p:grp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5292084" y="3435848"/>
            <a:ext cx="5693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87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8" name="矩形标注 17"/>
          <p:cNvSpPr/>
          <p:nvPr/>
        </p:nvSpPr>
        <p:spPr>
          <a:xfrm>
            <a:off x="1973386" y="2067694"/>
            <a:ext cx="2310582" cy="1145244"/>
          </a:xfrm>
          <a:prstGeom prst="wedgeRectCallout">
            <a:avLst>
              <a:gd name="adj1" fmla="val -63948"/>
              <a:gd name="adj2" fmla="val 3313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写成一个算式要把“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660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75×3”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用小括号括起来。</a:t>
            </a:r>
          </a:p>
        </p:txBody>
      </p:sp>
      <p:sp>
        <p:nvSpPr>
          <p:cNvPr id="19" name="TextBox 36"/>
          <p:cNvSpPr txBox="1">
            <a:spLocks noChangeArrowheads="1"/>
          </p:cNvSpPr>
          <p:nvPr/>
        </p:nvSpPr>
        <p:spPr bwMode="auto">
          <a:xfrm>
            <a:off x="4499992" y="4085661"/>
            <a:ext cx="45365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答：剩下的每天至少要加工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87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套。</a:t>
            </a:r>
          </a:p>
        </p:txBody>
      </p:sp>
      <p:pic>
        <p:nvPicPr>
          <p:cNvPr id="20" name="图片 19" descr="屏幕剪辑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8" y="3755763"/>
            <a:ext cx="841157" cy="1157957"/>
          </a:xfrm>
          <a:prstGeom prst="rect">
            <a:avLst/>
          </a:prstGeom>
        </p:spPr>
      </p:pic>
      <p:sp>
        <p:nvSpPr>
          <p:cNvPr id="21" name="矩形标注 20"/>
          <p:cNvSpPr/>
          <p:nvPr/>
        </p:nvSpPr>
        <p:spPr>
          <a:xfrm>
            <a:off x="1469330" y="3666679"/>
            <a:ext cx="2958654" cy="921296"/>
          </a:xfrm>
          <a:prstGeom prst="wedgeRectCallout">
            <a:avLst>
              <a:gd name="adj1" fmla="val -60179"/>
              <a:gd name="adj2" fmla="val 1376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小括号里既有乘除法，又有加减法，也要先算乘除法。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7" grpId="0"/>
      <p:bldP spid="18" grpId="0" animBg="1"/>
      <p:bldP spid="19" grpId="0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082" y="492073"/>
            <a:ext cx="366860" cy="456338"/>
          </a:xfrm>
          <a:prstGeom prst="rect">
            <a:avLst/>
          </a:prstGeom>
        </p:spPr>
      </p:pic>
      <p:sp>
        <p:nvSpPr>
          <p:cNvPr id="19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</a:p>
        </p:txBody>
      </p:sp>
      <p:sp>
        <p:nvSpPr>
          <p:cNvPr id="21" name="TextBox 36"/>
          <p:cNvSpPr txBox="1">
            <a:spLocks noChangeArrowheads="1"/>
          </p:cNvSpPr>
          <p:nvPr/>
        </p:nvSpPr>
        <p:spPr bwMode="auto">
          <a:xfrm>
            <a:off x="421963" y="915566"/>
            <a:ext cx="796646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1.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先说出下面各题的运算顺序，再计算。</a:t>
            </a:r>
          </a:p>
        </p:txBody>
      </p:sp>
      <p:sp>
        <p:nvSpPr>
          <p:cNvPr id="22" name="TextBox 36"/>
          <p:cNvSpPr txBox="1">
            <a:spLocks noChangeArrowheads="1"/>
          </p:cNvSpPr>
          <p:nvPr/>
        </p:nvSpPr>
        <p:spPr bwMode="auto">
          <a:xfrm>
            <a:off x="782003" y="2252684"/>
            <a:ext cx="350196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40.2÷(0.6×11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＋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5.4) 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23" name="TextBox 36"/>
          <p:cNvSpPr txBox="1">
            <a:spLocks noChangeArrowheads="1"/>
          </p:cNvSpPr>
          <p:nvPr/>
        </p:nvSpPr>
        <p:spPr bwMode="auto">
          <a:xfrm>
            <a:off x="4526419" y="2252684"/>
            <a:ext cx="350196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(48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－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64.6÷3.4)×0.6</a:t>
            </a:r>
          </a:p>
        </p:txBody>
      </p:sp>
      <p:sp>
        <p:nvSpPr>
          <p:cNvPr id="24" name="TextBox 36"/>
          <p:cNvSpPr txBox="1">
            <a:spLocks noChangeArrowheads="1"/>
          </p:cNvSpPr>
          <p:nvPr/>
        </p:nvSpPr>
        <p:spPr bwMode="auto">
          <a:xfrm>
            <a:off x="611564" y="2758479"/>
            <a:ext cx="350196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=40.2÷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6.6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＋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5.4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）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=40.2÷12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=3.35</a:t>
            </a:r>
          </a:p>
        </p:txBody>
      </p:sp>
      <p:sp>
        <p:nvSpPr>
          <p:cNvPr id="25" name="TextBox 36"/>
          <p:cNvSpPr txBox="1">
            <a:spLocks noChangeArrowheads="1"/>
          </p:cNvSpPr>
          <p:nvPr/>
        </p:nvSpPr>
        <p:spPr bwMode="auto">
          <a:xfrm>
            <a:off x="4355978" y="2756738"/>
            <a:ext cx="350196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=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48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－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19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）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×0.6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=29×0.6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=17.4</a:t>
            </a:r>
          </a:p>
        </p:txBody>
      </p:sp>
      <p:sp>
        <p:nvSpPr>
          <p:cNvPr id="26" name="矩形标注 25"/>
          <p:cNvSpPr/>
          <p:nvPr/>
        </p:nvSpPr>
        <p:spPr>
          <a:xfrm>
            <a:off x="2061188" y="1707654"/>
            <a:ext cx="2448272" cy="576064"/>
          </a:xfrm>
          <a:prstGeom prst="wedgeRectCallout">
            <a:avLst>
              <a:gd name="adj1" fmla="val -59548"/>
              <a:gd name="adj2" fmla="val 5862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乘→加→除</a:t>
            </a:r>
          </a:p>
        </p:txBody>
      </p:sp>
      <p:sp>
        <p:nvSpPr>
          <p:cNvPr id="27" name="矩形标注 26"/>
          <p:cNvSpPr/>
          <p:nvPr/>
        </p:nvSpPr>
        <p:spPr>
          <a:xfrm>
            <a:off x="6084168" y="1748628"/>
            <a:ext cx="2448272" cy="576064"/>
          </a:xfrm>
          <a:prstGeom prst="wedgeRectCallout">
            <a:avLst>
              <a:gd name="adj1" fmla="val -59548"/>
              <a:gd name="adj2" fmla="val 5862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除→减→乘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36"/>
          <p:cNvSpPr txBox="1">
            <a:spLocks noChangeArrowheads="1"/>
          </p:cNvSpPr>
          <p:nvPr/>
        </p:nvSpPr>
        <p:spPr bwMode="auto">
          <a:xfrm>
            <a:off x="421963" y="699542"/>
            <a:ext cx="796646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1.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先说出下面各题的运算顺序，再计算。</a:t>
            </a:r>
          </a:p>
        </p:txBody>
      </p:sp>
      <p:sp>
        <p:nvSpPr>
          <p:cNvPr id="11" name="TextBox 36"/>
          <p:cNvSpPr txBox="1">
            <a:spLocks noChangeArrowheads="1"/>
          </p:cNvSpPr>
          <p:nvPr/>
        </p:nvSpPr>
        <p:spPr bwMode="auto">
          <a:xfrm>
            <a:off x="782003" y="2202938"/>
            <a:ext cx="350196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3.2×(2.25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＋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2.5×8)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12" name="TextBox 36"/>
          <p:cNvSpPr txBox="1">
            <a:spLocks noChangeArrowheads="1"/>
          </p:cNvSpPr>
          <p:nvPr/>
        </p:nvSpPr>
        <p:spPr bwMode="auto">
          <a:xfrm>
            <a:off x="4526419" y="2202938"/>
            <a:ext cx="38620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(2.8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＋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3.2×4)÷1.5</a:t>
            </a:r>
          </a:p>
        </p:txBody>
      </p:sp>
      <p:sp>
        <p:nvSpPr>
          <p:cNvPr id="13" name="TextBox 36"/>
          <p:cNvSpPr txBox="1">
            <a:spLocks noChangeArrowheads="1"/>
          </p:cNvSpPr>
          <p:nvPr/>
        </p:nvSpPr>
        <p:spPr bwMode="auto">
          <a:xfrm>
            <a:off x="611564" y="2708733"/>
            <a:ext cx="350196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=3.2×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2.25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＋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20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）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=3.2×22.25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=71.2</a:t>
            </a:r>
          </a:p>
        </p:txBody>
      </p:sp>
      <p:sp>
        <p:nvSpPr>
          <p:cNvPr id="14" name="TextBox 36"/>
          <p:cNvSpPr txBox="1">
            <a:spLocks noChangeArrowheads="1"/>
          </p:cNvSpPr>
          <p:nvPr/>
        </p:nvSpPr>
        <p:spPr bwMode="auto">
          <a:xfrm>
            <a:off x="4355978" y="2706992"/>
            <a:ext cx="350196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=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2.8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＋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12.8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）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÷1.5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=15.6÷1.5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=10.4</a:t>
            </a:r>
          </a:p>
        </p:txBody>
      </p:sp>
      <p:sp>
        <p:nvSpPr>
          <p:cNvPr id="16" name="矩形标注 15"/>
          <p:cNvSpPr/>
          <p:nvPr/>
        </p:nvSpPr>
        <p:spPr>
          <a:xfrm>
            <a:off x="148964" y="1419624"/>
            <a:ext cx="4824536" cy="576064"/>
          </a:xfrm>
          <a:prstGeom prst="wedgeRectCallout">
            <a:avLst>
              <a:gd name="adj1" fmla="val -11703"/>
              <a:gd name="adj2" fmla="val 9734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乘（括号里）→加→乘（括号外）</a:t>
            </a:r>
          </a:p>
        </p:txBody>
      </p:sp>
      <p:sp>
        <p:nvSpPr>
          <p:cNvPr id="17" name="矩形标注 16"/>
          <p:cNvSpPr/>
          <p:nvPr/>
        </p:nvSpPr>
        <p:spPr>
          <a:xfrm>
            <a:off x="6084168" y="1698881"/>
            <a:ext cx="2448272" cy="576064"/>
          </a:xfrm>
          <a:prstGeom prst="wedgeRectCallout">
            <a:avLst>
              <a:gd name="adj1" fmla="val -59548"/>
              <a:gd name="adj2" fmla="val 5862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乘→加→除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6"/>
          <p:cNvSpPr txBox="1">
            <a:spLocks noChangeArrowheads="1"/>
          </p:cNvSpPr>
          <p:nvPr/>
        </p:nvSpPr>
        <p:spPr bwMode="auto">
          <a:xfrm>
            <a:off x="421963" y="339504"/>
            <a:ext cx="7966465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2. 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5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个纸箱中共装有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73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个白皮鸡蛋和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32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个红皮鸡蛋，如果再往每个纸箱中放入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15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个鸡蛋，那么平均每箱中有多少个鸡蛋？</a:t>
            </a:r>
          </a:p>
        </p:txBody>
      </p:sp>
      <p:sp>
        <p:nvSpPr>
          <p:cNvPr id="8" name="TextBox 36"/>
          <p:cNvSpPr txBox="1">
            <a:spLocks noChangeArrowheads="1"/>
          </p:cNvSpPr>
          <p:nvPr/>
        </p:nvSpPr>
        <p:spPr bwMode="auto">
          <a:xfrm>
            <a:off x="1992923" y="2643760"/>
            <a:ext cx="48245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(73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＋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32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＋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15×5)÷5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36(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个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)</a:t>
            </a:r>
          </a:p>
        </p:txBody>
      </p:sp>
      <p:sp>
        <p:nvSpPr>
          <p:cNvPr id="9" name="TextBox 36"/>
          <p:cNvSpPr txBox="1">
            <a:spLocks noChangeArrowheads="1"/>
          </p:cNvSpPr>
          <p:nvPr/>
        </p:nvSpPr>
        <p:spPr bwMode="auto">
          <a:xfrm>
            <a:off x="2195736" y="3363840"/>
            <a:ext cx="42484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答：平均每箱中有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36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个鸡蛋。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6"/>
          <p:cNvSpPr txBox="1">
            <a:spLocks noChangeArrowheads="1"/>
          </p:cNvSpPr>
          <p:nvPr/>
        </p:nvSpPr>
        <p:spPr bwMode="auto">
          <a:xfrm>
            <a:off x="421963" y="339503"/>
            <a:ext cx="7966465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3.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货车每小时行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45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千米，小汽车的速度是货车的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1.4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倍。它们从相距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243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千米的两地同时出发，相向而行，经过几小时两车相遇？</a:t>
            </a:r>
          </a:p>
        </p:txBody>
      </p:sp>
      <p:sp>
        <p:nvSpPr>
          <p:cNvPr id="8" name="TextBox 36"/>
          <p:cNvSpPr txBox="1">
            <a:spLocks noChangeArrowheads="1"/>
          </p:cNvSpPr>
          <p:nvPr/>
        </p:nvSpPr>
        <p:spPr bwMode="auto">
          <a:xfrm>
            <a:off x="1992923" y="2643760"/>
            <a:ext cx="48245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243÷(45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＋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45×1.4)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2.25(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小时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)</a:t>
            </a:r>
          </a:p>
        </p:txBody>
      </p:sp>
      <p:sp>
        <p:nvSpPr>
          <p:cNvPr id="9" name="TextBox 36"/>
          <p:cNvSpPr txBox="1">
            <a:spLocks noChangeArrowheads="1"/>
          </p:cNvSpPr>
          <p:nvPr/>
        </p:nvSpPr>
        <p:spPr bwMode="auto">
          <a:xfrm>
            <a:off x="2195736" y="3363840"/>
            <a:ext cx="42484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答：经过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2.25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小时两车相遇。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6"/>
          <p:cNvSpPr txBox="1">
            <a:spLocks noChangeArrowheads="1"/>
          </p:cNvSpPr>
          <p:nvPr/>
        </p:nvSpPr>
        <p:spPr bwMode="auto">
          <a:xfrm>
            <a:off x="421963" y="339503"/>
            <a:ext cx="7966465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4.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实验小学五、六年级科技小组共采集植物标本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273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件，五年级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35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人，每人采集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3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件。六年级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42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人，平均每人采集多少件？</a:t>
            </a:r>
          </a:p>
        </p:txBody>
      </p:sp>
      <p:sp>
        <p:nvSpPr>
          <p:cNvPr id="8" name="TextBox 36"/>
          <p:cNvSpPr txBox="1">
            <a:spLocks noChangeArrowheads="1"/>
          </p:cNvSpPr>
          <p:nvPr/>
        </p:nvSpPr>
        <p:spPr bwMode="auto">
          <a:xfrm>
            <a:off x="1992923" y="2571752"/>
            <a:ext cx="48245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(273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－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35×3)÷42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4(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件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)</a:t>
            </a:r>
          </a:p>
        </p:txBody>
      </p:sp>
      <p:sp>
        <p:nvSpPr>
          <p:cNvPr id="9" name="TextBox 36"/>
          <p:cNvSpPr txBox="1">
            <a:spLocks noChangeArrowheads="1"/>
          </p:cNvSpPr>
          <p:nvPr/>
        </p:nvSpPr>
        <p:spPr bwMode="auto">
          <a:xfrm>
            <a:off x="2280955" y="3221051"/>
            <a:ext cx="42484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答：六年级平均每人采集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4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件。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720</Words>
  <Application>Microsoft Office PowerPoint</Application>
  <PresentationFormat>全屏显示(16:9)</PresentationFormat>
  <Paragraphs>86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3" baseType="lpstr">
      <vt:lpstr>黑体</vt:lpstr>
      <vt:lpstr>华文楷体</vt:lpstr>
      <vt:lpstr>楷体</vt:lpstr>
      <vt:lpstr>宋体</vt:lpstr>
      <vt:lpstr>微软雅黑</vt:lpstr>
      <vt:lpstr>幼圆</vt:lpstr>
      <vt:lpstr>Arial</vt:lpstr>
      <vt:lpstr>Calibri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2018-09-11T05:46:00Z</dcterms:created>
  <dcterms:modified xsi:type="dcterms:W3CDTF">2023-01-16T16:06:37Z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3D5E7ECF350A4A41B0C37ECF5B88DCA0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