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347" r:id="rId2"/>
    <p:sldId id="348" r:id="rId3"/>
    <p:sldId id="349" r:id="rId4"/>
    <p:sldId id="350" r:id="rId5"/>
    <p:sldId id="351" r:id="rId6"/>
    <p:sldId id="352" r:id="rId7"/>
    <p:sldId id="353" r:id="rId8"/>
    <p:sldId id="354" r:id="rId9"/>
    <p:sldId id="355" r:id="rId10"/>
    <p:sldId id="356" r:id="rId11"/>
    <p:sldId id="357" r:id="rId12"/>
    <p:sldId id="358" r:id="rId13"/>
    <p:sldId id="359" r:id="rId14"/>
    <p:sldId id="360" r:id="rId15"/>
    <p:sldId id="361" r:id="rId16"/>
    <p:sldId id="362" r:id="rId17"/>
    <p:sldId id="363" r:id="rId18"/>
    <p:sldId id="364" r:id="rId19"/>
    <p:sldId id="365" r:id="rId20"/>
    <p:sldId id="366" r:id="rId21"/>
    <p:sldId id="367" r:id="rId22"/>
    <p:sldId id="368" r:id="rId23"/>
    <p:sldId id="369" r:id="rId24"/>
    <p:sldId id="370" r:id="rId25"/>
    <p:sldId id="371" r:id="rId26"/>
    <p:sldId id="372" r:id="rId27"/>
    <p:sldId id="373" r:id="rId28"/>
    <p:sldId id="374" r:id="rId29"/>
    <p:sldId id="375" r:id="rId30"/>
    <p:sldId id="376" r:id="rId31"/>
    <p:sldId id="377" r:id="rId3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9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00080"/>
    <a:srgbClr val="9900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p:restoredTop sz="94660"/>
  </p:normalViewPr>
  <p:slideViewPr>
    <p:cSldViewPr>
      <p:cViewPr varScale="1">
        <p:scale>
          <a:sx n="108" d="100"/>
          <a:sy n="108" d="100"/>
        </p:scale>
        <p:origin x="-126" y="-84"/>
      </p:cViewPr>
      <p:guideLst>
        <p:guide orient="horz" pos="2160"/>
        <p:guide pos="2917"/>
      </p:guideLst>
    </p:cSldViewPr>
  </p:slideViewPr>
  <p:notesTextViewPr>
    <p:cViewPr>
      <p:scale>
        <a:sx n="100" d="100"/>
        <a:sy n="100" d="100"/>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3CDA83-5C7C-4B90-B730-BD34F517FF18}"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C91AB0-6B5C-4BB1-BE23-BE9210950CA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CC91AB0-6B5C-4BB1-BE23-BE9210950CA3}" type="slidenum">
              <a:rPr lang="zh-CN" altLang="en-US" smtClean="0"/>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42875"/>
            <a:ext cx="2051050" cy="6238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42875"/>
            <a:ext cx="6003925" cy="62388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441450"/>
            <a:ext cx="4027487"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441450"/>
            <a:ext cx="4027488"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矩形 1"/>
          <p:cNvSpPr>
            <a:spLocks noChangeArrowheads="1"/>
          </p:cNvSpPr>
          <p:nvPr/>
        </p:nvSpPr>
        <p:spPr bwMode="auto">
          <a:xfrm>
            <a:off x="0" y="0"/>
            <a:ext cx="9144000" cy="908050"/>
          </a:xfrm>
          <a:prstGeom prst="rect">
            <a:avLst/>
          </a:prstGeom>
          <a:gradFill rotWithShape="1">
            <a:gsLst>
              <a:gs pos="0">
                <a:srgbClr val="B7D9FF"/>
              </a:gs>
              <a:gs pos="35001">
                <a:srgbClr val="CBE3FF"/>
              </a:gs>
              <a:gs pos="100000">
                <a:srgbClr val="E8F3FF"/>
              </a:gs>
            </a:gsLst>
            <a:lin ang="5400000" scaled="1"/>
          </a:gradFill>
          <a:ln w="9525">
            <a:noFill/>
            <a:miter lim="800000"/>
          </a:ln>
          <a:effectLst>
            <a:outerShdw dist="20000" dir="5400000" algn="ctr" rotWithShape="0">
              <a:srgbClr val="000000">
                <a:alpha val="25000"/>
              </a:srgbClr>
            </a:outerShdw>
          </a:effectLst>
        </p:spPr>
        <p:txBody>
          <a:bodyPr lIns="92199" tIns="46099" rIns="92199" bIns="46099" anchor="ctr"/>
          <a:lstStyle/>
          <a:p>
            <a:pPr algn="ctr">
              <a:defRPr/>
            </a:pPr>
            <a:endParaRPr lang="zh-CN" altLang="en-US" sz="1800">
              <a:solidFill>
                <a:srgbClr val="000000"/>
              </a:solidFill>
            </a:endParaRPr>
          </a:p>
        </p:txBody>
      </p:sp>
      <p:sp>
        <p:nvSpPr>
          <p:cNvPr id="7171" name="Rectangle 3"/>
          <p:cNvSpPr>
            <a:spLocks noGrp="1" noChangeArrowheads="1"/>
          </p:cNvSpPr>
          <p:nvPr>
            <p:ph type="title"/>
          </p:nvPr>
        </p:nvSpPr>
        <p:spPr bwMode="auto">
          <a:xfrm>
            <a:off x="468313" y="142875"/>
            <a:ext cx="820737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99" tIns="46099" rIns="92199" bIns="46099" numCol="1" anchor="ctr" anchorCtr="0" compatLnSpc="1"/>
          <a:lstStyle/>
          <a:p>
            <a:pPr lvl="0"/>
            <a:r>
              <a:rPr lang="zh-CN" smtClean="0"/>
              <a:t>标题文本样式：微软雅黑</a:t>
            </a:r>
            <a:r>
              <a:rPr lang="zh-CN" altLang="zh-CN" smtClean="0"/>
              <a:t>/26</a:t>
            </a:r>
            <a:r>
              <a:rPr lang="zh-CN" smtClean="0"/>
              <a:t>号  </a:t>
            </a:r>
            <a:r>
              <a:rPr lang="zh-CN" altLang="zh-CN" smtClean="0"/>
              <a:t>Arial/26pt</a:t>
            </a:r>
          </a:p>
        </p:txBody>
      </p:sp>
      <p:sp>
        <p:nvSpPr>
          <p:cNvPr id="7172" name="Rectangle 4"/>
          <p:cNvSpPr>
            <a:spLocks noGrp="1" noChangeArrowheads="1"/>
          </p:cNvSpPr>
          <p:nvPr>
            <p:ph type="body" idx="1"/>
          </p:nvPr>
        </p:nvSpPr>
        <p:spPr bwMode="auto">
          <a:xfrm>
            <a:off x="468313" y="1441450"/>
            <a:ext cx="82073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99" tIns="46099" rIns="92199" bIns="46099" numCol="1" anchor="t" anchorCtr="0" compatLnSpc="1"/>
          <a:lstStyle/>
          <a:p>
            <a:pPr lvl="0"/>
            <a:r>
              <a:rPr lang="zh-CN" smtClean="0"/>
              <a:t>第一级内容文本样式：微软雅黑</a:t>
            </a:r>
            <a:r>
              <a:rPr lang="zh-CN" altLang="zh-CN" smtClean="0"/>
              <a:t>/20</a:t>
            </a:r>
            <a:r>
              <a:rPr lang="zh-CN" smtClean="0"/>
              <a:t>号  </a:t>
            </a:r>
            <a:r>
              <a:rPr lang="zh-CN" altLang="zh-CN" smtClean="0"/>
              <a:t>Arial/20pt</a:t>
            </a:r>
          </a:p>
          <a:p>
            <a:pPr lvl="1"/>
            <a:r>
              <a:rPr lang="zh-CN" smtClean="0"/>
              <a:t>第二级内容文本样式：微软雅黑</a:t>
            </a:r>
            <a:r>
              <a:rPr lang="zh-CN" altLang="zh-CN" smtClean="0"/>
              <a:t>/18</a:t>
            </a:r>
            <a:r>
              <a:rPr lang="zh-CN" smtClean="0"/>
              <a:t>号  </a:t>
            </a:r>
            <a:r>
              <a:rPr lang="zh-CN" altLang="zh-CN" smtClean="0"/>
              <a:t>Arial/18pt</a:t>
            </a:r>
          </a:p>
          <a:p>
            <a:pPr lvl="2"/>
            <a:r>
              <a:rPr lang="zh-CN" smtClean="0"/>
              <a:t>第三级内容文本样式：微软雅黑</a:t>
            </a:r>
            <a:r>
              <a:rPr lang="zh-CN" altLang="zh-CN" smtClean="0"/>
              <a:t>/16</a:t>
            </a:r>
            <a:r>
              <a:rPr lang="zh-CN" smtClean="0"/>
              <a:t>号  </a:t>
            </a:r>
            <a:r>
              <a:rPr lang="zh-CN" altLang="zh-CN" smtClean="0"/>
              <a:t>Arial/16pt</a:t>
            </a:r>
          </a:p>
          <a:p>
            <a:pPr lvl="3"/>
            <a:r>
              <a:rPr lang="zh-CN" smtClean="0"/>
              <a:t>第四级内容文本样式：微软雅黑</a:t>
            </a:r>
            <a:r>
              <a:rPr lang="zh-CN" altLang="zh-CN" smtClean="0"/>
              <a:t>/14</a:t>
            </a:r>
            <a:r>
              <a:rPr lang="zh-CN" smtClean="0"/>
              <a:t>号  </a:t>
            </a:r>
            <a:r>
              <a:rPr lang="zh-CN" altLang="zh-CN" smtClean="0"/>
              <a:t>Arial/14pt</a:t>
            </a:r>
          </a:p>
          <a:p>
            <a:pPr lvl="4"/>
            <a:r>
              <a:rPr lang="zh-CN" smtClean="0"/>
              <a:t>第五级内容文本样式：微软雅黑</a:t>
            </a:r>
            <a:r>
              <a:rPr lang="zh-CN" altLang="zh-CN" smtClean="0"/>
              <a:t>/12</a:t>
            </a:r>
            <a:r>
              <a:rPr lang="zh-CN" smtClean="0"/>
              <a:t>号  </a:t>
            </a:r>
            <a:r>
              <a:rPr lang="zh-CN" altLang="zh-CN" smtClean="0"/>
              <a:t>Arial/12pt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sldNum="0" hdr="0" ftr="0" dt="0"/>
  <p:txStyles>
    <p:titleStyle>
      <a:lvl1pPr algn="l" defTabSz="922655" rtl="0" eaLnBrk="1" fontAlgn="base" hangingPunct="1">
        <a:spcBef>
          <a:spcPct val="0"/>
        </a:spcBef>
        <a:spcAft>
          <a:spcPct val="0"/>
        </a:spcAft>
        <a:defRPr sz="2800" b="1">
          <a:solidFill>
            <a:srgbClr val="054FA9"/>
          </a:solidFill>
          <a:latin typeface="+mj-lt"/>
          <a:ea typeface="+mj-ea"/>
          <a:cs typeface="+mj-cs"/>
        </a:defRPr>
      </a:lvl1pPr>
      <a:lvl2pPr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2pPr>
      <a:lvl3pPr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3pPr>
      <a:lvl4pPr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4pPr>
      <a:lvl5pPr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5pPr>
      <a:lvl6pPr marL="457200"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6pPr>
      <a:lvl7pPr marL="914400"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7pPr>
      <a:lvl8pPr marL="1371600"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8pPr>
      <a:lvl9pPr marL="1828800" algn="l" defTabSz="922655" rtl="0" eaLnBrk="1" fontAlgn="base" hangingPunct="1">
        <a:spcBef>
          <a:spcPct val="0"/>
        </a:spcBef>
        <a:spcAft>
          <a:spcPct val="0"/>
        </a:spcAft>
        <a:defRPr sz="2800" b="1">
          <a:solidFill>
            <a:srgbClr val="054FA9"/>
          </a:solidFill>
          <a:latin typeface="Arial" panose="020B0604020202020204" pitchFamily="34" charset="0"/>
          <a:ea typeface="微软雅黑" panose="020B0503020204020204" pitchFamily="34" charset="-122"/>
        </a:defRPr>
      </a:lvl9pPr>
    </p:titleStyle>
    <p:bodyStyle>
      <a:lvl1pPr marL="182880" indent="-182880"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2000" b="1">
          <a:solidFill>
            <a:schemeClr val="tx1"/>
          </a:solidFill>
          <a:latin typeface="+mn-lt"/>
          <a:ea typeface="+mn-ea"/>
          <a:cs typeface="+mn-cs"/>
        </a:defRPr>
      </a:lvl1pPr>
      <a:lvl2pPr marL="546100" indent="-182880"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2800">
          <a:solidFill>
            <a:schemeClr val="tx1"/>
          </a:solidFill>
          <a:latin typeface="+mn-lt"/>
          <a:ea typeface="+mn-ea"/>
        </a:defRPr>
      </a:lvl2pPr>
      <a:lvl3pPr marL="903605" indent="-176530"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600">
          <a:solidFill>
            <a:schemeClr val="tx1"/>
          </a:solidFill>
          <a:latin typeface="+mn-lt"/>
          <a:ea typeface="+mn-ea"/>
        </a:defRPr>
      </a:lvl3pPr>
      <a:lvl4pPr marL="1266825" indent="-184150"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400">
          <a:solidFill>
            <a:schemeClr val="tx1"/>
          </a:solidFill>
          <a:latin typeface="+mn-lt"/>
          <a:ea typeface="+mn-ea"/>
        </a:defRPr>
      </a:lvl4pPr>
      <a:lvl5pPr marL="1631950" indent="-186055"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5pPr>
      <a:lvl6pPr marL="2089150" indent="-186055"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6pPr>
      <a:lvl7pPr marL="2546350" indent="-186055"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7pPr>
      <a:lvl8pPr marL="3003550" indent="-186055"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8pPr>
      <a:lvl9pPr marL="3460750" indent="-186055" algn="l" defTabSz="922655" rtl="0" eaLnBrk="1" fontAlgn="ctr" hangingPunct="1">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Documents%20and%20Settings\Administrator\&#26700;&#38754;\&#20864;&#25945;&#19971;&#19979;%20Unit%206\Lesson%2032\L32-No.2.mp3" TargetMode="External"/><Relationship Id="rId1" Type="http://schemas.microsoft.com/office/2007/relationships/media" Target="file:///C:\Documents%20and%20Settings\Administrator\&#26700;&#38754;\&#20864;&#25945;&#19971;&#19979;%20Unit%206\Lesson%2032\L32-No.2.mp3" TargetMode="Externa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Documents%20and%20Settings\Administrator\&#26700;&#38754;\&#20864;&#25945;&#19971;&#19979;%20Unit%206\Lesson%2032\L32&#35838;&#25991;&#26391;&#35835;.mp3" TargetMode="External"/><Relationship Id="rId1" Type="http://schemas.microsoft.com/office/2007/relationships/media" Target="file:///C:\Documents%20and%20Settings\Administrator\&#26700;&#38754;\&#20864;&#25945;&#19971;&#19979;%20Unit%206\Lesson%2032\L32&#35838;&#25991;&#26391;&#35835;.mp3" TargetMode="Externa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3"/>
          <p:cNvSpPr txBox="1">
            <a:spLocks noChangeArrowheads="1"/>
          </p:cNvSpPr>
          <p:nvPr/>
        </p:nvSpPr>
        <p:spPr bwMode="auto">
          <a:xfrm>
            <a:off x="4953000" y="539311"/>
            <a:ext cx="38639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000" b="1" dirty="0">
                <a:solidFill>
                  <a:srgbClr val="00B0F0"/>
                </a:solidFill>
                <a:latin typeface="华文细黑" panose="02010600040101010101" pitchFamily="2" charset="-122"/>
                <a:ea typeface="华文细黑" panose="02010600040101010101" pitchFamily="2" charset="-122"/>
              </a:rPr>
              <a:t>七年级英语（</a:t>
            </a:r>
            <a:r>
              <a:rPr lang="en-US" altLang="zh-CN" sz="2000" b="1" dirty="0">
                <a:solidFill>
                  <a:srgbClr val="00B0F0"/>
                </a:solidFill>
                <a:latin typeface="华文细黑" panose="02010600040101010101" pitchFamily="2" charset="-122"/>
                <a:ea typeface="华文细黑" panose="02010600040101010101" pitchFamily="2" charset="-122"/>
              </a:rPr>
              <a:t>JJ</a:t>
            </a:r>
            <a:r>
              <a:rPr lang="zh-CN" altLang="en-US" sz="2000" b="1" dirty="0">
                <a:solidFill>
                  <a:srgbClr val="00B0F0"/>
                </a:solidFill>
                <a:latin typeface="华文细黑" panose="02010600040101010101" pitchFamily="2" charset="-122"/>
                <a:ea typeface="华文细黑" panose="02010600040101010101" pitchFamily="2" charset="-122"/>
              </a:rPr>
              <a:t>下</a:t>
            </a:r>
            <a:r>
              <a:rPr lang="zh-CN" altLang="en-US" sz="2000" b="1" dirty="0" smtClean="0">
                <a:solidFill>
                  <a:srgbClr val="00B0F0"/>
                </a:solidFill>
                <a:latin typeface="华文细黑" panose="02010600040101010101" pitchFamily="2" charset="-122"/>
                <a:ea typeface="华文细黑" panose="02010600040101010101" pitchFamily="2" charset="-122"/>
              </a:rPr>
              <a:t>）教</a:t>
            </a:r>
            <a:r>
              <a:rPr lang="zh-CN" altLang="en-US" sz="2000" b="1" dirty="0">
                <a:solidFill>
                  <a:srgbClr val="00B0F0"/>
                </a:solidFill>
                <a:latin typeface="华文细黑" panose="02010600040101010101" pitchFamily="2" charset="-122"/>
                <a:ea typeface="华文细黑" panose="02010600040101010101" pitchFamily="2" charset="-122"/>
              </a:rPr>
              <a:t>学课件</a:t>
            </a:r>
          </a:p>
        </p:txBody>
      </p:sp>
      <p:sp>
        <p:nvSpPr>
          <p:cNvPr id="3076" name="Text Box 11"/>
          <p:cNvSpPr txBox="1">
            <a:spLocks noChangeArrowheads="1"/>
          </p:cNvSpPr>
          <p:nvPr/>
        </p:nvSpPr>
        <p:spPr bwMode="auto">
          <a:xfrm>
            <a:off x="381000" y="2743200"/>
            <a:ext cx="8581668" cy="923330"/>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sz="5400" b="1" dirty="0" smtClean="0">
                <a:solidFill>
                  <a:srgbClr val="0000CC"/>
                </a:solidFill>
                <a:latin typeface="Times New Roman" panose="02020603050405020304" pitchFamily="18" charset="0"/>
                <a:sym typeface="宋体" panose="02010600030101010101" pitchFamily="2" charset="-122"/>
              </a:rPr>
              <a:t>I </a:t>
            </a:r>
            <a:r>
              <a:rPr lang="en-US" altLang="zh-CN" sz="5400" b="1" dirty="0">
                <a:solidFill>
                  <a:srgbClr val="0000CC"/>
                </a:solidFill>
                <a:latin typeface="Times New Roman" panose="02020603050405020304" pitchFamily="18" charset="0"/>
                <a:sym typeface="宋体" panose="02010600030101010101" pitchFamily="2" charset="-122"/>
              </a:rPr>
              <a:t>Can't Wait for Winter!</a:t>
            </a:r>
            <a:endParaRPr lang="zh-CN" altLang="en-US" sz="5400" b="1" dirty="0">
              <a:solidFill>
                <a:srgbClr val="0000CC"/>
              </a:solidFill>
              <a:latin typeface="Times New Roman" panose="02020603050405020304" pitchFamily="18" charset="0"/>
              <a:sym typeface="宋体" panose="02010600030101010101" pitchFamily="2" charset="-122"/>
            </a:endParaRPr>
          </a:p>
        </p:txBody>
      </p:sp>
      <p:sp>
        <p:nvSpPr>
          <p:cNvPr id="5" name="矩形 4"/>
          <p:cNvSpPr/>
          <p:nvPr/>
        </p:nvSpPr>
        <p:spPr>
          <a:xfrm>
            <a:off x="3024588" y="541020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
        <p:nvSpPr>
          <p:cNvPr id="2" name="矩形 1"/>
          <p:cNvSpPr/>
          <p:nvPr/>
        </p:nvSpPr>
        <p:spPr>
          <a:xfrm>
            <a:off x="990600" y="1447800"/>
            <a:ext cx="2927404" cy="523220"/>
          </a:xfrm>
          <a:prstGeom prst="rect">
            <a:avLst/>
          </a:prstGeom>
        </p:spPr>
        <p:txBody>
          <a:bodyPr wrap="none">
            <a:spAutoFit/>
          </a:bodyPr>
          <a:lstStyle/>
          <a:p>
            <a:pPr algn="ctr"/>
            <a:r>
              <a:rPr lang="en-US" altLang="zh-CN" sz="2800" dirty="0" smtClean="0">
                <a:latin typeface="微软雅黑" panose="020B0503020204020204" pitchFamily="34" charset="-122"/>
                <a:ea typeface="微软雅黑" panose="020B0503020204020204" pitchFamily="34" charset="-122"/>
              </a:rPr>
              <a:t>Unit 6   Seasons</a:t>
            </a:r>
            <a:endParaRPr lang="zh-CN" altLang="en-US" sz="2800" dirty="0">
              <a:latin typeface="微软雅黑" panose="020B0503020204020204" pitchFamily="34" charset="-122"/>
              <a:ea typeface="微软雅黑" panose="020B0503020204020204" pitchFamily="34" charset="-122"/>
            </a:endParaRP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文本框 35843"/>
          <p:cNvSpPr txBox="1">
            <a:spLocks noChangeArrowheads="1"/>
          </p:cNvSpPr>
          <p:nvPr/>
        </p:nvSpPr>
        <p:spPr bwMode="auto">
          <a:xfrm>
            <a:off x="250825" y="620713"/>
            <a:ext cx="8353425" cy="458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a:latin typeface="Times New Roman" panose="02020603050405020304" pitchFamily="18" charset="0"/>
              </a:rPr>
              <a:t>    Have lunch in our world­class restaurant and then go back outside for a snowball fight. You can even get the family together and make a snowman. In the evening, you can join us inside for dinner. Winter is the best season</a:t>
            </a:r>
            <a:r>
              <a:rPr lang="zh-CN" altLang="en-US" sz="2800" b="1">
                <a:latin typeface="Times New Roman" panose="02020603050405020304" pitchFamily="18" charset="0"/>
              </a:rPr>
              <a:t>！</a:t>
            </a:r>
            <a:r>
              <a:rPr lang="en-US" altLang="zh-CN" sz="2800" b="1">
                <a:latin typeface="Times New Roman" panose="02020603050405020304" pitchFamily="18" charset="0"/>
              </a:rPr>
              <a:t>Enjoy a clear, cold night beside a warm fire.</a:t>
            </a:r>
          </a:p>
          <a:p>
            <a:pPr>
              <a:lnSpc>
                <a:spcPct val="150000"/>
              </a:lnSpc>
            </a:pPr>
            <a:r>
              <a:rPr lang="en-US" altLang="zh-CN" sz="2800" b="1">
                <a:latin typeface="Times New Roman" panose="02020603050405020304" pitchFamily="18" charset="0"/>
              </a:rPr>
              <a:t>    Hope to see you there!</a:t>
            </a:r>
            <a:endParaRPr lang="zh-CN" altLang="en-US" sz="2800" b="1">
              <a:latin typeface="Times New Roman" panose="02020603050405020304" pitchFamily="18" charset="0"/>
            </a:endParaRP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文本框 4"/>
          <p:cNvSpPr txBox="1">
            <a:spLocks noChangeArrowheads="1"/>
          </p:cNvSpPr>
          <p:nvPr/>
        </p:nvSpPr>
        <p:spPr bwMode="auto">
          <a:xfrm>
            <a:off x="303213" y="401638"/>
            <a:ext cx="8332787"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a:solidFill>
                  <a:schemeClr val="hlink"/>
                </a:solidFill>
                <a:latin typeface="Times New Roman" panose="02020603050405020304" pitchFamily="18" charset="0"/>
              </a:rPr>
              <a:t>Jenny</a:t>
            </a:r>
            <a:r>
              <a:rPr lang="en-US" altLang="zh-CN" sz="2800" b="1">
                <a:latin typeface="Times New Roman" panose="02020603050405020304" pitchFamily="18" charset="0"/>
              </a:rPr>
              <a:t>:</a:t>
            </a:r>
            <a:r>
              <a:rPr lang="en-US" altLang="zh-CN" sz="2800" b="1">
                <a:solidFill>
                  <a:schemeClr val="hlink"/>
                </a:solidFill>
                <a:latin typeface="Times New Roman" panose="02020603050405020304" pitchFamily="18" charset="0"/>
              </a:rPr>
              <a:t> </a:t>
            </a:r>
            <a:r>
              <a:rPr lang="zh-CN" altLang="en-US" sz="2800" b="1">
                <a:latin typeface="Times New Roman" panose="02020603050405020304" pitchFamily="18" charset="0"/>
              </a:rPr>
              <a:t>Wow</a:t>
            </a:r>
            <a:r>
              <a:rPr lang="en-US" altLang="zh-CN" sz="2800" b="1">
                <a:latin typeface="Times New Roman" panose="02020603050405020304" pitchFamily="18" charset="0"/>
              </a:rPr>
              <a:t>! </a:t>
            </a:r>
            <a:r>
              <a:rPr lang="zh-CN" altLang="en-US" sz="2800" b="1">
                <a:latin typeface="Times New Roman" panose="02020603050405020304" pitchFamily="18" charset="0"/>
              </a:rPr>
              <a:t>That looks really good</a:t>
            </a:r>
            <a:r>
              <a:rPr lang="en-US" altLang="zh-CN" sz="2800" b="1">
                <a:latin typeface="Times New Roman" panose="02020603050405020304" pitchFamily="18" charset="0"/>
              </a:rPr>
              <a:t>, </a:t>
            </a:r>
            <a:r>
              <a:rPr lang="zh-CN" altLang="en-US" sz="2800" b="1">
                <a:latin typeface="Times New Roman" panose="02020603050405020304" pitchFamily="18" charset="0"/>
              </a:rPr>
              <a:t>Danny. Look at that picture！What a cold</a:t>
            </a:r>
            <a:r>
              <a:rPr lang="en-US" altLang="zh-CN" sz="2800" b="1">
                <a:latin typeface="Times New Roman" panose="02020603050405020304" pitchFamily="18" charset="0"/>
              </a:rPr>
              <a:t>, </a:t>
            </a:r>
            <a:r>
              <a:rPr lang="zh-CN" altLang="en-US" sz="2800" b="1">
                <a:latin typeface="Times New Roman" panose="02020603050405020304" pitchFamily="18" charset="0"/>
              </a:rPr>
              <a:t>snowy day!</a:t>
            </a:r>
          </a:p>
          <a:p>
            <a:pPr>
              <a:lnSpc>
                <a:spcPct val="150000"/>
              </a:lnSpc>
            </a:pPr>
            <a:r>
              <a:rPr lang="en-US" altLang="zh-CN" sz="2800" b="1">
                <a:solidFill>
                  <a:srgbClr val="0442E2"/>
                </a:solidFill>
                <a:latin typeface="Times New Roman" panose="02020603050405020304" pitchFamily="18" charset="0"/>
              </a:rPr>
              <a:t>Danny</a:t>
            </a:r>
            <a:r>
              <a:rPr lang="en-US" altLang="zh-CN" sz="2800" b="1">
                <a:latin typeface="Times New Roman" panose="02020603050405020304" pitchFamily="18" charset="0"/>
              </a:rPr>
              <a:t>: </a:t>
            </a:r>
            <a:r>
              <a:rPr lang="zh-CN" altLang="en-US" sz="2800" b="1">
                <a:latin typeface="Times New Roman" panose="02020603050405020304" pitchFamily="18" charset="0"/>
              </a:rPr>
              <a:t>It's amazing！I can't wait for winter. I'm going to have a great time!</a:t>
            </a:r>
            <a:endParaRPr lang="zh-CN" altLang="en-US" sz="2800"/>
          </a:p>
        </p:txBody>
      </p:sp>
      <p:sp>
        <p:nvSpPr>
          <p:cNvPr id="14338" name="文本框 6"/>
          <p:cNvSpPr txBox="1">
            <a:spLocks noChangeArrowheads="1"/>
          </p:cNvSpPr>
          <p:nvPr/>
        </p:nvSpPr>
        <p:spPr bwMode="auto">
          <a:xfrm>
            <a:off x="465138" y="3254375"/>
            <a:ext cx="8170862" cy="3322638"/>
          </a:xfrm>
          <a:prstGeom prst="rect">
            <a:avLst/>
          </a:prstGeom>
          <a:solidFill>
            <a:srgbClr val="D1D1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b="1" dirty="0">
                <a:solidFill>
                  <a:srgbClr val="FF0000"/>
                </a:solidFill>
                <a:latin typeface="Times New Roman" panose="02020603050405020304" pitchFamily="18" charset="0"/>
              </a:rPr>
              <a:t>Learning Tip</a:t>
            </a:r>
            <a:endParaRPr lang="zh-CN" altLang="en-US" sz="2800" b="1" dirty="0">
              <a:latin typeface="Times New Roman" panose="02020603050405020304" pitchFamily="18" charset="0"/>
            </a:endParaRPr>
          </a:p>
          <a:p>
            <a:pPr>
              <a:lnSpc>
                <a:spcPct val="150000"/>
              </a:lnSpc>
            </a:pPr>
            <a:r>
              <a:rPr lang="zh-CN" altLang="en-US" sz="2800" b="1" dirty="0">
                <a:latin typeface="Times New Roman" panose="02020603050405020304" pitchFamily="18" charset="0"/>
              </a:rPr>
              <a:t>When it is very cold outside</a:t>
            </a:r>
            <a:r>
              <a:rPr lang="en-US" altLang="zh-CN" sz="2800" b="1" dirty="0">
                <a:latin typeface="Times New Roman" panose="02020603050405020304" pitchFamily="18" charset="0"/>
              </a:rPr>
              <a:t>, </a:t>
            </a:r>
            <a:r>
              <a:rPr lang="zh-CN" altLang="en-US" sz="2800" b="1" dirty="0">
                <a:latin typeface="Times New Roman" panose="02020603050405020304" pitchFamily="18" charset="0"/>
              </a:rPr>
              <a:t>we get ice and snow.</a:t>
            </a:r>
          </a:p>
          <a:p>
            <a:pPr>
              <a:lnSpc>
                <a:spcPct val="150000"/>
              </a:lnSpc>
            </a:pPr>
            <a:r>
              <a:rPr lang="zh-CN" altLang="en-US" sz="2800" b="1" dirty="0">
                <a:latin typeface="Times New Roman" panose="02020603050405020304" pitchFamily="18" charset="0"/>
              </a:rPr>
              <a:t>Ice is very hard and you can skate on it.</a:t>
            </a:r>
          </a:p>
          <a:p>
            <a:pPr>
              <a:lnSpc>
                <a:spcPct val="150000"/>
              </a:lnSpc>
            </a:pPr>
            <a:r>
              <a:rPr lang="zh-CN" altLang="en-US" sz="2800" b="1" dirty="0">
                <a:latin typeface="Times New Roman" panose="02020603050405020304" pitchFamily="18" charset="0"/>
              </a:rPr>
              <a:t>Snow is soft and white. You can go skiing or play in the snow.</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slide(fromBottom)">
                                      <p:cBhvr>
                                        <p:cTn id="7" dur="500"/>
                                        <p:tgtEl>
                                          <p:spTgt spid="14338">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14338">
                                            <p:txEl>
                                              <p:pRg st="1" end="1"/>
                                            </p:txEl>
                                          </p:spTgt>
                                        </p:tgtEl>
                                        <p:attrNameLst>
                                          <p:attrName>style.visibility</p:attrName>
                                        </p:attrNameLst>
                                      </p:cBhvr>
                                      <p:to>
                                        <p:strVal val="visible"/>
                                      </p:to>
                                    </p:set>
                                    <p:animEffect transition="in" filter="slide(fromBottom)">
                                      <p:cBhvr>
                                        <p:cTn id="10" dur="500"/>
                                        <p:tgtEl>
                                          <p:spTgt spid="14338">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14338">
                                            <p:txEl>
                                              <p:pRg st="2" end="2"/>
                                            </p:txEl>
                                          </p:spTgt>
                                        </p:tgtEl>
                                        <p:attrNameLst>
                                          <p:attrName>style.visibility</p:attrName>
                                        </p:attrNameLst>
                                      </p:cBhvr>
                                      <p:to>
                                        <p:strVal val="visible"/>
                                      </p:to>
                                    </p:set>
                                    <p:animEffect transition="in" filter="slide(fromBottom)">
                                      <p:cBhvr>
                                        <p:cTn id="13" dur="500"/>
                                        <p:tgtEl>
                                          <p:spTgt spid="14338">
                                            <p:txEl>
                                              <p:pRg st="2" end="2"/>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14338">
                                            <p:txEl>
                                              <p:pRg st="3" end="3"/>
                                            </p:txEl>
                                          </p:spTgt>
                                        </p:tgtEl>
                                        <p:attrNameLst>
                                          <p:attrName>style.visibility</p:attrName>
                                        </p:attrNameLst>
                                      </p:cBhvr>
                                      <p:to>
                                        <p:strVal val="visible"/>
                                      </p:to>
                                    </p:set>
                                    <p:animEffect transition="in" filter="slide(fromBottom)">
                                      <p:cBhvr>
                                        <p:cTn id="16" dur="500"/>
                                        <p:tgtEl>
                                          <p:spTgt spid="143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231775" y="1208088"/>
            <a:ext cx="9064625" cy="1318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60000"/>
              </a:lnSpc>
              <a:spcBef>
                <a:spcPct val="50000"/>
              </a:spcBef>
            </a:pPr>
            <a:r>
              <a:rPr lang="en-US" altLang="zh-CN" sz="2800" b="1" dirty="0">
                <a:solidFill>
                  <a:srgbClr val="006600"/>
                </a:solidFill>
                <a:latin typeface="Times New Roman" panose="02020603050405020304" pitchFamily="18" charset="0"/>
              </a:rPr>
              <a:t>1. What winter activities does the website mention？</a:t>
            </a:r>
          </a:p>
          <a:p>
            <a:pPr>
              <a:lnSpc>
                <a:spcPct val="60000"/>
              </a:lnSpc>
              <a:spcBef>
                <a:spcPct val="50000"/>
              </a:spcBef>
            </a:pPr>
            <a:r>
              <a:rPr lang="en-US" altLang="zh-CN" sz="2800" b="1" dirty="0">
                <a:solidFill>
                  <a:srgbClr val="006600"/>
                </a:solidFill>
                <a:latin typeface="Times New Roman" panose="02020603050405020304" pitchFamily="18" charset="0"/>
              </a:rPr>
              <a:t>   Read the lesson and make a </a:t>
            </a:r>
            <a:r>
              <a:rPr lang="en-US" altLang="zh-CN" sz="2800" b="1" dirty="0" err="1">
                <a:solidFill>
                  <a:srgbClr val="006600"/>
                </a:solidFill>
                <a:latin typeface="Times New Roman" panose="02020603050405020304" pitchFamily="18" charset="0"/>
              </a:rPr>
              <a:t>list.Then</a:t>
            </a:r>
            <a:r>
              <a:rPr lang="en-US" altLang="zh-CN" sz="2800" b="1" dirty="0">
                <a:solidFill>
                  <a:srgbClr val="006600"/>
                </a:solidFill>
                <a:latin typeface="Times New Roman" panose="02020603050405020304" pitchFamily="18" charset="0"/>
              </a:rPr>
              <a:t> write a </a:t>
            </a:r>
          </a:p>
          <a:p>
            <a:pPr>
              <a:lnSpc>
                <a:spcPct val="60000"/>
              </a:lnSpc>
              <a:spcBef>
                <a:spcPct val="50000"/>
              </a:spcBef>
            </a:pPr>
            <a:r>
              <a:rPr lang="en-US" altLang="zh-CN" sz="2800" b="1" dirty="0">
                <a:solidFill>
                  <a:srgbClr val="006600"/>
                </a:solidFill>
                <a:latin typeface="Times New Roman" panose="02020603050405020304" pitchFamily="18" charset="0"/>
              </a:rPr>
              <a:t>   sentence about each activity on the list.</a:t>
            </a:r>
          </a:p>
        </p:txBody>
      </p:sp>
      <p:sp>
        <p:nvSpPr>
          <p:cNvPr id="14339" name="文本框 40961"/>
          <p:cNvSpPr txBox="1">
            <a:spLocks noChangeArrowheads="1"/>
          </p:cNvSpPr>
          <p:nvPr/>
        </p:nvSpPr>
        <p:spPr bwMode="auto">
          <a:xfrm>
            <a:off x="3277394" y="381000"/>
            <a:ext cx="2686050" cy="644525"/>
          </a:xfrm>
          <a:prstGeom prst="rect">
            <a:avLst/>
          </a:prstGeom>
          <a:solidFill>
            <a:srgbClr val="D39E9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9" tIns="45715" rIns="91429" bIns="45715">
            <a:spAutoFit/>
          </a:bodyPr>
          <a:lstStyle>
            <a:lvl1pPr defTabSz="913130" eaLnBrk="0" hangingPunct="0">
              <a:defRPr>
                <a:solidFill>
                  <a:schemeClr val="tx1"/>
                </a:solidFill>
                <a:latin typeface="Arial" panose="020B0604020202020204" pitchFamily="34" charset="0"/>
                <a:ea typeface="宋体" panose="02010600030101010101" pitchFamily="2" charset="-122"/>
              </a:defRPr>
            </a:lvl1pPr>
            <a:lvl2pPr marL="742950" indent="-285750" defTabSz="913130" eaLnBrk="0" hangingPunct="0">
              <a:defRPr>
                <a:solidFill>
                  <a:schemeClr val="tx1"/>
                </a:solidFill>
                <a:latin typeface="Arial" panose="020B0604020202020204" pitchFamily="34" charset="0"/>
                <a:ea typeface="宋体" panose="02010600030101010101" pitchFamily="2" charset="-122"/>
              </a:defRPr>
            </a:lvl2pPr>
            <a:lvl3pPr marL="1143000" indent="-228600" defTabSz="913130" eaLnBrk="0" hangingPunct="0">
              <a:defRPr>
                <a:solidFill>
                  <a:schemeClr val="tx1"/>
                </a:solidFill>
                <a:latin typeface="Arial" panose="020B0604020202020204" pitchFamily="34" charset="0"/>
                <a:ea typeface="宋体" panose="02010600030101010101" pitchFamily="2" charset="-122"/>
              </a:defRPr>
            </a:lvl3pPr>
            <a:lvl4pPr marL="1600200" indent="-228600" defTabSz="913130" eaLnBrk="0" hangingPunct="0">
              <a:defRPr>
                <a:solidFill>
                  <a:schemeClr val="tx1"/>
                </a:solidFill>
                <a:latin typeface="Arial" panose="020B0604020202020204" pitchFamily="34" charset="0"/>
                <a:ea typeface="宋体" panose="02010600030101010101" pitchFamily="2" charset="-122"/>
              </a:defRPr>
            </a:lvl4pPr>
            <a:lvl5pPr marL="2057400" indent="-228600" defTabSz="913130" eaLnBrk="0" hangingPunct="0">
              <a:defRPr>
                <a:solidFill>
                  <a:schemeClr val="tx1"/>
                </a:solidFill>
                <a:latin typeface="Arial" panose="020B0604020202020204" pitchFamily="34" charset="0"/>
                <a:ea typeface="宋体" panose="02010600030101010101" pitchFamily="2" charset="-122"/>
              </a:defRPr>
            </a:lvl5pPr>
            <a:lvl6pPr marL="25146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1313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t>Let’s Do It!</a:t>
            </a:r>
          </a:p>
        </p:txBody>
      </p:sp>
      <p:sp>
        <p:nvSpPr>
          <p:cNvPr id="14340" name="文本框 1"/>
          <p:cNvSpPr txBox="1">
            <a:spLocks noChangeArrowheads="1"/>
          </p:cNvSpPr>
          <p:nvPr/>
        </p:nvSpPr>
        <p:spPr bwMode="auto">
          <a:xfrm>
            <a:off x="231775" y="2336800"/>
            <a:ext cx="8667750"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b="1">
                <a:latin typeface="Times New Roman" panose="02020603050405020304" pitchFamily="18" charset="0"/>
              </a:rPr>
              <a:t>1．</a:t>
            </a:r>
            <a:r>
              <a:rPr lang="en-US" altLang="zh-CN" sz="2800" b="1">
                <a:latin typeface="Times New Roman" panose="02020603050405020304" pitchFamily="18" charset="0"/>
              </a:rPr>
              <a:t>________    __________________________________</a:t>
            </a:r>
            <a:endParaRPr lang="zh-CN" altLang="en-US" sz="2800" b="1">
              <a:latin typeface="Times New Roman" panose="02020603050405020304" pitchFamily="18" charset="0"/>
            </a:endParaRPr>
          </a:p>
          <a:p>
            <a:pPr>
              <a:lnSpc>
                <a:spcPct val="150000"/>
              </a:lnSpc>
            </a:pPr>
            <a:r>
              <a:rPr lang="zh-CN" altLang="en-US" sz="2800" b="1">
                <a:latin typeface="Times New Roman" panose="02020603050405020304" pitchFamily="18" charset="0"/>
              </a:rPr>
              <a:t>2．________→__</a:t>
            </a:r>
            <a:r>
              <a:rPr lang="en-US" altLang="zh-CN" sz="2800" b="1">
                <a:latin typeface="Times New Roman" panose="02020603050405020304" pitchFamily="18" charset="0"/>
              </a:rPr>
              <a:t>__</a:t>
            </a:r>
            <a:r>
              <a:rPr lang="zh-CN" altLang="en-US" sz="2800" b="1">
                <a:latin typeface="Times New Roman" panose="02020603050405020304" pitchFamily="18" charset="0"/>
              </a:rPr>
              <a:t>_____________________</a:t>
            </a:r>
            <a:r>
              <a:rPr lang="en-US" altLang="zh-CN" sz="2800" b="1">
                <a:latin typeface="Times New Roman" panose="02020603050405020304" pitchFamily="18" charset="0"/>
              </a:rPr>
              <a:t>________</a:t>
            </a:r>
            <a:r>
              <a:rPr lang="zh-CN" altLang="en-US" sz="2800" b="1">
                <a:latin typeface="Times New Roman" panose="02020603050405020304" pitchFamily="18" charset="0"/>
              </a:rPr>
              <a:t>_</a:t>
            </a:r>
          </a:p>
          <a:p>
            <a:pPr>
              <a:lnSpc>
                <a:spcPct val="150000"/>
              </a:lnSpc>
            </a:pPr>
            <a:r>
              <a:rPr lang="zh-CN" altLang="en-US" sz="2800" b="1">
                <a:latin typeface="Times New Roman" panose="02020603050405020304" pitchFamily="18" charset="0"/>
              </a:rPr>
              <a:t>3．_</a:t>
            </a:r>
            <a:r>
              <a:rPr lang="en-US" altLang="zh-CN" sz="2800" b="1">
                <a:latin typeface="Times New Roman" panose="02020603050405020304" pitchFamily="18" charset="0"/>
              </a:rPr>
              <a:t>___________</a:t>
            </a:r>
            <a:r>
              <a:rPr lang="zh-CN" altLang="en-US" sz="2800" b="1">
                <a:latin typeface="Times New Roman" panose="02020603050405020304" pitchFamily="18" charset="0"/>
              </a:rPr>
              <a:t>__→________________</a:t>
            </a:r>
            <a:r>
              <a:rPr lang="en-US" altLang="zh-CN" sz="2800" b="1">
                <a:latin typeface="Times New Roman" panose="02020603050405020304" pitchFamily="18" charset="0"/>
              </a:rPr>
              <a:t>__</a:t>
            </a:r>
            <a:r>
              <a:rPr lang="zh-CN" altLang="en-US" sz="2800" b="1">
                <a:latin typeface="Times New Roman" panose="02020603050405020304" pitchFamily="18" charset="0"/>
              </a:rPr>
              <a:t>_____</a:t>
            </a:r>
            <a:r>
              <a:rPr lang="en-US" altLang="zh-CN" sz="2800" b="1">
                <a:latin typeface="Times New Roman" panose="02020603050405020304" pitchFamily="18" charset="0"/>
              </a:rPr>
              <a:t>__</a:t>
            </a:r>
          </a:p>
          <a:p>
            <a:pPr>
              <a:lnSpc>
                <a:spcPct val="150000"/>
              </a:lnSpc>
            </a:pPr>
            <a:r>
              <a:rPr lang="en-US" altLang="zh-CN" sz="2800" b="1">
                <a:latin typeface="Times New Roman" panose="02020603050405020304" pitchFamily="18" charset="0"/>
              </a:rPr>
              <a:t>      _________________________________________</a:t>
            </a:r>
            <a:r>
              <a:rPr lang="zh-CN" altLang="en-US" sz="2800" b="1">
                <a:latin typeface="Times New Roman" panose="02020603050405020304" pitchFamily="18" charset="0"/>
              </a:rPr>
              <a:t>___</a:t>
            </a:r>
          </a:p>
          <a:p>
            <a:pPr>
              <a:lnSpc>
                <a:spcPct val="150000"/>
              </a:lnSpc>
            </a:pPr>
            <a:r>
              <a:rPr lang="zh-CN" altLang="en-US" sz="2800" b="1">
                <a:latin typeface="Times New Roman" panose="02020603050405020304" pitchFamily="18" charset="0"/>
              </a:rPr>
              <a:t>4</a:t>
            </a:r>
            <a:r>
              <a:rPr lang="en-US" altLang="zh-CN" sz="2800" b="1">
                <a:latin typeface="Times New Roman" panose="02020603050405020304" pitchFamily="18" charset="0"/>
              </a:rPr>
              <a:t>.__</a:t>
            </a:r>
            <a:r>
              <a:rPr lang="zh-CN" altLang="en-US" sz="2800" b="1">
                <a:latin typeface="Times New Roman" panose="02020603050405020304" pitchFamily="18" charset="0"/>
              </a:rPr>
              <a:t>__</a:t>
            </a:r>
            <a:r>
              <a:rPr lang="en-US" altLang="zh-CN" sz="2800" b="1">
                <a:latin typeface="Times New Roman" panose="02020603050405020304" pitchFamily="18" charset="0"/>
              </a:rPr>
              <a:t>___________</a:t>
            </a:r>
            <a:r>
              <a:rPr lang="zh-CN" altLang="en-US" sz="2800" b="1">
                <a:latin typeface="Times New Roman" panose="02020603050405020304" pitchFamily="18" charset="0"/>
              </a:rPr>
              <a:t>___→____________________</a:t>
            </a:r>
            <a:r>
              <a:rPr lang="en-US" altLang="zh-CN" sz="2800" b="1">
                <a:latin typeface="Times New Roman" panose="02020603050405020304" pitchFamily="18" charset="0"/>
              </a:rPr>
              <a:t>______                                                                                                                                                                                                                                               _______________________________________________     </a:t>
            </a:r>
          </a:p>
        </p:txBody>
      </p:sp>
      <p:sp>
        <p:nvSpPr>
          <p:cNvPr id="14341" name="文本框 7"/>
          <p:cNvSpPr txBox="1">
            <a:spLocks noChangeArrowheads="1"/>
          </p:cNvSpPr>
          <p:nvPr/>
        </p:nvSpPr>
        <p:spPr bwMode="auto">
          <a:xfrm>
            <a:off x="777875" y="2336800"/>
            <a:ext cx="7743825"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b="1" dirty="0">
                <a:latin typeface="Times New Roman" panose="02020603050405020304" pitchFamily="18" charset="0"/>
              </a:rPr>
              <a:t>skiing      →In winter</a:t>
            </a:r>
            <a:r>
              <a:rPr lang="en-US" altLang="zh-CN" sz="2800" b="1" dirty="0">
                <a:latin typeface="Times New Roman" panose="02020603050405020304" pitchFamily="18" charset="0"/>
              </a:rPr>
              <a:t>, </a:t>
            </a:r>
            <a:r>
              <a:rPr lang="zh-CN" altLang="en-US" sz="2800" b="1" dirty="0">
                <a:latin typeface="Times New Roman" panose="02020603050405020304" pitchFamily="18" charset="0"/>
              </a:rPr>
              <a:t>I can go skiing on the snow.</a:t>
            </a:r>
            <a:endParaRPr lang="zh-CN" altLang="en-US" sz="2800" dirty="0"/>
          </a:p>
        </p:txBody>
      </p:sp>
      <p:sp>
        <p:nvSpPr>
          <p:cNvPr id="9" name="文本框 8"/>
          <p:cNvSpPr txBox="1">
            <a:spLocks noChangeArrowheads="1"/>
          </p:cNvSpPr>
          <p:nvPr/>
        </p:nvSpPr>
        <p:spPr bwMode="auto">
          <a:xfrm>
            <a:off x="777875" y="2982913"/>
            <a:ext cx="8228013"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b="1">
                <a:solidFill>
                  <a:srgbClr val="FF0000"/>
                </a:solidFill>
                <a:latin typeface="Times New Roman" panose="02020603050405020304" pitchFamily="18" charset="0"/>
              </a:rPr>
              <a:t>skating        In winter</a:t>
            </a:r>
            <a:r>
              <a:rPr lang="en-US" altLang="zh-CN" sz="2800" b="1">
                <a:solidFill>
                  <a:srgbClr val="FF0000"/>
                </a:solidFill>
                <a:latin typeface="Times New Roman" panose="02020603050405020304" pitchFamily="18" charset="0"/>
              </a:rPr>
              <a:t>, </a:t>
            </a:r>
            <a:r>
              <a:rPr lang="zh-CN" altLang="en-US" sz="2800" b="1">
                <a:solidFill>
                  <a:srgbClr val="FF0000"/>
                </a:solidFill>
                <a:latin typeface="Times New Roman" panose="02020603050405020304" pitchFamily="18" charset="0"/>
              </a:rPr>
              <a:t>you can go skating on the ice.</a:t>
            </a:r>
          </a:p>
        </p:txBody>
      </p:sp>
      <p:sp>
        <p:nvSpPr>
          <p:cNvPr id="10" name="文本框 9"/>
          <p:cNvSpPr txBox="1">
            <a:spLocks noChangeArrowheads="1"/>
          </p:cNvSpPr>
          <p:nvPr/>
        </p:nvSpPr>
        <p:spPr bwMode="auto">
          <a:xfrm>
            <a:off x="777875" y="3629025"/>
            <a:ext cx="798353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b="1">
                <a:solidFill>
                  <a:srgbClr val="FF0000"/>
                </a:solidFill>
                <a:latin typeface="Times New Roman" panose="02020603050405020304" pitchFamily="18" charset="0"/>
              </a:rPr>
              <a:t>snowball fight         We like to go out for a snowball fight together.</a:t>
            </a:r>
          </a:p>
        </p:txBody>
      </p:sp>
      <p:sp>
        <p:nvSpPr>
          <p:cNvPr id="11" name="文本框 10"/>
          <p:cNvSpPr txBox="1">
            <a:spLocks noChangeArrowheads="1"/>
          </p:cNvSpPr>
          <p:nvPr/>
        </p:nvSpPr>
        <p:spPr bwMode="auto">
          <a:xfrm>
            <a:off x="563563" y="4924425"/>
            <a:ext cx="8113712"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a:solidFill>
                  <a:srgbClr val="FF0000"/>
                </a:solidFill>
                <a:latin typeface="Times New Roman" panose="02020603050405020304" pitchFamily="18" charset="0"/>
              </a:rPr>
              <a:t> </a:t>
            </a:r>
            <a:r>
              <a:rPr lang="zh-CN" altLang="en-US" sz="2800" b="1">
                <a:solidFill>
                  <a:srgbClr val="FF0000"/>
                </a:solidFill>
                <a:latin typeface="Times New Roman" panose="02020603050405020304" pitchFamily="18" charset="0"/>
              </a:rPr>
              <a:t>making a snowman         We can make a snowman together when it snows.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 calcmode="lin" valueType="num">
                                      <p:cBhvr additive="base">
                                        <p:cTn id="19"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4"/>
          <p:cNvSpPr txBox="1">
            <a:spLocks noChangeArrowheads="1"/>
          </p:cNvSpPr>
          <p:nvPr/>
        </p:nvSpPr>
        <p:spPr bwMode="auto">
          <a:xfrm>
            <a:off x="77788" y="850900"/>
            <a:ext cx="8724900"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70000"/>
              </a:lnSpc>
              <a:spcBef>
                <a:spcPct val="50000"/>
              </a:spcBef>
            </a:pPr>
            <a:r>
              <a:rPr lang="en-US" altLang="zh-CN" sz="3200" b="1" dirty="0">
                <a:solidFill>
                  <a:srgbClr val="006600"/>
                </a:solidFill>
                <a:latin typeface="Times New Roman" panose="02020603050405020304" pitchFamily="18" charset="0"/>
              </a:rPr>
              <a:t>2. Listen to the passage and put the sentences in </a:t>
            </a:r>
          </a:p>
          <a:p>
            <a:pPr>
              <a:lnSpc>
                <a:spcPct val="70000"/>
              </a:lnSpc>
              <a:spcBef>
                <a:spcPct val="50000"/>
              </a:spcBef>
            </a:pPr>
            <a:r>
              <a:rPr lang="en-US" altLang="zh-CN" sz="3200" b="1" dirty="0">
                <a:solidFill>
                  <a:srgbClr val="006600"/>
                </a:solidFill>
                <a:latin typeface="Times New Roman" panose="02020603050405020304" pitchFamily="18" charset="0"/>
              </a:rPr>
              <a:t>    the correct order.</a:t>
            </a:r>
          </a:p>
        </p:txBody>
      </p:sp>
      <p:sp>
        <p:nvSpPr>
          <p:cNvPr id="16387" name="Text Box 15"/>
          <p:cNvSpPr txBox="1">
            <a:spLocks noChangeArrowheads="1"/>
          </p:cNvSpPr>
          <p:nvPr/>
        </p:nvSpPr>
        <p:spPr bwMode="auto">
          <a:xfrm>
            <a:off x="209550" y="1798638"/>
            <a:ext cx="8724900" cy="459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spcBef>
                <a:spcPts val="25"/>
              </a:spcBef>
            </a:pPr>
            <a:r>
              <a:rPr lang="en-US" altLang="zh-CN" sz="2800" b="1" dirty="0">
                <a:latin typeface="Times New Roman" panose="02020603050405020304" pitchFamily="18" charset="0"/>
              </a:rPr>
              <a:t>1. Later, we go skating on the ice.</a:t>
            </a:r>
          </a:p>
          <a:p>
            <a:pPr>
              <a:lnSpc>
                <a:spcPct val="130000"/>
              </a:lnSpc>
              <a:spcBef>
                <a:spcPts val="25"/>
              </a:spcBef>
            </a:pPr>
            <a:r>
              <a:rPr lang="en-US" altLang="zh-CN" sz="2800" b="1" dirty="0">
                <a:latin typeface="Times New Roman" panose="02020603050405020304" pitchFamily="18" charset="0"/>
              </a:rPr>
              <a:t>2. My friends and I roll in the snow and have a snowball </a:t>
            </a:r>
          </a:p>
          <a:p>
            <a:pPr>
              <a:lnSpc>
                <a:spcPct val="130000"/>
              </a:lnSpc>
              <a:spcBef>
                <a:spcPts val="25"/>
              </a:spcBef>
            </a:pPr>
            <a:r>
              <a:rPr lang="en-US" altLang="zh-CN" sz="2800" b="1" dirty="0">
                <a:latin typeface="Times New Roman" panose="02020603050405020304" pitchFamily="18" charset="0"/>
              </a:rPr>
              <a:t>    fight.</a:t>
            </a:r>
          </a:p>
          <a:p>
            <a:pPr>
              <a:lnSpc>
                <a:spcPct val="130000"/>
              </a:lnSpc>
              <a:spcBef>
                <a:spcPts val="25"/>
              </a:spcBef>
            </a:pPr>
            <a:r>
              <a:rPr lang="en-US" altLang="zh-CN" sz="2800" b="1" dirty="0">
                <a:latin typeface="Times New Roman" panose="02020603050405020304" pitchFamily="18" charset="0"/>
              </a:rPr>
              <a:t>3. I put on my scarf, hat, gloves and jacket.</a:t>
            </a:r>
          </a:p>
          <a:p>
            <a:pPr>
              <a:lnSpc>
                <a:spcPct val="130000"/>
              </a:lnSpc>
              <a:spcBef>
                <a:spcPts val="25"/>
              </a:spcBef>
            </a:pPr>
            <a:r>
              <a:rPr lang="en-US" altLang="zh-CN" sz="2800" b="1" dirty="0">
                <a:latin typeface="Times New Roman" panose="02020603050405020304" pitchFamily="18" charset="0"/>
              </a:rPr>
              <a:t>4. I'm going to play outside with my friends.</a:t>
            </a:r>
          </a:p>
          <a:p>
            <a:pPr>
              <a:lnSpc>
                <a:spcPct val="130000"/>
              </a:lnSpc>
              <a:spcBef>
                <a:spcPts val="25"/>
              </a:spcBef>
            </a:pPr>
            <a:r>
              <a:rPr lang="en-US" altLang="zh-CN" sz="2800" b="1" dirty="0">
                <a:latin typeface="Times New Roman" panose="02020603050405020304" pitchFamily="18" charset="0"/>
              </a:rPr>
              <a:t>5. Now I am ready to go out and play.</a:t>
            </a:r>
          </a:p>
          <a:p>
            <a:pPr>
              <a:lnSpc>
                <a:spcPct val="130000"/>
              </a:lnSpc>
              <a:spcBef>
                <a:spcPts val="25"/>
              </a:spcBef>
            </a:pPr>
            <a:r>
              <a:rPr lang="en-US" altLang="zh-CN" sz="2800" b="1" dirty="0">
                <a:latin typeface="Times New Roman" panose="02020603050405020304" pitchFamily="18" charset="0"/>
              </a:rPr>
              <a:t>6.Then we make a big snowman.</a:t>
            </a:r>
          </a:p>
          <a:p>
            <a:pPr>
              <a:lnSpc>
                <a:spcPct val="130000"/>
              </a:lnSpc>
              <a:spcBef>
                <a:spcPts val="25"/>
              </a:spcBef>
            </a:pPr>
            <a:r>
              <a:rPr lang="en-US" altLang="zh-CN" sz="2800" b="1" dirty="0">
                <a:latin typeface="Times New Roman" panose="02020603050405020304" pitchFamily="18" charset="0"/>
              </a:rPr>
              <a:t>The correct order is :________________</a:t>
            </a:r>
          </a:p>
        </p:txBody>
      </p:sp>
      <p:sp>
        <p:nvSpPr>
          <p:cNvPr id="17412" name="Text Box 16"/>
          <p:cNvSpPr txBox="1">
            <a:spLocks noChangeArrowheads="1"/>
          </p:cNvSpPr>
          <p:nvPr/>
        </p:nvSpPr>
        <p:spPr bwMode="auto">
          <a:xfrm>
            <a:off x="3638550" y="5741988"/>
            <a:ext cx="35814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4, 3, 5, 2, 1, 6</a:t>
            </a:r>
          </a:p>
        </p:txBody>
      </p:sp>
      <p:pic>
        <p:nvPicPr>
          <p:cNvPr id="16389" name="L32-No.2.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4508500" y="1301750"/>
            <a:ext cx="5762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387">
                                            <p:txEl>
                                              <p:charRg st="36" end="100"/>
                                            </p:txEl>
                                          </p:spTgt>
                                        </p:tgtEl>
                                        <p:attrNameLst>
                                          <p:attrName>style.visibility</p:attrName>
                                        </p:attrNameLst>
                                      </p:cBhvr>
                                      <p:to>
                                        <p:strVal val="visible"/>
                                      </p:to>
                                    </p:set>
                                    <p:anim calcmode="lin" valueType="num">
                                      <p:cBhvr additive="base">
                                        <p:cTn id="11" dur="500" fill="hold"/>
                                        <p:tgtEl>
                                          <p:spTgt spid="16387">
                                            <p:txEl>
                                              <p:charRg st="36" end="10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387">
                                            <p:txEl>
                                              <p:charRg st="36" end="10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 calcmode="lin" valueType="num">
                                      <p:cBhvr additive="base">
                                        <p:cTn id="15"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638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6387">
                                            <p:txEl>
                                              <p:charRg st="100" end="146"/>
                                            </p:txEl>
                                          </p:spTgt>
                                        </p:tgtEl>
                                        <p:attrNameLst>
                                          <p:attrName>style.visibility</p:attrName>
                                        </p:attrNameLst>
                                      </p:cBhvr>
                                      <p:to>
                                        <p:strVal val="visible"/>
                                      </p:to>
                                    </p:set>
                                    <p:anim calcmode="lin" valueType="num">
                                      <p:cBhvr additive="base">
                                        <p:cTn id="19" dur="500" fill="hold"/>
                                        <p:tgtEl>
                                          <p:spTgt spid="16387">
                                            <p:txEl>
                                              <p:charRg st="100" end="14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charRg st="100" end="14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6387">
                                            <p:txEl>
                                              <p:charRg st="146" end="192"/>
                                            </p:txEl>
                                          </p:spTgt>
                                        </p:tgtEl>
                                        <p:attrNameLst>
                                          <p:attrName>style.visibility</p:attrName>
                                        </p:attrNameLst>
                                      </p:cBhvr>
                                      <p:to>
                                        <p:strVal val="visible"/>
                                      </p:to>
                                    </p:set>
                                    <p:anim calcmode="lin" valueType="num">
                                      <p:cBhvr additive="base">
                                        <p:cTn id="23" dur="500" fill="hold"/>
                                        <p:tgtEl>
                                          <p:spTgt spid="16387">
                                            <p:txEl>
                                              <p:charRg st="146" end="19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387">
                                            <p:txEl>
                                              <p:charRg st="146" end="19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6387">
                                            <p:txEl>
                                              <p:charRg st="192" end="230"/>
                                            </p:txEl>
                                          </p:spTgt>
                                        </p:tgtEl>
                                        <p:attrNameLst>
                                          <p:attrName>style.visibility</p:attrName>
                                        </p:attrNameLst>
                                      </p:cBhvr>
                                      <p:to>
                                        <p:strVal val="visible"/>
                                      </p:to>
                                    </p:set>
                                    <p:anim calcmode="lin" valueType="num">
                                      <p:cBhvr additive="base">
                                        <p:cTn id="27" dur="500" fill="hold"/>
                                        <p:tgtEl>
                                          <p:spTgt spid="16387">
                                            <p:txEl>
                                              <p:charRg st="192" end="23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6387">
                                            <p:txEl>
                                              <p:charRg st="192" end="23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6387">
                                            <p:txEl>
                                              <p:charRg st="230" end="260"/>
                                            </p:txEl>
                                          </p:spTgt>
                                        </p:tgtEl>
                                        <p:attrNameLst>
                                          <p:attrName>style.visibility</p:attrName>
                                        </p:attrNameLst>
                                      </p:cBhvr>
                                      <p:to>
                                        <p:strVal val="visible"/>
                                      </p:to>
                                    </p:set>
                                    <p:anim calcmode="lin" valueType="num">
                                      <p:cBhvr additive="base">
                                        <p:cTn id="31" dur="500" fill="hold"/>
                                        <p:tgtEl>
                                          <p:spTgt spid="16387">
                                            <p:txEl>
                                              <p:charRg st="230" end="26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charRg st="230" end="26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6387">
                                            <p:txEl>
                                              <p:charRg st="260" end="299"/>
                                            </p:txEl>
                                          </p:spTgt>
                                        </p:tgtEl>
                                        <p:attrNameLst>
                                          <p:attrName>style.visibility</p:attrName>
                                        </p:attrNameLst>
                                      </p:cBhvr>
                                      <p:to>
                                        <p:strVal val="visible"/>
                                      </p:to>
                                    </p:set>
                                    <p:anim calcmode="lin" valueType="num">
                                      <p:cBhvr additive="base">
                                        <p:cTn id="35" dur="500" fill="hold"/>
                                        <p:tgtEl>
                                          <p:spTgt spid="16387">
                                            <p:txEl>
                                              <p:charRg st="260" end="29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6387">
                                            <p:txEl>
                                              <p:charRg st="260" end="29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7412"/>
                                        </p:tgtEl>
                                        <p:attrNameLst>
                                          <p:attrName>style.visibility</p:attrName>
                                        </p:attrNameLst>
                                      </p:cBhvr>
                                      <p:to>
                                        <p:strVal val="visible"/>
                                      </p:to>
                                    </p:set>
                                    <p:animEffect transition="in" filter="wipe(down)">
                                      <p:cBhvr>
                                        <p:cTn id="41"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16389"/>
                    </p:tgtEl>
                  </p:cond>
                </p:stCondLst>
                <p:endSync evt="end" delay="0">
                  <p:rtn val="all"/>
                </p:endSync>
                <p:childTnLst>
                  <p:par>
                    <p:cTn id="43" fill="hold">
                      <p:stCondLst>
                        <p:cond delay="0"/>
                      </p:stCondLst>
                      <p:childTnLst>
                        <p:par>
                          <p:cTn id="44" fill="hold">
                            <p:stCondLst>
                              <p:cond delay="0"/>
                            </p:stCondLst>
                            <p:childTnLst>
                              <p:par>
                                <p:cTn id="45" presetID="1" presetClass="mediacall" presetSubtype="0" fill="hold" nodeType="clickEffect">
                                  <p:stCondLst>
                                    <p:cond delay="0"/>
                                  </p:stCondLst>
                                  <p:childTnLst>
                                    <p:cmd type="call" cmd="playFrom(0.0)">
                                      <p:cBhvr>
                                        <p:cTn id="46" dur="31248" fill="hold"/>
                                        <p:tgtEl>
                                          <p:spTgt spid="16389"/>
                                        </p:tgtEl>
                                      </p:cBhvr>
                                    </p:cmd>
                                  </p:childTnLst>
                                </p:cTn>
                              </p:par>
                            </p:childTnLst>
                          </p:cTn>
                        </p:par>
                      </p:childTnLst>
                    </p:cTn>
                  </p:par>
                </p:childTnLst>
              </p:cTn>
              <p:nextCondLst>
                <p:cond evt="onClick" delay="0">
                  <p:tgtEl>
                    <p:spTgt spid="16389"/>
                  </p:tgtEl>
                </p:cond>
              </p:nextCondLst>
            </p:seq>
            <p:audio>
              <p:cMediaNode>
                <p:cTn id="47" fill="hold" display="0">
                  <p:stCondLst>
                    <p:cond delay="indefinite"/>
                  </p:stCondLst>
                  <p:endCondLst>
                    <p:cond evt="onNext" delay="0">
                      <p:tgtEl>
                        <p:sldTgt/>
                      </p:tgtEl>
                    </p:cond>
                    <p:cond evt="onPrev" delay="0">
                      <p:tgtEl>
                        <p:sldTgt/>
                      </p:tgtEl>
                    </p:cond>
                    <p:cond evt="onStopAudio" delay="0">
                      <p:tgtEl>
                        <p:sldTgt/>
                      </p:tgtEl>
                    </p:cond>
                  </p:endCondLst>
                </p:cTn>
                <p:tgtEl>
                  <p:spTgt spid="16389"/>
                </p:tgtEl>
              </p:cMediaNode>
            </p:audio>
          </p:childTnLst>
        </p:cTn>
      </p:par>
    </p:tnLst>
    <p:bldLst>
      <p:bldP spid="174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81000" y="782638"/>
            <a:ext cx="83820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006600"/>
                </a:solidFill>
                <a:latin typeface="Times New Roman" panose="02020603050405020304" pitchFamily="18" charset="0"/>
              </a:rPr>
              <a:t>3. Li Ming travels to Harbin this winter.Look at the picture in Harbin and fill in the blanks.</a:t>
            </a:r>
          </a:p>
        </p:txBody>
      </p:sp>
      <p:sp>
        <p:nvSpPr>
          <p:cNvPr id="16387" name="Text Box 5"/>
          <p:cNvSpPr txBox="1">
            <a:spLocks noChangeArrowheads="1"/>
          </p:cNvSpPr>
          <p:nvPr/>
        </p:nvSpPr>
        <p:spPr bwMode="auto">
          <a:xfrm>
            <a:off x="849313" y="2195513"/>
            <a:ext cx="7162800" cy="738187"/>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ct val="50000"/>
              </a:spcBef>
            </a:pPr>
            <a:r>
              <a:rPr lang="en-US" altLang="zh-CN" sz="2800" b="1">
                <a:latin typeface="Times New Roman" panose="02020603050405020304" pitchFamily="18" charset="0"/>
              </a:rPr>
              <a:t>       snowy   scarves  hill  clear  snowman</a:t>
            </a:r>
          </a:p>
        </p:txBody>
      </p:sp>
      <p:sp>
        <p:nvSpPr>
          <p:cNvPr id="16388" name="Text Box 6"/>
          <p:cNvSpPr txBox="1">
            <a:spLocks noChangeArrowheads="1"/>
          </p:cNvSpPr>
          <p:nvPr/>
        </p:nvSpPr>
        <p:spPr bwMode="auto">
          <a:xfrm>
            <a:off x="225425" y="3200400"/>
            <a:ext cx="8747125" cy="332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ct val="50000"/>
              </a:spcBef>
            </a:pPr>
            <a:r>
              <a:rPr lang="en-US" altLang="zh-CN" sz="2800" b="1">
                <a:latin typeface="Times New Roman" panose="02020603050405020304" pitchFamily="18" charset="0"/>
              </a:rPr>
              <a:t>    Hi, I'm Li Ming. I'm in Harbin. The weather here is ______ and cold. The air is ________. People are wearing gloves and ________. They are skiing on the ________. I like skiing. I like snow. Do you see the ________ behind me？He is my new friend!</a:t>
            </a:r>
          </a:p>
        </p:txBody>
      </p:sp>
      <p:sp>
        <p:nvSpPr>
          <p:cNvPr id="19463" name="Text Box 9"/>
          <p:cNvSpPr txBox="1">
            <a:spLocks noChangeArrowheads="1"/>
          </p:cNvSpPr>
          <p:nvPr/>
        </p:nvSpPr>
        <p:spPr bwMode="auto">
          <a:xfrm>
            <a:off x="3357563" y="4492625"/>
            <a:ext cx="129063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a:solidFill>
                  <a:srgbClr val="FF0000"/>
                </a:solidFill>
                <a:latin typeface="Times New Roman" panose="02020603050405020304" pitchFamily="18" charset="0"/>
              </a:rPr>
              <a:t>scarves</a:t>
            </a:r>
          </a:p>
        </p:txBody>
      </p:sp>
      <p:sp>
        <p:nvSpPr>
          <p:cNvPr id="2" name="Text Box 7"/>
          <p:cNvSpPr txBox="1">
            <a:spLocks noChangeArrowheads="1"/>
          </p:cNvSpPr>
          <p:nvPr/>
        </p:nvSpPr>
        <p:spPr bwMode="auto">
          <a:xfrm>
            <a:off x="225425" y="3829050"/>
            <a:ext cx="11303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a:solidFill>
                  <a:srgbClr val="FF0000"/>
                </a:solidFill>
                <a:latin typeface="Times New Roman" panose="02020603050405020304" pitchFamily="18" charset="0"/>
              </a:rPr>
              <a:t>snowy</a:t>
            </a:r>
          </a:p>
        </p:txBody>
      </p:sp>
      <p:sp>
        <p:nvSpPr>
          <p:cNvPr id="3" name="Text Box 8"/>
          <p:cNvSpPr txBox="1">
            <a:spLocks noChangeArrowheads="1"/>
          </p:cNvSpPr>
          <p:nvPr/>
        </p:nvSpPr>
        <p:spPr bwMode="auto">
          <a:xfrm>
            <a:off x="4646613" y="3829050"/>
            <a:ext cx="935037"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a:solidFill>
                  <a:srgbClr val="FF0000"/>
                </a:solidFill>
                <a:latin typeface="Times New Roman" panose="02020603050405020304" pitchFamily="18" charset="0"/>
              </a:rPr>
              <a:t>clear</a:t>
            </a:r>
          </a:p>
        </p:txBody>
      </p:sp>
      <p:sp>
        <p:nvSpPr>
          <p:cNvPr id="4" name="Text Box 9"/>
          <p:cNvSpPr txBox="1">
            <a:spLocks noChangeArrowheads="1"/>
          </p:cNvSpPr>
          <p:nvPr/>
        </p:nvSpPr>
        <p:spPr bwMode="auto">
          <a:xfrm>
            <a:off x="196850" y="5786438"/>
            <a:ext cx="1851025"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a:solidFill>
                  <a:srgbClr val="FF0000"/>
                </a:solidFill>
                <a:latin typeface="Times New Roman" panose="02020603050405020304" pitchFamily="18" charset="0"/>
              </a:rPr>
              <a:t>snowman</a:t>
            </a:r>
          </a:p>
        </p:txBody>
      </p:sp>
      <p:sp>
        <p:nvSpPr>
          <p:cNvPr id="5" name="Text Box 9"/>
          <p:cNvSpPr txBox="1">
            <a:spLocks noChangeArrowheads="1"/>
          </p:cNvSpPr>
          <p:nvPr/>
        </p:nvSpPr>
        <p:spPr bwMode="auto">
          <a:xfrm>
            <a:off x="508000" y="5191125"/>
            <a:ext cx="123031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a:solidFill>
                  <a:srgbClr val="FF0000"/>
                </a:solidFill>
                <a:latin typeface="Times New Roman" panose="02020603050405020304" pitchFamily="18" charset="0"/>
                <a:sym typeface="宋体" panose="02010600030101010101" pitchFamily="2" charset="-122"/>
              </a:rPr>
              <a:t>hill</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9463"/>
                                        </p:tgtEl>
                                        <p:attrNameLst>
                                          <p:attrName>style.visibility</p:attrName>
                                        </p:attrNameLst>
                                      </p:cBhvr>
                                      <p:to>
                                        <p:strVal val="visible"/>
                                      </p:to>
                                    </p:set>
                                    <p:animEffect transition="in" filter="slide(fromBottom)">
                                      <p:cBhvr>
                                        <p:cTn id="17" dur="500"/>
                                        <p:tgtEl>
                                          <p:spTgt spid="1946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lide(fromBottom)">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lide(fromBottom)">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p:bldP spid="2" grpId="0"/>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图片 19460" descr="timg (2)"/>
          <p:cNvPicPr>
            <a:picLocks noChangeAspect="1" noChangeArrowheads="1"/>
          </p:cNvPicPr>
          <p:nvPr/>
        </p:nvPicPr>
        <p:blipFill>
          <a:blip r:embed="rId2" cstate="email"/>
          <a:srcRect/>
          <a:stretch>
            <a:fillRect/>
          </a:stretch>
        </p:blipFill>
        <p:spPr bwMode="auto">
          <a:xfrm>
            <a:off x="6489700" y="3679825"/>
            <a:ext cx="2135188" cy="284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 Box 4"/>
          <p:cNvSpPr txBox="1">
            <a:spLocks noChangeArrowheads="1"/>
          </p:cNvSpPr>
          <p:nvPr/>
        </p:nvSpPr>
        <p:spPr bwMode="auto">
          <a:xfrm>
            <a:off x="381000" y="741363"/>
            <a:ext cx="8382000" cy="181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50000"/>
              </a:lnSpc>
              <a:spcBef>
                <a:spcPct val="50000"/>
              </a:spcBef>
            </a:pPr>
            <a:r>
              <a:rPr lang="en-US" altLang="zh-CN" sz="3200" b="1">
                <a:solidFill>
                  <a:srgbClr val="006600"/>
                </a:solidFill>
                <a:latin typeface="Times New Roman" panose="02020603050405020304" pitchFamily="18" charset="0"/>
              </a:rPr>
              <a:t>4. Work in groups. Imagine you are a weather </a:t>
            </a:r>
          </a:p>
          <a:p>
            <a:pPr>
              <a:lnSpc>
                <a:spcPct val="50000"/>
              </a:lnSpc>
              <a:spcBef>
                <a:spcPct val="50000"/>
              </a:spcBef>
            </a:pPr>
            <a:r>
              <a:rPr lang="en-US" altLang="zh-CN" sz="3200" b="1">
                <a:solidFill>
                  <a:srgbClr val="006600"/>
                </a:solidFill>
                <a:latin typeface="Times New Roman" panose="02020603050405020304" pitchFamily="18" charset="0"/>
              </a:rPr>
              <a:t>    news team. You are doing a report about </a:t>
            </a:r>
          </a:p>
          <a:p>
            <a:pPr>
              <a:lnSpc>
                <a:spcPct val="50000"/>
              </a:lnSpc>
              <a:spcBef>
                <a:spcPct val="50000"/>
              </a:spcBef>
            </a:pPr>
            <a:r>
              <a:rPr lang="en-US" altLang="zh-CN" sz="3200" b="1">
                <a:solidFill>
                  <a:srgbClr val="006600"/>
                </a:solidFill>
                <a:latin typeface="Times New Roman" panose="02020603050405020304" pitchFamily="18" charset="0"/>
              </a:rPr>
              <a:t>    winter weather in your hometown. Present </a:t>
            </a:r>
          </a:p>
          <a:p>
            <a:pPr>
              <a:lnSpc>
                <a:spcPct val="50000"/>
              </a:lnSpc>
              <a:spcBef>
                <a:spcPct val="50000"/>
              </a:spcBef>
            </a:pPr>
            <a:r>
              <a:rPr lang="en-US" altLang="zh-CN" sz="3200" b="1">
                <a:solidFill>
                  <a:srgbClr val="006600"/>
                </a:solidFill>
                <a:latin typeface="Times New Roman" panose="02020603050405020304" pitchFamily="18" charset="0"/>
              </a:rPr>
              <a:t>   your report to the class.</a:t>
            </a:r>
          </a:p>
        </p:txBody>
      </p:sp>
      <p:sp>
        <p:nvSpPr>
          <p:cNvPr id="18435" name="文本框 1"/>
          <p:cNvSpPr txBox="1">
            <a:spLocks noChangeArrowheads="1"/>
          </p:cNvSpPr>
          <p:nvPr/>
        </p:nvSpPr>
        <p:spPr bwMode="auto">
          <a:xfrm>
            <a:off x="425450" y="2555875"/>
            <a:ext cx="6062663"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b="1">
                <a:latin typeface="Times New Roman" panose="02020603050405020304" pitchFamily="18" charset="0"/>
              </a:rPr>
              <a:t>Task tips：</a:t>
            </a:r>
          </a:p>
          <a:p>
            <a:pPr>
              <a:lnSpc>
                <a:spcPct val="150000"/>
              </a:lnSpc>
            </a:pPr>
            <a:r>
              <a:rPr lang="zh-CN" altLang="en-US" sz="2800" b="1">
                <a:latin typeface="Times New Roman" panose="02020603050405020304" pitchFamily="18" charset="0"/>
              </a:rPr>
              <a:t>What is the temperature？</a:t>
            </a:r>
          </a:p>
          <a:p>
            <a:pPr>
              <a:lnSpc>
                <a:spcPct val="150000"/>
              </a:lnSpc>
            </a:pPr>
            <a:r>
              <a:rPr lang="zh-CN" altLang="en-US" sz="2800" b="1">
                <a:latin typeface="Times New Roman" panose="02020603050405020304" pitchFamily="18" charset="0"/>
              </a:rPr>
              <a:t>What clothes do you wear during this season？Why？</a:t>
            </a:r>
          </a:p>
          <a:p>
            <a:pPr>
              <a:lnSpc>
                <a:spcPct val="150000"/>
              </a:lnSpc>
            </a:pPr>
            <a:r>
              <a:rPr lang="zh-CN" altLang="en-US" sz="2800" b="1">
                <a:latin typeface="Times New Roman" panose="02020603050405020304" pitchFamily="18" charset="0"/>
              </a:rPr>
              <a:t>What do people do during the winter in your hometown?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edge">
                                      <p:cBhvr>
                                        <p:cTn id="7" dur="500"/>
                                        <p:tgtEl>
                                          <p:spTgt spid="18435">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18435">
                                            <p:txEl>
                                              <p:pRg st="1" end="1"/>
                                            </p:txEl>
                                          </p:spTgt>
                                        </p:tgtEl>
                                        <p:attrNameLst>
                                          <p:attrName>style.visibility</p:attrName>
                                        </p:attrNameLst>
                                      </p:cBhvr>
                                      <p:to>
                                        <p:strVal val="visible"/>
                                      </p:to>
                                    </p:set>
                                    <p:animEffect transition="in" filter="wedge">
                                      <p:cBhvr>
                                        <p:cTn id="10" dur="500"/>
                                        <p:tgtEl>
                                          <p:spTgt spid="18435">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Effect transition="in" filter="wedge">
                                      <p:cBhvr>
                                        <p:cTn id="13" dur="500"/>
                                        <p:tgtEl>
                                          <p:spTgt spid="18435">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18435">
                                            <p:txEl>
                                              <p:pRg st="3" end="3"/>
                                            </p:txEl>
                                          </p:spTgt>
                                        </p:tgtEl>
                                        <p:attrNameLst>
                                          <p:attrName>style.visibility</p:attrName>
                                        </p:attrNameLst>
                                      </p:cBhvr>
                                      <p:to>
                                        <p:strVal val="visible"/>
                                      </p:to>
                                    </p:set>
                                    <p:animEffect transition="in" filter="wedge">
                                      <p:cBhvr>
                                        <p:cTn id="16"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04800" y="1027113"/>
            <a:ext cx="8662988"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dirty="0">
                <a:solidFill>
                  <a:schemeClr val="accent2"/>
                </a:solidFill>
                <a:latin typeface="Times New Roman" panose="02020603050405020304" pitchFamily="18" charset="0"/>
              </a:rPr>
              <a:t>1. I’m </a:t>
            </a:r>
            <a:r>
              <a:rPr lang="en-US" altLang="zh-CN" sz="2800" b="1" dirty="0">
                <a:solidFill>
                  <a:srgbClr val="333399"/>
                </a:solidFill>
                <a:latin typeface="Times New Roman" panose="02020603050405020304" pitchFamily="18" charset="0"/>
              </a:rPr>
              <a:t>doing </a:t>
            </a:r>
            <a:r>
              <a:rPr lang="en-US" altLang="zh-CN" sz="2800" b="1" dirty="0">
                <a:solidFill>
                  <a:schemeClr val="accent2"/>
                </a:solidFill>
                <a:latin typeface="Times New Roman" panose="02020603050405020304" pitchFamily="18" charset="0"/>
              </a:rPr>
              <a:t>some </a:t>
            </a:r>
            <a:r>
              <a:rPr lang="en-US" altLang="zh-CN" sz="2800" b="1" dirty="0">
                <a:solidFill>
                  <a:srgbClr val="FF0000"/>
                </a:solidFill>
                <a:latin typeface="Times New Roman" panose="02020603050405020304" pitchFamily="18" charset="0"/>
              </a:rPr>
              <a:t>research</a:t>
            </a:r>
            <a:r>
              <a:rPr lang="en-US" altLang="zh-CN" sz="2800" b="1" dirty="0">
                <a:solidFill>
                  <a:schemeClr val="accent2"/>
                </a:solidFill>
                <a:latin typeface="Times New Roman" panose="02020603050405020304" pitchFamily="18" charset="0"/>
              </a:rPr>
              <a:t> for my report about my </a:t>
            </a:r>
            <a:r>
              <a:rPr lang="en-US" altLang="zh-CN" sz="2800" b="1" dirty="0" err="1">
                <a:solidFill>
                  <a:schemeClr val="accent2"/>
                </a:solidFill>
                <a:latin typeface="Times New Roman" panose="02020603050405020304" pitchFamily="18" charset="0"/>
              </a:rPr>
              <a:t>favourite</a:t>
            </a:r>
            <a:r>
              <a:rPr lang="en-US" altLang="zh-CN" sz="2800" b="1" dirty="0">
                <a:solidFill>
                  <a:schemeClr val="accent2"/>
                </a:solidFill>
                <a:latin typeface="Times New Roman" panose="02020603050405020304" pitchFamily="18" charset="0"/>
              </a:rPr>
              <a:t> season.</a:t>
            </a:r>
            <a:endParaRPr lang="en-US" altLang="zh-CN" sz="2800" b="1" dirty="0">
              <a:solidFill>
                <a:srgbClr val="FF0000"/>
              </a:solidFill>
              <a:latin typeface="Times New Roman" panose="02020603050405020304" pitchFamily="18" charset="0"/>
            </a:endParaRPr>
          </a:p>
        </p:txBody>
      </p:sp>
      <p:sp>
        <p:nvSpPr>
          <p:cNvPr id="19458" name="Text Box 3"/>
          <p:cNvSpPr txBox="1">
            <a:spLocks noChangeArrowheads="1"/>
          </p:cNvSpPr>
          <p:nvPr/>
        </p:nvSpPr>
        <p:spPr bwMode="auto">
          <a:xfrm>
            <a:off x="304800" y="2409825"/>
            <a:ext cx="8416925"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150000"/>
              </a:lnSpc>
              <a:spcBef>
                <a:spcPct val="40000"/>
              </a:spcBef>
            </a:pPr>
            <a:r>
              <a:rPr lang="en-US" altLang="zh-CN" sz="2800" b="1" dirty="0">
                <a:solidFill>
                  <a:srgbClr val="FF0000"/>
                </a:solidFill>
                <a:latin typeface="Times New Roman" panose="02020603050405020304" pitchFamily="18" charset="0"/>
              </a:rPr>
              <a:t>research  </a:t>
            </a:r>
            <a:r>
              <a:rPr lang="en-US" altLang="zh-CN" sz="2800" b="1" i="1" dirty="0">
                <a:solidFill>
                  <a:srgbClr val="FF0000"/>
                </a:solidFill>
                <a:latin typeface="Times New Roman" panose="02020603050405020304" pitchFamily="18" charset="0"/>
              </a:rPr>
              <a:t>n</a:t>
            </a:r>
            <a:r>
              <a:rPr lang="en-US" altLang="zh-CN" sz="2800" b="1" dirty="0">
                <a:solidFill>
                  <a:srgbClr val="FF0000"/>
                </a:solidFill>
                <a:latin typeface="Times New Roman" panose="02020603050405020304" pitchFamily="18" charset="0"/>
              </a:rPr>
              <a:t>. &amp; </a:t>
            </a:r>
            <a:r>
              <a:rPr lang="en-US" altLang="zh-CN" sz="2800" b="1" i="1" dirty="0">
                <a:solidFill>
                  <a:srgbClr val="FF0000"/>
                </a:solidFill>
                <a:latin typeface="Times New Roman" panose="02020603050405020304" pitchFamily="18" charset="0"/>
              </a:rPr>
              <a:t>v.</a:t>
            </a:r>
            <a:r>
              <a:rPr lang="en-US" altLang="zh-CN" sz="2800" b="1" dirty="0">
                <a:solidFill>
                  <a:srgbClr val="FF0000"/>
                </a:solidFill>
                <a:latin typeface="Times New Roman" panose="02020603050405020304" pitchFamily="18" charset="0"/>
              </a:rPr>
              <a:t> </a:t>
            </a:r>
            <a:r>
              <a:rPr lang="zh-CN" altLang="en-US" sz="2800" b="1" dirty="0">
                <a:solidFill>
                  <a:srgbClr val="FF0000"/>
                </a:solidFill>
                <a:latin typeface="Times New Roman" panose="02020603050405020304" pitchFamily="18" charset="0"/>
              </a:rPr>
              <a:t>研究；调查。</a:t>
            </a:r>
            <a:endParaRPr lang="zh-CN" altLang="en-US" sz="2800" b="1" dirty="0">
              <a:latin typeface="Times New Roman" panose="02020603050405020304" pitchFamily="18" charset="0"/>
            </a:endParaRPr>
          </a:p>
          <a:p>
            <a:pPr algn="just">
              <a:lnSpc>
                <a:spcPct val="150000"/>
              </a:lnSpc>
              <a:spcBef>
                <a:spcPct val="40000"/>
              </a:spcBef>
            </a:pPr>
            <a:r>
              <a:rPr lang="zh-CN" altLang="en-US" sz="2800" b="1" dirty="0">
                <a:latin typeface="Times New Roman" panose="02020603050405020304" pitchFamily="18" charset="0"/>
              </a:rPr>
              <a:t>例：</a:t>
            </a:r>
            <a:r>
              <a:rPr lang="en-US" altLang="zh-CN" sz="2800" b="1" dirty="0">
                <a:latin typeface="Times New Roman" panose="02020603050405020304" pitchFamily="18" charset="0"/>
              </a:rPr>
              <a:t>He makes researches on Chinese medicine. </a:t>
            </a:r>
          </a:p>
          <a:p>
            <a:pPr algn="just">
              <a:lnSpc>
                <a:spcPct val="150000"/>
              </a:lnSpc>
              <a:spcBef>
                <a:spcPct val="40000"/>
              </a:spcBef>
            </a:pPr>
            <a:r>
              <a:rPr lang="zh-CN" altLang="en-US" sz="2800" b="1" dirty="0">
                <a:latin typeface="Times New Roman" panose="02020603050405020304" pitchFamily="18" charset="0"/>
              </a:rPr>
              <a:t>他从事中医研究。</a:t>
            </a:r>
          </a:p>
          <a:p>
            <a:pPr algn="just">
              <a:lnSpc>
                <a:spcPct val="150000"/>
              </a:lnSpc>
              <a:spcBef>
                <a:spcPct val="40000"/>
              </a:spcBef>
            </a:pPr>
            <a:r>
              <a:rPr lang="en-US" altLang="zh-CN" sz="2800" b="1" dirty="0">
                <a:latin typeface="Times New Roman" panose="02020603050405020304" pitchFamily="18" charset="0"/>
              </a:rPr>
              <a:t>We carried out a research into this problem. </a:t>
            </a:r>
          </a:p>
          <a:p>
            <a:pPr algn="just">
              <a:lnSpc>
                <a:spcPct val="150000"/>
              </a:lnSpc>
              <a:spcBef>
                <a:spcPct val="40000"/>
              </a:spcBef>
            </a:pPr>
            <a:r>
              <a:rPr lang="zh-CN" altLang="en-US" sz="2800" b="1" dirty="0">
                <a:latin typeface="Times New Roman" panose="02020603050405020304" pitchFamily="18" charset="0"/>
              </a:rPr>
              <a:t>我们对这个问题进行了研究。</a:t>
            </a:r>
          </a:p>
        </p:txBody>
      </p:sp>
      <p:sp>
        <p:nvSpPr>
          <p:cNvPr id="18436" name="TextBox 8"/>
          <p:cNvSpPr txBox="1">
            <a:spLocks noChangeArrowheads="1"/>
          </p:cNvSpPr>
          <p:nvPr/>
        </p:nvSpPr>
        <p:spPr bwMode="auto">
          <a:xfrm>
            <a:off x="1285875" y="311150"/>
            <a:ext cx="645477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10000"/>
              </a:lnSpc>
            </a:pPr>
            <a:r>
              <a:rPr lang="en-US" altLang="zh-CN" sz="4400" b="1" dirty="0">
                <a:solidFill>
                  <a:srgbClr val="6600FF"/>
                </a:solidFill>
                <a:latin typeface="Times New Roman" panose="02020603050405020304" pitchFamily="18" charset="0"/>
              </a:rPr>
              <a:t>Language points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9458">
                                            <p:txEl>
                                              <p:charRg st="0" end="24"/>
                                            </p:txEl>
                                          </p:spTgt>
                                        </p:tgtEl>
                                        <p:attrNameLst>
                                          <p:attrName>style.visibility</p:attrName>
                                        </p:attrNameLst>
                                      </p:cBhvr>
                                      <p:to>
                                        <p:strVal val="visible"/>
                                      </p:to>
                                    </p:set>
                                    <p:animEffect transition="in" filter="slide(fromBottom)">
                                      <p:cBhvr>
                                        <p:cTn id="7" dur="500"/>
                                        <p:tgtEl>
                                          <p:spTgt spid="19458">
                                            <p:txEl>
                                              <p:charRg st="0" end="24"/>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19458">
                                            <p:txEl>
                                              <p:charRg st="24" end="68"/>
                                            </p:txEl>
                                          </p:spTgt>
                                        </p:tgtEl>
                                        <p:attrNameLst>
                                          <p:attrName>style.visibility</p:attrName>
                                        </p:attrNameLst>
                                      </p:cBhvr>
                                      <p:to>
                                        <p:strVal val="visible"/>
                                      </p:to>
                                    </p:set>
                                    <p:animEffect transition="in" filter="slide(fromBottom)">
                                      <p:cBhvr>
                                        <p:cTn id="10" dur="500"/>
                                        <p:tgtEl>
                                          <p:spTgt spid="19458">
                                            <p:txEl>
                                              <p:charRg st="24" end="68"/>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19458">
                                            <p:txEl>
                                              <p:charRg st="68" end="77"/>
                                            </p:txEl>
                                          </p:spTgt>
                                        </p:tgtEl>
                                        <p:attrNameLst>
                                          <p:attrName>style.visibility</p:attrName>
                                        </p:attrNameLst>
                                      </p:cBhvr>
                                      <p:to>
                                        <p:strVal val="visible"/>
                                      </p:to>
                                    </p:set>
                                    <p:animEffect transition="in" filter="slide(fromBottom)">
                                      <p:cBhvr>
                                        <p:cTn id="13" dur="500"/>
                                        <p:tgtEl>
                                          <p:spTgt spid="19458">
                                            <p:txEl>
                                              <p:charRg st="68" end="77"/>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19458">
                                            <p:txEl>
                                              <p:charRg st="77" end="123"/>
                                            </p:txEl>
                                          </p:spTgt>
                                        </p:tgtEl>
                                        <p:attrNameLst>
                                          <p:attrName>style.visibility</p:attrName>
                                        </p:attrNameLst>
                                      </p:cBhvr>
                                      <p:to>
                                        <p:strVal val="visible"/>
                                      </p:to>
                                    </p:set>
                                    <p:animEffect transition="in" filter="slide(fromBottom)">
                                      <p:cBhvr>
                                        <p:cTn id="16" dur="500"/>
                                        <p:tgtEl>
                                          <p:spTgt spid="19458">
                                            <p:txEl>
                                              <p:charRg st="77" end="123"/>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19458">
                                            <p:txEl>
                                              <p:charRg st="123" end="137"/>
                                            </p:txEl>
                                          </p:spTgt>
                                        </p:tgtEl>
                                        <p:attrNameLst>
                                          <p:attrName>style.visibility</p:attrName>
                                        </p:attrNameLst>
                                      </p:cBhvr>
                                      <p:to>
                                        <p:strVal val="visible"/>
                                      </p:to>
                                    </p:set>
                                    <p:animEffect transition="in" filter="slide(fromBottom)">
                                      <p:cBhvr>
                                        <p:cTn id="19" dur="500"/>
                                        <p:tgtEl>
                                          <p:spTgt spid="19458">
                                            <p:txEl>
                                              <p:charRg st="123" end="13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6"/>
          <p:cNvSpPr txBox="1">
            <a:spLocks noChangeArrowheads="1"/>
          </p:cNvSpPr>
          <p:nvPr/>
        </p:nvSpPr>
        <p:spPr bwMode="auto">
          <a:xfrm>
            <a:off x="1219200" y="4038600"/>
            <a:ext cx="68675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4800" b="1">
                <a:solidFill>
                  <a:schemeClr val="bg1"/>
                </a:solidFill>
              </a:rPr>
              <a:t>Xi’an—the Walled City</a:t>
            </a:r>
          </a:p>
        </p:txBody>
      </p:sp>
      <p:sp>
        <p:nvSpPr>
          <p:cNvPr id="20482" name="Text Box 2"/>
          <p:cNvSpPr txBox="1">
            <a:spLocks noChangeArrowheads="1"/>
          </p:cNvSpPr>
          <p:nvPr/>
        </p:nvSpPr>
        <p:spPr bwMode="auto">
          <a:xfrm>
            <a:off x="225425" y="657225"/>
            <a:ext cx="8693150"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130000"/>
              </a:lnSpc>
              <a:spcBef>
                <a:spcPts val="50"/>
              </a:spcBef>
            </a:pPr>
            <a:r>
              <a:rPr lang="en-US" altLang="zh-CN" sz="2800" b="1" dirty="0">
                <a:solidFill>
                  <a:srgbClr val="FF0000"/>
                </a:solidFill>
                <a:latin typeface="Times New Roman" panose="02020603050405020304" pitchFamily="18" charset="0"/>
              </a:rPr>
              <a:t>【</a:t>
            </a:r>
            <a:r>
              <a:rPr lang="zh-CN" altLang="en-US" sz="2800" b="1" dirty="0">
                <a:solidFill>
                  <a:srgbClr val="FF0000"/>
                </a:solidFill>
                <a:latin typeface="Times New Roman" panose="02020603050405020304" pitchFamily="18" charset="0"/>
              </a:rPr>
              <a:t>探究总结</a:t>
            </a:r>
            <a:r>
              <a:rPr lang="en-US" altLang="zh-CN" sz="2800" b="1" dirty="0">
                <a:solidFill>
                  <a:srgbClr val="FF0000"/>
                </a:solidFill>
                <a:latin typeface="Times New Roman" panose="02020603050405020304" pitchFamily="18" charset="0"/>
              </a:rPr>
              <a:t>】</a:t>
            </a:r>
            <a:r>
              <a:rPr lang="en-US" altLang="zh-CN" sz="2800" b="1" dirty="0">
                <a:solidFill>
                  <a:srgbClr val="000000"/>
                </a:solidFill>
                <a:latin typeface="Times New Roman" panose="02020603050405020304" pitchFamily="18" charset="0"/>
              </a:rPr>
              <a:t>research</a:t>
            </a:r>
            <a:r>
              <a:rPr lang="zh-CN" altLang="en-US" sz="2800" b="1" dirty="0">
                <a:solidFill>
                  <a:srgbClr val="000000"/>
                </a:solidFill>
                <a:latin typeface="Times New Roman" panose="02020603050405020304" pitchFamily="18" charset="0"/>
              </a:rPr>
              <a:t>的用法</a:t>
            </a:r>
          </a:p>
          <a:p>
            <a:pPr algn="just">
              <a:lnSpc>
                <a:spcPct val="130000"/>
              </a:lnSpc>
              <a:spcBef>
                <a:spcPts val="50"/>
              </a:spcBef>
            </a:pPr>
            <a:r>
              <a:rPr lang="en-US" altLang="zh-CN" sz="2800" b="1" dirty="0">
                <a:solidFill>
                  <a:srgbClr val="000000"/>
                </a:solidFill>
                <a:latin typeface="Times New Roman" panose="02020603050405020304" pitchFamily="18" charset="0"/>
              </a:rPr>
              <a:t>(1)research</a:t>
            </a:r>
            <a:r>
              <a:rPr lang="zh-CN" altLang="en-US" sz="2800" b="1" dirty="0">
                <a:solidFill>
                  <a:srgbClr val="000000"/>
                </a:solidFill>
                <a:latin typeface="Times New Roman" panose="02020603050405020304" pitchFamily="18" charset="0"/>
              </a:rPr>
              <a:t>可与不定冠词连用，也可以用复数形式，但通常不与</a:t>
            </a:r>
            <a:r>
              <a:rPr lang="en-US" altLang="zh-CN" sz="2800" b="1" dirty="0">
                <a:solidFill>
                  <a:srgbClr val="000000"/>
                </a:solidFill>
                <a:latin typeface="Times New Roman" panose="02020603050405020304" pitchFamily="18" charset="0"/>
              </a:rPr>
              <a:t>many</a:t>
            </a:r>
            <a:r>
              <a:rPr lang="zh-CN" altLang="en-US" sz="2800" b="1" dirty="0">
                <a:solidFill>
                  <a:srgbClr val="000000"/>
                </a:solidFill>
                <a:latin typeface="Times New Roman" panose="02020603050405020304" pitchFamily="18" charset="0"/>
              </a:rPr>
              <a:t>或数字连用。</a:t>
            </a:r>
          </a:p>
          <a:p>
            <a:pPr algn="just">
              <a:lnSpc>
                <a:spcPct val="130000"/>
              </a:lnSpc>
              <a:spcBef>
                <a:spcPts val="50"/>
              </a:spcBef>
            </a:pPr>
            <a:r>
              <a:rPr lang="en-US" altLang="zh-CN" sz="2800" b="1" dirty="0">
                <a:solidFill>
                  <a:srgbClr val="000000"/>
                </a:solidFill>
                <a:latin typeface="Times New Roman" panose="02020603050405020304" pitchFamily="18" charset="0"/>
              </a:rPr>
              <a:t>(2)research</a:t>
            </a:r>
            <a:r>
              <a:rPr lang="zh-CN" altLang="en-US" sz="2800" b="1" dirty="0">
                <a:solidFill>
                  <a:srgbClr val="000000"/>
                </a:solidFill>
                <a:latin typeface="Times New Roman" panose="02020603050405020304" pitchFamily="18" charset="0"/>
              </a:rPr>
              <a:t>后常跟介词</a:t>
            </a:r>
            <a:r>
              <a:rPr lang="en-US" altLang="zh-CN" sz="2800" b="1" dirty="0">
                <a:solidFill>
                  <a:srgbClr val="000000"/>
                </a:solidFill>
                <a:latin typeface="Times New Roman" panose="02020603050405020304" pitchFamily="18" charset="0"/>
              </a:rPr>
              <a:t>on</a:t>
            </a:r>
            <a:r>
              <a:rPr lang="zh-CN" altLang="en-US" sz="2800" b="1" dirty="0">
                <a:solidFill>
                  <a:srgbClr val="000000"/>
                </a:solidFill>
                <a:latin typeface="Times New Roman" panose="02020603050405020304" pitchFamily="18" charset="0"/>
              </a:rPr>
              <a:t>、</a:t>
            </a:r>
            <a:r>
              <a:rPr lang="en-US" altLang="zh-CN" sz="2800" b="1" dirty="0">
                <a:solidFill>
                  <a:srgbClr val="000000"/>
                </a:solidFill>
                <a:latin typeface="Times New Roman" panose="02020603050405020304" pitchFamily="18" charset="0"/>
              </a:rPr>
              <a:t>into</a:t>
            </a:r>
            <a:r>
              <a:rPr lang="zh-CN" altLang="en-US" sz="2800" b="1" dirty="0">
                <a:solidFill>
                  <a:srgbClr val="000000"/>
                </a:solidFill>
                <a:latin typeface="Times New Roman" panose="02020603050405020304" pitchFamily="18" charset="0"/>
              </a:rPr>
              <a:t>或</a:t>
            </a:r>
            <a:r>
              <a:rPr lang="en-US" altLang="zh-CN" sz="2800" b="1" dirty="0">
                <a:solidFill>
                  <a:srgbClr val="000000"/>
                </a:solidFill>
                <a:latin typeface="Times New Roman" panose="02020603050405020304" pitchFamily="18" charset="0"/>
              </a:rPr>
              <a:t>for</a:t>
            </a:r>
            <a:r>
              <a:rPr lang="zh-CN" altLang="en-US" sz="2800" b="1" dirty="0">
                <a:solidFill>
                  <a:srgbClr val="000000"/>
                </a:solidFill>
                <a:latin typeface="Times New Roman" panose="02020603050405020304" pitchFamily="18" charset="0"/>
              </a:rPr>
              <a:t>。</a:t>
            </a:r>
            <a:endParaRPr lang="en-US" altLang="zh-CN" sz="2800" b="1" dirty="0">
              <a:latin typeface="Times New Roman" panose="02020603050405020304" pitchFamily="18" charset="0"/>
            </a:endParaRPr>
          </a:p>
        </p:txBody>
      </p:sp>
      <p:sp>
        <p:nvSpPr>
          <p:cNvPr id="16386" name="Text Box 2"/>
          <p:cNvSpPr txBox="1">
            <a:spLocks noChangeArrowheads="1"/>
          </p:cNvSpPr>
          <p:nvPr/>
        </p:nvSpPr>
        <p:spPr bwMode="auto">
          <a:xfrm>
            <a:off x="349250" y="3097213"/>
            <a:ext cx="7850188" cy="353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spcBef>
                <a:spcPct val="50000"/>
              </a:spcBef>
            </a:pPr>
            <a:r>
              <a:rPr lang="en-US" altLang="zh-CN" sz="3200" b="1" dirty="0">
                <a:solidFill>
                  <a:srgbClr val="FF0000"/>
                </a:solidFill>
                <a:latin typeface="Times New Roman" panose="02020603050405020304" pitchFamily="18" charset="0"/>
              </a:rPr>
              <a:t>【</a:t>
            </a:r>
            <a:r>
              <a:rPr lang="zh-CN" altLang="en-US" sz="3200" b="1" dirty="0">
                <a:solidFill>
                  <a:srgbClr val="FF0000"/>
                </a:solidFill>
                <a:latin typeface="Times New Roman" panose="02020603050405020304" pitchFamily="18" charset="0"/>
              </a:rPr>
              <a:t>学以致用</a:t>
            </a:r>
            <a:r>
              <a:rPr lang="en-US" altLang="zh-CN" sz="3200" b="1" dirty="0">
                <a:solidFill>
                  <a:srgbClr val="FF0000"/>
                </a:solidFill>
                <a:latin typeface="Times New Roman" panose="02020603050405020304" pitchFamily="18" charset="0"/>
              </a:rPr>
              <a:t>】</a:t>
            </a:r>
            <a:r>
              <a:rPr lang="en-US" altLang="zh-CN" sz="3200" b="1" dirty="0">
                <a:solidFill>
                  <a:srgbClr val="000000"/>
                </a:solidFill>
                <a:latin typeface="Times New Roman" panose="02020603050405020304" pitchFamily="18" charset="0"/>
              </a:rPr>
              <a:t> </a:t>
            </a:r>
          </a:p>
          <a:p>
            <a:pPr algn="just">
              <a:spcBef>
                <a:spcPct val="50000"/>
              </a:spcBef>
            </a:pPr>
            <a:r>
              <a:rPr lang="en-US" altLang="zh-CN" sz="3200" b="1" dirty="0">
                <a:solidFill>
                  <a:srgbClr val="000000"/>
                </a:solidFill>
                <a:latin typeface="Times New Roman" panose="02020603050405020304" pitchFamily="18" charset="0"/>
              </a:rPr>
              <a:t>①</a:t>
            </a:r>
            <a:r>
              <a:rPr lang="zh-CN" altLang="en-US" sz="3200" b="1" dirty="0">
                <a:solidFill>
                  <a:srgbClr val="000000"/>
                </a:solidFill>
                <a:latin typeface="Times New Roman" panose="02020603050405020304" pitchFamily="18" charset="0"/>
              </a:rPr>
              <a:t>这是一份市场调查报告。</a:t>
            </a:r>
          </a:p>
          <a:p>
            <a:pPr algn="just">
              <a:spcBef>
                <a:spcPct val="50000"/>
              </a:spcBef>
            </a:pPr>
            <a:r>
              <a:rPr lang="en-US" altLang="zh-CN" sz="3200" b="1" dirty="0">
                <a:solidFill>
                  <a:srgbClr val="000000"/>
                </a:solidFill>
                <a:latin typeface="Times New Roman" panose="02020603050405020304" pitchFamily="18" charset="0"/>
              </a:rPr>
              <a:t>Here is _____ _______ _______  report. </a:t>
            </a:r>
          </a:p>
          <a:p>
            <a:pPr algn="just">
              <a:spcBef>
                <a:spcPct val="50000"/>
              </a:spcBef>
            </a:pPr>
            <a:r>
              <a:rPr lang="en-US" altLang="zh-CN" sz="3200" b="1" dirty="0">
                <a:solidFill>
                  <a:srgbClr val="000000"/>
                </a:solidFill>
                <a:latin typeface="Times New Roman" panose="02020603050405020304" pitchFamily="18" charset="0"/>
              </a:rPr>
              <a:t>②</a:t>
            </a:r>
            <a:r>
              <a:rPr lang="zh-CN" altLang="en-US" sz="3200" b="1" dirty="0">
                <a:solidFill>
                  <a:srgbClr val="000000"/>
                </a:solidFill>
                <a:latin typeface="Times New Roman" panose="02020603050405020304" pitchFamily="18" charset="0"/>
              </a:rPr>
              <a:t>她正在从事癌症研究。</a:t>
            </a:r>
          </a:p>
          <a:p>
            <a:pPr algn="just">
              <a:spcBef>
                <a:spcPct val="50000"/>
              </a:spcBef>
            </a:pPr>
            <a:r>
              <a:rPr lang="en-US" altLang="zh-CN" sz="3200" b="1" dirty="0">
                <a:solidFill>
                  <a:srgbClr val="000000"/>
                </a:solidFill>
                <a:latin typeface="Times New Roman" panose="02020603050405020304" pitchFamily="18" charset="0"/>
              </a:rPr>
              <a:t>She is doing some _______ _______ cancer. </a:t>
            </a:r>
            <a:endParaRPr lang="en-US" altLang="zh-CN" sz="3200" b="1" dirty="0">
              <a:solidFill>
                <a:srgbClr val="FF0000"/>
              </a:solidFill>
              <a:latin typeface="Times New Roman" panose="02020603050405020304" pitchFamily="18" charset="0"/>
              <a:cs typeface="Times New Roman" panose="02020603050405020304" pitchFamily="18" charset="0"/>
            </a:endParaRPr>
          </a:p>
        </p:txBody>
      </p:sp>
      <p:sp>
        <p:nvSpPr>
          <p:cNvPr id="16387" name="Rectangle 3"/>
          <p:cNvSpPr>
            <a:spLocks noChangeArrowheads="1"/>
          </p:cNvSpPr>
          <p:nvPr/>
        </p:nvSpPr>
        <p:spPr bwMode="auto">
          <a:xfrm>
            <a:off x="1704975" y="4451350"/>
            <a:ext cx="4826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pPr algn="just" eaLnBrk="0" hangingPunct="0">
              <a:lnSpc>
                <a:spcPct val="150000"/>
              </a:lnSpc>
              <a:spcBef>
                <a:spcPct val="50000"/>
              </a:spcBef>
            </a:pPr>
            <a:r>
              <a:rPr lang="en-US" altLang="zh-CN" sz="3200" b="1" dirty="0">
                <a:solidFill>
                  <a:srgbClr val="FF0000"/>
                </a:solidFill>
                <a:latin typeface="Times New Roman" panose="02020603050405020304" pitchFamily="18" charset="0"/>
              </a:rPr>
              <a:t> a    market    research</a:t>
            </a:r>
            <a:endParaRPr lang="en-US" altLang="zh-CN" sz="3200" b="1" dirty="0">
              <a:solidFill>
                <a:srgbClr val="FF0000"/>
              </a:solidFill>
              <a:latin typeface="Times New Roman" panose="02020603050405020304" pitchFamily="18" charset="0"/>
              <a:cs typeface="Times New Roman" panose="02020603050405020304" pitchFamily="18" charset="0"/>
            </a:endParaRPr>
          </a:p>
        </p:txBody>
      </p:sp>
      <p:sp>
        <p:nvSpPr>
          <p:cNvPr id="16388" name="Rectangle 3"/>
          <p:cNvSpPr>
            <a:spLocks noChangeArrowheads="1"/>
          </p:cNvSpPr>
          <p:nvPr/>
        </p:nvSpPr>
        <p:spPr bwMode="auto">
          <a:xfrm>
            <a:off x="3619500" y="5813425"/>
            <a:ext cx="29114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pPr algn="just" eaLnBrk="0" hangingPunct="0">
              <a:lnSpc>
                <a:spcPct val="150000"/>
              </a:lnSpc>
              <a:spcBef>
                <a:spcPct val="50000"/>
              </a:spcBef>
            </a:pPr>
            <a:r>
              <a:rPr lang="en-US" altLang="zh-CN" sz="3200" b="1">
                <a:solidFill>
                  <a:srgbClr val="FF0000"/>
                </a:solidFill>
                <a:latin typeface="Times New Roman" panose="02020603050405020304" pitchFamily="18" charset="0"/>
              </a:rPr>
              <a:t>research    on</a:t>
            </a:r>
            <a:endParaRPr lang="en-US" altLang="zh-CN" sz="3200"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 calcmode="lin" valueType="num">
                                      <p:cBhvr additive="base">
                                        <p:cTn id="7" dur="5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482">
                                            <p:txEl>
                                              <p:pRg st="1" end="1"/>
                                            </p:txEl>
                                          </p:spTgt>
                                        </p:tgtEl>
                                        <p:attrNameLst>
                                          <p:attrName>style.visibility</p:attrName>
                                        </p:attrNameLst>
                                      </p:cBhvr>
                                      <p:to>
                                        <p:strVal val="visible"/>
                                      </p:to>
                                    </p:set>
                                    <p:anim calcmode="lin" valueType="num">
                                      <p:cBhvr additive="base">
                                        <p:cTn id="11" dur="500" fill="hold"/>
                                        <p:tgtEl>
                                          <p:spTgt spid="2048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48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0482">
                                            <p:txEl>
                                              <p:pRg st="2" end="2"/>
                                            </p:txEl>
                                          </p:spTgt>
                                        </p:tgtEl>
                                        <p:attrNameLst>
                                          <p:attrName>style.visibility</p:attrName>
                                        </p:attrNameLst>
                                      </p:cBhvr>
                                      <p:to>
                                        <p:strVal val="visible"/>
                                      </p:to>
                                    </p:set>
                                    <p:anim calcmode="lin" valueType="num">
                                      <p:cBhvr additive="base">
                                        <p:cTn id="15" dur="500" fill="hold"/>
                                        <p:tgtEl>
                                          <p:spTgt spid="2048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04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386">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386">
                                            <p:txEl>
                                              <p:charRg st="8" end="1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386">
                                            <p:txEl>
                                              <p:charRg st="19" end="5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386">
                                            <p:txEl>
                                              <p:charRg st="59" end="7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386">
                                            <p:txEl>
                                              <p:charRg st="71" end="11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6387">
                                            <p:txEl>
                                              <p:pRg st="0" end="0"/>
                                            </p:txEl>
                                          </p:spTgt>
                                        </p:tgtEl>
                                        <p:attrNameLst>
                                          <p:attrName>style.visibility</p:attrName>
                                        </p:attrNameLst>
                                      </p:cBhvr>
                                      <p:to>
                                        <p:strVal val="visible"/>
                                      </p:to>
                                    </p:set>
                                    <p:anim calcmode="lin" valueType="num">
                                      <p:cBhvr additive="base">
                                        <p:cTn id="33"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6388">
                                            <p:txEl>
                                              <p:pRg st="0" end="0"/>
                                            </p:txEl>
                                          </p:spTgt>
                                        </p:tgtEl>
                                        <p:attrNameLst>
                                          <p:attrName>style.visibility</p:attrName>
                                        </p:attrNameLst>
                                      </p:cBhvr>
                                      <p:to>
                                        <p:strVal val="visible"/>
                                      </p:to>
                                    </p:set>
                                    <p:anim calcmode="lin" valueType="num">
                                      <p:cBhvr additive="base">
                                        <p:cTn id="39" dur="500" fill="hold"/>
                                        <p:tgtEl>
                                          <p:spTgt spid="16388">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638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5"/>
          <p:cNvSpPr txBox="1">
            <a:spLocks noChangeArrowheads="1"/>
          </p:cNvSpPr>
          <p:nvPr/>
        </p:nvSpPr>
        <p:spPr bwMode="auto">
          <a:xfrm>
            <a:off x="193675" y="822325"/>
            <a:ext cx="8486775" cy="332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150000"/>
              </a:lnSpc>
            </a:pPr>
            <a:r>
              <a:rPr lang="en-US" altLang="zh-CN" sz="2800" b="1" dirty="0">
                <a:solidFill>
                  <a:schemeClr val="accent2"/>
                </a:solidFill>
                <a:latin typeface="Times New Roman" panose="02020603050405020304" pitchFamily="18" charset="0"/>
              </a:rPr>
              <a:t>2. Start your day on the ski </a:t>
            </a:r>
            <a:r>
              <a:rPr lang="en-US" altLang="zh-CN" sz="2800" b="1" dirty="0">
                <a:solidFill>
                  <a:srgbClr val="FF0000"/>
                </a:solidFill>
                <a:latin typeface="Times New Roman" panose="02020603050405020304" pitchFamily="18" charset="0"/>
              </a:rPr>
              <a:t>hills </a:t>
            </a:r>
            <a:r>
              <a:rPr lang="en-US" altLang="zh-CN" sz="2800" b="1" dirty="0">
                <a:solidFill>
                  <a:schemeClr val="accent2"/>
                </a:solidFill>
                <a:latin typeface="Times New Roman" panose="02020603050405020304" pitchFamily="18" charset="0"/>
              </a:rPr>
              <a:t>or go ice skating.</a:t>
            </a:r>
            <a:r>
              <a:rPr lang="en-US" altLang="zh-CN" sz="2800" b="1" dirty="0">
                <a:solidFill>
                  <a:srgbClr val="0070C0"/>
                </a:solidFill>
                <a:latin typeface="Times New Roman" panose="02020603050405020304" pitchFamily="18" charset="0"/>
              </a:rPr>
              <a:t> </a:t>
            </a:r>
            <a:endParaRPr lang="zh-CN" altLang="en-US" sz="2800" b="1" dirty="0">
              <a:solidFill>
                <a:schemeClr val="accent2"/>
              </a:solidFill>
              <a:latin typeface="Times New Roman" panose="02020603050405020304" pitchFamily="18" charset="0"/>
            </a:endParaRPr>
          </a:p>
          <a:p>
            <a:pPr>
              <a:lnSpc>
                <a:spcPct val="150000"/>
              </a:lnSpc>
            </a:pPr>
            <a:r>
              <a:rPr lang="zh-CN" altLang="en-US" sz="2800" b="1" dirty="0">
                <a:solidFill>
                  <a:schemeClr val="accent1"/>
                </a:solidFill>
                <a:latin typeface="Times New Roman" panose="02020603050405020304" pitchFamily="18" charset="0"/>
              </a:rPr>
              <a:t> </a:t>
            </a:r>
            <a:r>
              <a:rPr lang="en-US" altLang="zh-CN" sz="2800" b="1" dirty="0">
                <a:solidFill>
                  <a:srgbClr val="FF0000"/>
                </a:solidFill>
                <a:latin typeface="Times New Roman" panose="02020603050405020304" pitchFamily="18" charset="0"/>
              </a:rPr>
              <a:t>【</a:t>
            </a:r>
            <a:r>
              <a:rPr lang="zh-CN" altLang="en-US" sz="2800" b="1" dirty="0">
                <a:solidFill>
                  <a:srgbClr val="FF0000"/>
                </a:solidFill>
                <a:latin typeface="Times New Roman" panose="02020603050405020304" pitchFamily="18" charset="0"/>
              </a:rPr>
              <a:t>辨析</a:t>
            </a:r>
            <a:r>
              <a:rPr lang="en-US" altLang="zh-CN" sz="2800" b="1" dirty="0">
                <a:solidFill>
                  <a:srgbClr val="FF0000"/>
                </a:solidFill>
                <a:latin typeface="Times New Roman" panose="02020603050405020304" pitchFamily="18" charset="0"/>
              </a:rPr>
              <a:t>】hill</a:t>
            </a:r>
            <a:r>
              <a:rPr lang="zh-CN" altLang="en-US" sz="2800" b="1" dirty="0">
                <a:solidFill>
                  <a:srgbClr val="FF0000"/>
                </a:solidFill>
                <a:latin typeface="Times New Roman" panose="02020603050405020304" pitchFamily="18" charset="0"/>
              </a:rPr>
              <a:t>与</a:t>
            </a:r>
            <a:r>
              <a:rPr lang="en-US" altLang="zh-CN" sz="2800" b="1" dirty="0">
                <a:solidFill>
                  <a:srgbClr val="FF0000"/>
                </a:solidFill>
                <a:latin typeface="Times New Roman" panose="02020603050405020304" pitchFamily="18" charset="0"/>
              </a:rPr>
              <a:t>mountain</a:t>
            </a:r>
            <a:endParaRPr lang="zh-CN" altLang="en-US" sz="2800" b="1" dirty="0">
              <a:solidFill>
                <a:srgbClr val="000000"/>
              </a:solidFill>
              <a:latin typeface="Times New Roman" panose="02020603050405020304" pitchFamily="18" charset="0"/>
            </a:endParaRPr>
          </a:p>
          <a:p>
            <a:pPr>
              <a:lnSpc>
                <a:spcPct val="150000"/>
              </a:lnSpc>
            </a:pPr>
            <a:r>
              <a:rPr lang="en-US" altLang="zh-CN" sz="2800" b="1" dirty="0">
                <a:solidFill>
                  <a:srgbClr val="000000"/>
                </a:solidFill>
                <a:latin typeface="Times New Roman" panose="02020603050405020304" pitchFamily="18" charset="0"/>
              </a:rPr>
              <a:t>hill</a:t>
            </a:r>
            <a:r>
              <a:rPr lang="zh-CN" altLang="en-US" sz="2800" b="1" dirty="0">
                <a:solidFill>
                  <a:srgbClr val="000000"/>
                </a:solidFill>
                <a:latin typeface="Times New Roman" panose="02020603050405020304" pitchFamily="18" charset="0"/>
              </a:rPr>
              <a:t>和</a:t>
            </a:r>
            <a:r>
              <a:rPr lang="en-US" altLang="zh-CN" sz="2800" b="1" dirty="0">
                <a:solidFill>
                  <a:srgbClr val="000000"/>
                </a:solidFill>
                <a:latin typeface="Times New Roman" panose="02020603050405020304" pitchFamily="18" charset="0"/>
              </a:rPr>
              <a:t>mountain</a:t>
            </a:r>
            <a:r>
              <a:rPr lang="zh-CN" altLang="en-US" sz="2800" b="1" dirty="0">
                <a:solidFill>
                  <a:srgbClr val="000000"/>
                </a:solidFill>
                <a:latin typeface="Times New Roman" panose="02020603050405020304" pitchFamily="18" charset="0"/>
              </a:rPr>
              <a:t>都有“山”的意思</a:t>
            </a:r>
            <a:r>
              <a:rPr lang="en-US" altLang="zh-CN" sz="2800" b="1" dirty="0">
                <a:solidFill>
                  <a:srgbClr val="000000"/>
                </a:solidFill>
                <a:latin typeface="Times New Roman" panose="02020603050405020304" pitchFamily="18" charset="0"/>
              </a:rPr>
              <a:t>, </a:t>
            </a:r>
            <a:r>
              <a:rPr lang="zh-CN" altLang="en-US" sz="2800" b="1" dirty="0">
                <a:solidFill>
                  <a:srgbClr val="000000"/>
                </a:solidFill>
                <a:latin typeface="Times New Roman" panose="02020603050405020304" pitchFamily="18" charset="0"/>
              </a:rPr>
              <a:t>但其类型及范围不同</a:t>
            </a:r>
            <a:r>
              <a:rPr lang="en-US" altLang="zh-CN" sz="2800" b="1" dirty="0">
                <a:solidFill>
                  <a:srgbClr val="000000"/>
                </a:solidFill>
                <a:latin typeface="Times New Roman" panose="02020603050405020304" pitchFamily="18" charset="0"/>
              </a:rPr>
              <a:t>:(1)</a:t>
            </a:r>
            <a:r>
              <a:rPr lang="en-US" altLang="zh-CN" sz="2800" b="1" dirty="0">
                <a:solidFill>
                  <a:srgbClr val="FF0000"/>
                </a:solidFill>
                <a:latin typeface="Times New Roman" panose="02020603050405020304" pitchFamily="18" charset="0"/>
              </a:rPr>
              <a:t>hill</a:t>
            </a:r>
            <a:r>
              <a:rPr lang="zh-CN" altLang="en-US" sz="2800" b="1" dirty="0">
                <a:solidFill>
                  <a:srgbClr val="000000"/>
                </a:solidFill>
                <a:latin typeface="Times New Roman" panose="02020603050405020304" pitchFamily="18" charset="0"/>
              </a:rPr>
              <a:t>是指比较低矮的小山、山丘。</a:t>
            </a:r>
            <a:r>
              <a:rPr lang="en-US" altLang="zh-CN" sz="2800" b="1" dirty="0">
                <a:solidFill>
                  <a:srgbClr val="000000"/>
                </a:solidFill>
                <a:latin typeface="Times New Roman" panose="02020603050405020304" pitchFamily="18" charset="0"/>
              </a:rPr>
              <a:t>(2)</a:t>
            </a:r>
            <a:r>
              <a:rPr lang="en-US" altLang="zh-CN" sz="2800" b="1" dirty="0">
                <a:solidFill>
                  <a:srgbClr val="FF0000"/>
                </a:solidFill>
                <a:latin typeface="Times New Roman" panose="02020603050405020304" pitchFamily="18" charset="0"/>
              </a:rPr>
              <a:t>mountain</a:t>
            </a:r>
            <a:r>
              <a:rPr lang="zh-CN" altLang="en-US" sz="2800" b="1" dirty="0">
                <a:solidFill>
                  <a:srgbClr val="000000"/>
                </a:solidFill>
                <a:latin typeface="Times New Roman" panose="02020603050405020304" pitchFamily="18" charset="0"/>
              </a:rPr>
              <a:t>是指高山、大山</a:t>
            </a:r>
            <a:r>
              <a:rPr lang="en-US" altLang="zh-CN" sz="2800" b="1" dirty="0">
                <a:solidFill>
                  <a:srgbClr val="000000"/>
                </a:solidFill>
                <a:latin typeface="Times New Roman" panose="02020603050405020304" pitchFamily="18" charset="0"/>
              </a:rPr>
              <a:t>, </a:t>
            </a:r>
            <a:r>
              <a:rPr lang="zh-CN" altLang="en-US" sz="2800" b="1" dirty="0">
                <a:solidFill>
                  <a:srgbClr val="000000"/>
                </a:solidFill>
                <a:latin typeface="Times New Roman" panose="02020603050405020304" pitchFamily="18" charset="0"/>
              </a:rPr>
              <a:t>通常指比</a:t>
            </a:r>
            <a:r>
              <a:rPr lang="en-US" altLang="zh-CN" sz="2800" b="1" dirty="0">
                <a:solidFill>
                  <a:srgbClr val="000000"/>
                </a:solidFill>
                <a:latin typeface="Times New Roman" panose="02020603050405020304" pitchFamily="18" charset="0"/>
              </a:rPr>
              <a:t>hill</a:t>
            </a:r>
            <a:r>
              <a:rPr lang="zh-CN" altLang="en-US" sz="2800" b="1" dirty="0">
                <a:solidFill>
                  <a:srgbClr val="000000"/>
                </a:solidFill>
                <a:latin typeface="Times New Roman" panose="02020603050405020304" pitchFamily="18" charset="0"/>
              </a:rPr>
              <a:t>大或陡峭的高山。</a:t>
            </a:r>
            <a:endParaRPr lang="zh-CN" altLang="en-US" sz="2800" b="1" dirty="0">
              <a:solidFill>
                <a:srgbClr val="000000"/>
              </a:solidFill>
              <a:latin typeface="Times New Roman" panose="02020603050405020304" pitchFamily="18" charset="0"/>
              <a:cs typeface="Times New Roman" panose="02020603050405020304" pitchFamily="18" charset="0"/>
            </a:endParaRPr>
          </a:p>
        </p:txBody>
      </p:sp>
      <p:sp>
        <p:nvSpPr>
          <p:cNvPr id="24580" name="文本框 1"/>
          <p:cNvSpPr txBox="1">
            <a:spLocks noChangeArrowheads="1"/>
          </p:cNvSpPr>
          <p:nvPr/>
        </p:nvSpPr>
        <p:spPr bwMode="auto">
          <a:xfrm>
            <a:off x="192088" y="4284663"/>
            <a:ext cx="8758237" cy="197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130000"/>
              </a:lnSpc>
              <a:spcBef>
                <a:spcPct val="50000"/>
              </a:spcBef>
            </a:pPr>
            <a:r>
              <a:rPr lang="zh-CN" altLang="en-US" sz="2800" b="1" dirty="0">
                <a:solidFill>
                  <a:srgbClr val="000000"/>
                </a:solidFill>
                <a:latin typeface="Times New Roman" panose="02020603050405020304" pitchFamily="18" charset="0"/>
              </a:rPr>
              <a:t>例：</a:t>
            </a:r>
            <a:r>
              <a:rPr lang="en-US" altLang="zh-CN" sz="2800" b="1" dirty="0" err="1">
                <a:solidFill>
                  <a:srgbClr val="000000"/>
                </a:solidFill>
                <a:latin typeface="Times New Roman" panose="02020603050405020304" pitchFamily="18" charset="0"/>
              </a:rPr>
              <a:t>Qomolangma</a:t>
            </a:r>
            <a:r>
              <a:rPr lang="en-US" altLang="zh-CN" sz="2800" b="1" dirty="0">
                <a:solidFill>
                  <a:srgbClr val="000000"/>
                </a:solidFill>
                <a:latin typeface="Times New Roman" panose="02020603050405020304" pitchFamily="18" charset="0"/>
              </a:rPr>
              <a:t> is the highest </a:t>
            </a:r>
            <a:r>
              <a:rPr lang="en-US" altLang="zh-CN" sz="2800" b="1" dirty="0">
                <a:latin typeface="Times New Roman" panose="02020603050405020304" pitchFamily="18" charset="0"/>
              </a:rPr>
              <a:t>mountain</a:t>
            </a:r>
            <a:r>
              <a:rPr lang="en-US" altLang="zh-CN" sz="2800" b="1" dirty="0">
                <a:solidFill>
                  <a:srgbClr val="000000"/>
                </a:solidFill>
                <a:latin typeface="Times New Roman" panose="02020603050405020304" pitchFamily="18" charset="0"/>
              </a:rPr>
              <a:t> in the world. </a:t>
            </a:r>
            <a:r>
              <a:rPr lang="zh-CN" altLang="en-US" sz="2800" b="1" dirty="0">
                <a:solidFill>
                  <a:srgbClr val="000000"/>
                </a:solidFill>
                <a:latin typeface="Times New Roman" panose="02020603050405020304" pitchFamily="18" charset="0"/>
              </a:rPr>
              <a:t>珠穆朗玛峰是世界上最高的山脉。</a:t>
            </a:r>
          </a:p>
          <a:p>
            <a:pPr algn="just">
              <a:lnSpc>
                <a:spcPct val="130000"/>
              </a:lnSpc>
              <a:spcBef>
                <a:spcPct val="50000"/>
              </a:spcBef>
            </a:pPr>
            <a:r>
              <a:rPr lang="en-US" altLang="zh-CN" sz="2800" b="1" dirty="0">
                <a:solidFill>
                  <a:srgbClr val="000000"/>
                </a:solidFill>
                <a:latin typeface="Times New Roman" panose="02020603050405020304" pitchFamily="18" charset="0"/>
              </a:rPr>
              <a:t>There are lots of sheep on the hill. </a:t>
            </a:r>
            <a:r>
              <a:rPr lang="zh-CN" altLang="en-US" sz="2800" b="1" dirty="0">
                <a:solidFill>
                  <a:srgbClr val="000000"/>
                </a:solidFill>
                <a:latin typeface="Times New Roman" panose="02020603050405020304" pitchFamily="18" charset="0"/>
              </a:rPr>
              <a:t>山上有很多绵羊。</a:t>
            </a:r>
            <a:endParaRPr lang="zh-CN" altLang="en-US" sz="28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animEffect transition="in" filter="box(in)">
                                      <p:cBhvr>
                                        <p:cTn id="7" dur="500"/>
                                        <p:tgtEl>
                                          <p:spTgt spid="24580">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4580">
                                            <p:txEl>
                                              <p:pRg st="1" end="1"/>
                                            </p:txEl>
                                          </p:spTgt>
                                        </p:tgtEl>
                                        <p:attrNameLst>
                                          <p:attrName>style.visibility</p:attrName>
                                        </p:attrNameLst>
                                      </p:cBhvr>
                                      <p:to>
                                        <p:strVal val="visible"/>
                                      </p:to>
                                    </p:set>
                                    <p:animEffect transition="in" filter="box(in)">
                                      <p:cBhvr>
                                        <p:cTn id="10" dur="500"/>
                                        <p:tgtEl>
                                          <p:spTgt spid="245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图片 24581" descr="L[V7{}O8RWE(TM`V[_EC{OO"/>
          <p:cNvPicPr>
            <a:picLocks noChangeAspect="1" noChangeArrowheads="1"/>
          </p:cNvPicPr>
          <p:nvPr/>
        </p:nvPicPr>
        <p:blipFill>
          <a:blip r:embed="rId2"/>
          <a:srcRect/>
          <a:stretch>
            <a:fillRect/>
          </a:stretch>
        </p:blipFill>
        <p:spPr bwMode="auto">
          <a:xfrm>
            <a:off x="6156325" y="3068638"/>
            <a:ext cx="2079625" cy="351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ext Box 2"/>
          <p:cNvSpPr txBox="1">
            <a:spLocks noChangeArrowheads="1"/>
          </p:cNvSpPr>
          <p:nvPr/>
        </p:nvSpPr>
        <p:spPr bwMode="auto">
          <a:xfrm>
            <a:off x="428625" y="801688"/>
            <a:ext cx="7850188" cy="418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150000"/>
              </a:lnSpc>
              <a:spcBef>
                <a:spcPct val="50000"/>
              </a:spcBef>
            </a:pPr>
            <a:r>
              <a:rPr lang="en-US" altLang="zh-CN" sz="2800" b="1">
                <a:solidFill>
                  <a:srgbClr val="FF0000"/>
                </a:solidFill>
                <a:latin typeface="Times New Roman" panose="02020603050405020304" pitchFamily="18" charset="0"/>
              </a:rPr>
              <a:t>【</a:t>
            </a:r>
            <a:r>
              <a:rPr lang="zh-CN" altLang="en-US" sz="2800" b="1">
                <a:solidFill>
                  <a:srgbClr val="FF0000"/>
                </a:solidFill>
                <a:latin typeface="Times New Roman" panose="02020603050405020304" pitchFamily="18" charset="0"/>
              </a:rPr>
              <a:t>学以致用</a:t>
            </a:r>
            <a:r>
              <a:rPr lang="en-US" altLang="zh-CN" sz="2800" b="1">
                <a:solidFill>
                  <a:srgbClr val="FF0000"/>
                </a:solidFill>
                <a:latin typeface="Times New Roman" panose="02020603050405020304" pitchFamily="18" charset="0"/>
              </a:rPr>
              <a:t>】</a:t>
            </a:r>
            <a:r>
              <a:rPr lang="en-US" altLang="zh-CN" sz="2800" b="1">
                <a:solidFill>
                  <a:srgbClr val="000000"/>
                </a:solidFill>
                <a:latin typeface="Times New Roman" panose="02020603050405020304" pitchFamily="18" charset="0"/>
              </a:rPr>
              <a:t> </a:t>
            </a:r>
          </a:p>
          <a:p>
            <a:pPr algn="just">
              <a:lnSpc>
                <a:spcPct val="150000"/>
              </a:lnSpc>
              <a:spcBef>
                <a:spcPct val="50000"/>
              </a:spcBef>
            </a:pPr>
            <a:r>
              <a:rPr lang="en-US" altLang="zh-CN" sz="2800" b="1">
                <a:solidFill>
                  <a:srgbClr val="000000"/>
                </a:solidFill>
                <a:latin typeface="Times New Roman" panose="02020603050405020304" pitchFamily="18" charset="0"/>
              </a:rPr>
              <a:t>①</a:t>
            </a:r>
            <a:r>
              <a:rPr lang="zh-CN" altLang="en-US" sz="2800" b="1">
                <a:solidFill>
                  <a:srgbClr val="000000"/>
                </a:solidFill>
                <a:latin typeface="Times New Roman" panose="02020603050405020304" pitchFamily="18" charset="0"/>
              </a:rPr>
              <a:t>这座山有</a:t>
            </a:r>
            <a:r>
              <a:rPr lang="en-US" altLang="zh-CN" sz="2800" b="1">
                <a:solidFill>
                  <a:srgbClr val="000000"/>
                </a:solidFill>
                <a:latin typeface="Times New Roman" panose="02020603050405020304" pitchFamily="18" charset="0"/>
              </a:rPr>
              <a:t>3, 500</a:t>
            </a:r>
            <a:r>
              <a:rPr lang="zh-CN" altLang="en-US" sz="2800" b="1">
                <a:solidFill>
                  <a:srgbClr val="000000"/>
                </a:solidFill>
                <a:latin typeface="Times New Roman" panose="02020603050405020304" pitchFamily="18" charset="0"/>
              </a:rPr>
              <a:t>米高。</a:t>
            </a:r>
          </a:p>
          <a:p>
            <a:pPr algn="just">
              <a:lnSpc>
                <a:spcPct val="150000"/>
              </a:lnSpc>
              <a:spcBef>
                <a:spcPct val="50000"/>
              </a:spcBef>
            </a:pPr>
            <a:r>
              <a:rPr lang="en-US" altLang="zh-CN" sz="2800" b="1">
                <a:solidFill>
                  <a:srgbClr val="000000"/>
                </a:solidFill>
                <a:latin typeface="Times New Roman" panose="02020603050405020304" pitchFamily="18" charset="0"/>
              </a:rPr>
              <a:t>The ________ is 3, 500 meters high. </a:t>
            </a:r>
          </a:p>
          <a:p>
            <a:pPr algn="just">
              <a:lnSpc>
                <a:spcPct val="150000"/>
              </a:lnSpc>
              <a:spcBef>
                <a:spcPct val="50000"/>
              </a:spcBef>
            </a:pPr>
            <a:r>
              <a:rPr lang="en-US" altLang="zh-CN" sz="2800" b="1">
                <a:solidFill>
                  <a:srgbClr val="000000"/>
                </a:solidFill>
                <a:latin typeface="Times New Roman" panose="02020603050405020304" pitchFamily="18" charset="0"/>
              </a:rPr>
              <a:t>②</a:t>
            </a:r>
            <a:r>
              <a:rPr lang="zh-CN" altLang="en-US" sz="2800" b="1">
                <a:solidFill>
                  <a:srgbClr val="000000"/>
                </a:solidFill>
                <a:latin typeface="Times New Roman" panose="02020603050405020304" pitchFamily="18" charset="0"/>
              </a:rPr>
              <a:t>他们正在爬山。</a:t>
            </a:r>
          </a:p>
          <a:p>
            <a:pPr algn="just">
              <a:lnSpc>
                <a:spcPct val="150000"/>
              </a:lnSpc>
              <a:spcBef>
                <a:spcPct val="50000"/>
              </a:spcBef>
            </a:pPr>
            <a:r>
              <a:rPr lang="en-US" altLang="zh-CN" sz="2800" b="1">
                <a:solidFill>
                  <a:srgbClr val="000000"/>
                </a:solidFill>
                <a:latin typeface="Times New Roman" panose="02020603050405020304" pitchFamily="18" charset="0"/>
              </a:rPr>
              <a:t>They are climbing the ________. </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26627" name="Rectangle 3"/>
          <p:cNvSpPr>
            <a:spLocks noChangeArrowheads="1"/>
          </p:cNvSpPr>
          <p:nvPr/>
        </p:nvSpPr>
        <p:spPr bwMode="auto">
          <a:xfrm>
            <a:off x="1116013" y="2492375"/>
            <a:ext cx="229235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pPr algn="just" eaLnBrk="0" hangingPunct="0">
              <a:lnSpc>
                <a:spcPct val="150000"/>
              </a:lnSpc>
              <a:spcBef>
                <a:spcPct val="50000"/>
              </a:spcBef>
            </a:pPr>
            <a:r>
              <a:rPr lang="en-US" altLang="zh-CN" sz="2800" b="1">
                <a:solidFill>
                  <a:srgbClr val="FF0000"/>
                </a:solidFill>
                <a:latin typeface="Times New Roman" panose="02020603050405020304" pitchFamily="18" charset="0"/>
              </a:rPr>
              <a:t>mountain</a:t>
            </a:r>
          </a:p>
        </p:txBody>
      </p:sp>
      <p:sp>
        <p:nvSpPr>
          <p:cNvPr id="26628" name="Rectangle 3"/>
          <p:cNvSpPr>
            <a:spLocks noChangeArrowheads="1"/>
          </p:cNvSpPr>
          <p:nvPr/>
        </p:nvSpPr>
        <p:spPr bwMode="auto">
          <a:xfrm>
            <a:off x="4006850" y="4249738"/>
            <a:ext cx="15430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pPr algn="just" eaLnBrk="0" hangingPunct="0">
              <a:lnSpc>
                <a:spcPct val="150000"/>
              </a:lnSpc>
              <a:spcBef>
                <a:spcPct val="50000"/>
              </a:spcBef>
            </a:pPr>
            <a:r>
              <a:rPr lang="en-US" altLang="zh-CN" sz="2800" b="1">
                <a:solidFill>
                  <a:srgbClr val="FF0000"/>
                </a:solidFill>
                <a:latin typeface="Times New Roman" panose="02020603050405020304" pitchFamily="18" charset="0"/>
              </a:rPr>
              <a:t>hill</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p:cTn id="7" dur="500" fill="hold"/>
                                        <p:tgtEl>
                                          <p:spTgt spid="26627"/>
                                        </p:tgtEl>
                                        <p:attrNameLst>
                                          <p:attrName>ppt_x</p:attrName>
                                        </p:attrNameLst>
                                      </p:cBhvr>
                                      <p:tavLst>
                                        <p:tav tm="0">
                                          <p:val>
                                            <p:strVal val="#ppt_x"/>
                                          </p:val>
                                        </p:tav>
                                        <p:tav tm="100000">
                                          <p:val>
                                            <p:strVal val="#ppt_x"/>
                                          </p:val>
                                        </p:tav>
                                      </p:tavLst>
                                    </p:anim>
                                    <p:anim calcmode="lin" valueType="num">
                                      <p:cBhvr>
                                        <p:cTn id="8" dur="500" fill="hold"/>
                                        <p:tgtEl>
                                          <p:spTgt spid="266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8"/>
                                        </p:tgtEl>
                                        <p:attrNameLst>
                                          <p:attrName>style.visibility</p:attrName>
                                        </p:attrNameLst>
                                      </p:cBhvr>
                                      <p:to>
                                        <p:strVal val="visible"/>
                                      </p:to>
                                    </p:set>
                                    <p:anim calcmode="lin" valueType="num">
                                      <p:cBhvr>
                                        <p:cTn id="13" dur="500" fill="hold"/>
                                        <p:tgtEl>
                                          <p:spTgt spid="26628"/>
                                        </p:tgtEl>
                                        <p:attrNameLst>
                                          <p:attrName>ppt_x</p:attrName>
                                        </p:attrNameLst>
                                      </p:cBhvr>
                                      <p:tavLst>
                                        <p:tav tm="0">
                                          <p:val>
                                            <p:strVal val="#ppt_x"/>
                                          </p:val>
                                        </p:tav>
                                        <p:tav tm="100000">
                                          <p:val>
                                            <p:strVal val="#ppt_x"/>
                                          </p:val>
                                        </p:tav>
                                      </p:tavLst>
                                    </p:anim>
                                    <p:anim calcmode="lin" valueType="num">
                                      <p:cBhvr>
                                        <p:cTn id="14" dur="500" fill="hold"/>
                                        <p:tgtEl>
                                          <p:spTgt spid="266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 descr="QQ截图20140901114902"/>
          <p:cNvPicPr>
            <a:picLocks noChangeAspect="1" noChangeArrowheads="1"/>
          </p:cNvPicPr>
          <p:nvPr/>
        </p:nvPicPr>
        <p:blipFill>
          <a:blip r:embed="rId2" cstate="email"/>
          <a:srcRect/>
          <a:stretch>
            <a:fillRect/>
          </a:stretch>
        </p:blipFill>
        <p:spPr bwMode="auto">
          <a:xfrm>
            <a:off x="325438" y="977900"/>
            <a:ext cx="611187"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3"/>
          <p:cNvSpPr txBox="1"/>
          <p:nvPr/>
        </p:nvSpPr>
        <p:spPr>
          <a:xfrm>
            <a:off x="936625" y="809625"/>
            <a:ext cx="7920038" cy="6080125"/>
          </a:xfrm>
          <a:prstGeom prst="rect">
            <a:avLst/>
          </a:prstGeom>
          <a:noFill/>
          <a:ln w="57150">
            <a:noFill/>
          </a:ln>
        </p:spPr>
        <p:txBody>
          <a:bodyPr>
            <a:spAutoFit/>
          </a:bodyPr>
          <a:lstStyle/>
          <a:p>
            <a:pPr marL="342900" indent="-342900" eaLnBrk="0" hangingPunct="0">
              <a:lnSpc>
                <a:spcPct val="150000"/>
              </a:lnSpc>
              <a:defRPr/>
            </a:pPr>
            <a:r>
              <a:rPr lang="en-US" altLang="zh-CN" sz="2800" b="1" dirty="0">
                <a:latin typeface="Times New Roman" panose="02020603050405020304" pitchFamily="18" charset="0"/>
              </a:rPr>
              <a:t>1. Be able to use the words and expressions: research, website, hill, ice, snowman, clear, wait for, </a:t>
            </a:r>
            <a:r>
              <a:rPr lang="en-US" altLang="zh-CN" sz="2800" b="1" noProof="1">
                <a:latin typeface="Times New Roman" panose="02020603050405020304" pitchFamily="18" charset="0"/>
                <a:ea typeface="方正黑体简体" charset="-122"/>
                <a:sym typeface="+mn-ea"/>
              </a:rPr>
              <a:t>do some research, world-class restaurant, go back, get… together, make a snowman, put on</a:t>
            </a:r>
            <a:endParaRPr lang="en-US" altLang="zh-CN" sz="2800" b="1" dirty="0">
              <a:latin typeface="Times New Roman" panose="02020603050405020304" pitchFamily="18" charset="0"/>
            </a:endParaRPr>
          </a:p>
          <a:p>
            <a:pPr marL="342900" indent="-342900" eaLnBrk="0" hangingPunct="0">
              <a:lnSpc>
                <a:spcPct val="150000"/>
              </a:lnSpc>
              <a:defRPr/>
            </a:pPr>
            <a:r>
              <a:rPr lang="en-US" altLang="zh-CN" sz="2800" b="1" dirty="0">
                <a:latin typeface="Times New Roman" panose="02020603050405020304" pitchFamily="18" charset="0"/>
              </a:rPr>
              <a:t>2. Learn to </a:t>
            </a:r>
            <a:r>
              <a:rPr lang="en-US" altLang="zh-CN" sz="2800" b="1" dirty="0">
                <a:latin typeface="Times New Roman" panose="02020603050405020304" pitchFamily="18" charset="0"/>
                <a:ea typeface="楷体_GB2312" panose="02010609030101010101" pitchFamily="49" charset="-122"/>
                <a:sym typeface="+mn-ea"/>
              </a:rPr>
              <a:t>talk about the weather in winter and describe the activities of people.</a:t>
            </a:r>
            <a:r>
              <a:rPr lang="en-US" altLang="zh-CN" sz="2800" b="1" dirty="0">
                <a:latin typeface="Times New Roman" panose="02020603050405020304" pitchFamily="18" charset="0"/>
              </a:rPr>
              <a:t> </a:t>
            </a:r>
            <a:endParaRPr lang="en-US" altLang="zh-CN" sz="2800" b="1" i="1" dirty="0">
              <a:solidFill>
                <a:srgbClr val="FF3300"/>
              </a:solidFill>
              <a:latin typeface="Times New Roman" panose="02020603050405020304" pitchFamily="18" charset="0"/>
            </a:endParaRPr>
          </a:p>
          <a:p>
            <a:pPr eaLnBrk="0" hangingPunct="0">
              <a:lnSpc>
                <a:spcPct val="150000"/>
              </a:lnSpc>
              <a:spcBef>
                <a:spcPct val="20000"/>
              </a:spcBef>
              <a:buClr>
                <a:schemeClr val="accent2"/>
              </a:buClr>
              <a:buFont typeface="Wingdings" panose="05000000000000000000" pitchFamily="2" charset="2"/>
              <a:buNone/>
              <a:defRPr/>
            </a:pPr>
            <a:r>
              <a:rPr lang="en-US" altLang="zh-CN" sz="2800" b="1" dirty="0">
                <a:latin typeface="Times New Roman" panose="02020603050405020304" pitchFamily="18" charset="0"/>
              </a:rPr>
              <a:t>3. Learn some key sentences:</a:t>
            </a:r>
            <a:r>
              <a:rPr lang="en-US" altLang="zh-CN" sz="2800" b="1" dirty="0">
                <a:latin typeface="Times New Roman" panose="02020603050405020304" pitchFamily="18" charset="0"/>
                <a:ea typeface="楷体_GB2312" panose="02010609030101010101" pitchFamily="49" charset="-122"/>
                <a:sym typeface="+mn-ea"/>
              </a:rPr>
              <a:t> </a:t>
            </a:r>
          </a:p>
          <a:p>
            <a:pPr eaLnBrk="0" hangingPunct="0">
              <a:lnSpc>
                <a:spcPct val="150000"/>
              </a:lnSpc>
              <a:spcBef>
                <a:spcPct val="20000"/>
              </a:spcBef>
              <a:buClr>
                <a:schemeClr val="accent2"/>
              </a:buClr>
              <a:buFont typeface="Wingdings" panose="05000000000000000000" pitchFamily="2" charset="2"/>
              <a:buNone/>
              <a:defRPr/>
            </a:pPr>
            <a:r>
              <a:rPr lang="en-US" altLang="zh-CN" sz="2800" b="1" dirty="0">
                <a:latin typeface="Times New Roman" panose="02020603050405020304" pitchFamily="18" charset="0"/>
                <a:ea typeface="楷体_GB2312" panose="02010609030101010101" pitchFamily="49" charset="-122"/>
                <a:sym typeface="+mn-ea"/>
              </a:rPr>
              <a:t>(1)</a:t>
            </a:r>
            <a:r>
              <a:rPr lang="en-US" altLang="zh-CN" sz="2800" b="1" noProof="1">
                <a:latin typeface="Times New Roman" panose="02020603050405020304" pitchFamily="18" charset="0"/>
                <a:sym typeface="+mn-ea"/>
              </a:rPr>
              <a:t>I'm doing some research for my report about my favourite season.</a:t>
            </a:r>
            <a:endParaRPr lang="en-US" altLang="zh-CN" sz="2800" b="1" dirty="0">
              <a:latin typeface="Times New Roman" panose="02020603050405020304" pitchFamily="18" charset="0"/>
              <a:ea typeface="楷体_GB2312" panose="02010609030101010101" pitchFamily="49" charset="-122"/>
              <a:sym typeface="+mn-ea"/>
            </a:endParaRPr>
          </a:p>
        </p:txBody>
      </p:sp>
      <p:pic>
        <p:nvPicPr>
          <p:cNvPr id="6148" name="Picture 6" descr="QQ截图20140901114902"/>
          <p:cNvPicPr>
            <a:picLocks noChangeAspect="1" noChangeArrowheads="1"/>
          </p:cNvPicPr>
          <p:nvPr/>
        </p:nvPicPr>
        <p:blipFill>
          <a:blip r:embed="rId3" cstate="email"/>
          <a:srcRect/>
          <a:stretch>
            <a:fillRect/>
          </a:stretch>
        </p:blipFill>
        <p:spPr bwMode="auto">
          <a:xfrm>
            <a:off x="325438" y="3551238"/>
            <a:ext cx="612775"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 descr="QQ截图20140901114902"/>
          <p:cNvPicPr>
            <a:picLocks noChangeAspect="1" noChangeArrowheads="1"/>
          </p:cNvPicPr>
          <p:nvPr/>
        </p:nvPicPr>
        <p:blipFill>
          <a:blip r:embed="rId3" cstate="email"/>
          <a:srcRect/>
          <a:stretch>
            <a:fillRect/>
          </a:stretch>
        </p:blipFill>
        <p:spPr bwMode="auto">
          <a:xfrm>
            <a:off x="327025" y="4940300"/>
            <a:ext cx="611188"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Box 8"/>
          <p:cNvSpPr txBox="1">
            <a:spLocks noChangeArrowheads="1"/>
          </p:cNvSpPr>
          <p:nvPr/>
        </p:nvSpPr>
        <p:spPr bwMode="auto">
          <a:xfrm>
            <a:off x="2543174" y="246904"/>
            <a:ext cx="507206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4400" b="1" dirty="0">
                <a:solidFill>
                  <a:srgbClr val="6600FF"/>
                </a:solidFill>
                <a:latin typeface="Times New Roman" panose="02020603050405020304" pitchFamily="18" charset="0"/>
              </a:rPr>
              <a:t>Learning Targets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8"/>
                                        </p:tgtEl>
                                        <p:attrNameLst>
                                          <p:attrName>style.visibility</p:attrName>
                                        </p:attrNameLst>
                                      </p:cBhvr>
                                      <p:to>
                                        <p:strVal val="visible"/>
                                      </p:to>
                                    </p:set>
                                    <p:anim calcmode="lin" valueType="num">
                                      <p:cBhvr additive="base">
                                        <p:cTn id="11" dur="500" fill="hold"/>
                                        <p:tgtEl>
                                          <p:spTgt spid="6148"/>
                                        </p:tgtEl>
                                        <p:attrNameLst>
                                          <p:attrName>ppt_x</p:attrName>
                                        </p:attrNameLst>
                                      </p:cBhvr>
                                      <p:tavLst>
                                        <p:tav tm="0">
                                          <p:val>
                                            <p:strVal val="#ppt_x"/>
                                          </p:val>
                                        </p:tav>
                                        <p:tav tm="100000">
                                          <p:val>
                                            <p:strVal val="#ppt_x"/>
                                          </p:val>
                                        </p:tav>
                                      </p:tavLst>
                                    </p:anim>
                                    <p:anim calcmode="lin" valueType="num">
                                      <p:cBhvr additive="base">
                                        <p:cTn id="12" dur="500" fill="hold"/>
                                        <p:tgtEl>
                                          <p:spTgt spid="614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149"/>
                                        </p:tgtEl>
                                        <p:attrNameLst>
                                          <p:attrName>style.visibility</p:attrName>
                                        </p:attrNameLst>
                                      </p:cBhvr>
                                      <p:to>
                                        <p:strVal val="visible"/>
                                      </p:to>
                                    </p:set>
                                    <p:anim calcmode="lin" valueType="num">
                                      <p:cBhvr additive="base">
                                        <p:cTn id="15" dur="500" fill="hold"/>
                                        <p:tgtEl>
                                          <p:spTgt spid="6149"/>
                                        </p:tgtEl>
                                        <p:attrNameLst>
                                          <p:attrName>ppt_x</p:attrName>
                                        </p:attrNameLst>
                                      </p:cBhvr>
                                      <p:tavLst>
                                        <p:tav tm="0">
                                          <p:val>
                                            <p:strVal val="#ppt_x"/>
                                          </p:val>
                                        </p:tav>
                                        <p:tav tm="100000">
                                          <p:val>
                                            <p:strVal val="#ppt_x"/>
                                          </p:val>
                                        </p:tav>
                                      </p:tavLst>
                                    </p:anim>
                                    <p:anim calcmode="lin" valueType="num">
                                      <p:cBhvr additive="base">
                                        <p:cTn id="16"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0">
                                            <p:txEl>
                                              <p:charRg st="0" end="174"/>
                                            </p:txEl>
                                          </p:spTgt>
                                        </p:tgtEl>
                                        <p:attrNameLst>
                                          <p:attrName>style.visibility</p:attrName>
                                        </p:attrNameLst>
                                      </p:cBhvr>
                                      <p:to>
                                        <p:strVal val="visible"/>
                                      </p:to>
                                    </p:set>
                                    <p:anim calcmode="lin" valueType="num">
                                      <p:cBhvr additive="base">
                                        <p:cTn id="21" dur="500" fill="hold"/>
                                        <p:tgtEl>
                                          <p:spTgt spid="10">
                                            <p:txEl>
                                              <p:charRg st="0" end="17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
                                            <p:txEl>
                                              <p:charRg st="0" end="17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
                                            <p:txEl>
                                              <p:charRg st="174" end="258"/>
                                            </p:txEl>
                                          </p:spTgt>
                                        </p:tgtEl>
                                        <p:attrNameLst>
                                          <p:attrName>style.visibility</p:attrName>
                                        </p:attrNameLst>
                                      </p:cBhvr>
                                      <p:to>
                                        <p:strVal val="visible"/>
                                      </p:to>
                                    </p:set>
                                    <p:anim calcmode="lin" valueType="num">
                                      <p:cBhvr additive="base">
                                        <p:cTn id="25" dur="500" fill="hold"/>
                                        <p:tgtEl>
                                          <p:spTgt spid="10">
                                            <p:txEl>
                                              <p:charRg st="174" end="25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charRg st="174" end="25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0">
                                            <p:txEl>
                                              <p:charRg st="258" end="288"/>
                                            </p:txEl>
                                          </p:spTgt>
                                        </p:tgtEl>
                                        <p:attrNameLst>
                                          <p:attrName>style.visibility</p:attrName>
                                        </p:attrNameLst>
                                      </p:cBhvr>
                                      <p:to>
                                        <p:strVal val="visible"/>
                                      </p:to>
                                    </p:set>
                                    <p:anim calcmode="lin" valueType="num">
                                      <p:cBhvr additive="base">
                                        <p:cTn id="29" dur="500" fill="hold"/>
                                        <p:tgtEl>
                                          <p:spTgt spid="10">
                                            <p:txEl>
                                              <p:charRg st="258" end="28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
                                            <p:txEl>
                                              <p:charRg st="258" end="28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0">
                                            <p:txEl>
                                              <p:charRg st="288" end="356"/>
                                            </p:txEl>
                                          </p:spTgt>
                                        </p:tgtEl>
                                        <p:attrNameLst>
                                          <p:attrName>style.visibility</p:attrName>
                                        </p:attrNameLst>
                                      </p:cBhvr>
                                      <p:to>
                                        <p:strVal val="visible"/>
                                      </p:to>
                                    </p:set>
                                    <p:anim calcmode="lin" valueType="num">
                                      <p:cBhvr additive="base">
                                        <p:cTn id="33" dur="500" fill="hold"/>
                                        <p:tgtEl>
                                          <p:spTgt spid="10">
                                            <p:txEl>
                                              <p:charRg st="288" end="35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
                                            <p:txEl>
                                              <p:charRg st="288" end="35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44475" y="387350"/>
            <a:ext cx="865505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150000"/>
              </a:lnSpc>
            </a:pPr>
            <a:r>
              <a:rPr lang="en-US" altLang="zh-CN" sz="2800" b="1" dirty="0">
                <a:solidFill>
                  <a:srgbClr val="333399"/>
                </a:solidFill>
                <a:latin typeface="Times New Roman" panose="02020603050405020304" pitchFamily="18" charset="0"/>
              </a:rPr>
              <a:t>3. But </a:t>
            </a:r>
            <a:r>
              <a:rPr lang="en-US" altLang="zh-CN" sz="2800" b="1" dirty="0">
                <a:solidFill>
                  <a:srgbClr val="FF0000"/>
                </a:solidFill>
                <a:latin typeface="Times New Roman" panose="02020603050405020304" pitchFamily="18" charset="0"/>
              </a:rPr>
              <a:t>don't forget</a:t>
            </a:r>
            <a:r>
              <a:rPr lang="en-US" altLang="zh-CN" sz="2800" b="1" dirty="0">
                <a:solidFill>
                  <a:srgbClr val="333399"/>
                </a:solidFill>
                <a:latin typeface="Times New Roman" panose="02020603050405020304" pitchFamily="18" charset="0"/>
              </a:rPr>
              <a:t> your scarves, hats and gloves.</a:t>
            </a:r>
            <a:endParaRPr lang="zh-CN" altLang="en-US" sz="2800" b="1" dirty="0">
              <a:solidFill>
                <a:srgbClr val="000000"/>
              </a:solidFill>
              <a:latin typeface="Times New Roman" panose="02020603050405020304" pitchFamily="18" charset="0"/>
              <a:cs typeface="Times New Roman" panose="02020603050405020304" pitchFamily="18" charset="0"/>
            </a:endParaRPr>
          </a:p>
        </p:txBody>
      </p:sp>
      <p:sp>
        <p:nvSpPr>
          <p:cNvPr id="21506" name="Text Box 2"/>
          <p:cNvSpPr txBox="1">
            <a:spLocks noChangeArrowheads="1"/>
          </p:cNvSpPr>
          <p:nvPr/>
        </p:nvSpPr>
        <p:spPr bwMode="auto">
          <a:xfrm>
            <a:off x="152400" y="1201738"/>
            <a:ext cx="9099550" cy="4454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zh-CN" sz="2400" b="1" dirty="0">
                <a:latin typeface="Times New Roman" panose="02020603050405020304" pitchFamily="18" charset="0"/>
              </a:rPr>
              <a:t>(1)这是一个</a:t>
            </a:r>
            <a:r>
              <a:rPr lang="zh-CN" altLang="zh-CN" sz="2400" b="1" dirty="0">
                <a:solidFill>
                  <a:srgbClr val="FF0000"/>
                </a:solidFill>
                <a:latin typeface="Times New Roman" panose="02020603050405020304" pitchFamily="18" charset="0"/>
              </a:rPr>
              <a:t>否定祈使句</a:t>
            </a:r>
            <a:r>
              <a:rPr lang="zh-CN" altLang="zh-CN" sz="2400" b="1" dirty="0">
                <a:latin typeface="Times New Roman" panose="02020603050405020304" pitchFamily="18" charset="0"/>
              </a:rPr>
              <a:t>。祈使句是用来表达命令、要求、请求或劝告等的句子。它通常有下列几种形式：</a:t>
            </a:r>
          </a:p>
          <a:p>
            <a:pPr>
              <a:lnSpc>
                <a:spcPct val="150000"/>
              </a:lnSpc>
            </a:pPr>
            <a:r>
              <a:rPr lang="zh-CN" altLang="zh-CN" sz="2400" b="1" dirty="0">
                <a:latin typeface="Times New Roman" panose="02020603050405020304" pitchFamily="18" charset="0"/>
              </a:rPr>
              <a:t>①</a:t>
            </a:r>
            <a:r>
              <a:rPr lang="zh-CN" altLang="zh-CN" sz="2400" b="1" dirty="0">
                <a:solidFill>
                  <a:srgbClr val="FF0000"/>
                </a:solidFill>
                <a:latin typeface="Times New Roman" panose="02020603050405020304" pitchFamily="18" charset="0"/>
              </a:rPr>
              <a:t>第二人称祈使句</a:t>
            </a:r>
            <a:r>
              <a:rPr lang="zh-CN" altLang="zh-CN" sz="2400" b="1" dirty="0">
                <a:latin typeface="Times New Roman" panose="02020603050405020304" pitchFamily="18" charset="0"/>
              </a:rPr>
              <a:t>。以动词原形开头，其否定形式是在谓语动词前加don't。在祈使句中，有时我们可以加上称呼语，称呼语一般放在句子末尾；有时为了使祈使句表达得客气、 委婉，可以加上please、will you等。</a:t>
            </a:r>
          </a:p>
          <a:p>
            <a:pPr>
              <a:lnSpc>
                <a:spcPct val="150000"/>
              </a:lnSpc>
            </a:pPr>
            <a:r>
              <a:rPr lang="zh-CN" altLang="zh-CN" sz="2400" b="1" dirty="0">
                <a:latin typeface="Times New Roman" panose="02020603050405020304" pitchFamily="18" charset="0"/>
              </a:rPr>
              <a:t>例：Don't be late for school</a:t>
            </a:r>
            <a:r>
              <a:rPr lang="en-US" altLang="zh-CN" sz="2400" b="1" dirty="0">
                <a:latin typeface="Times New Roman" panose="02020603050405020304" pitchFamily="18" charset="0"/>
              </a:rPr>
              <a:t>, </a:t>
            </a:r>
            <a:r>
              <a:rPr lang="zh-CN" altLang="zh-CN" sz="2400" b="1" dirty="0">
                <a:latin typeface="Times New Roman" panose="02020603050405020304" pitchFamily="18" charset="0"/>
              </a:rPr>
              <a:t>Tom. 汤姆，上学不要迟到。</a:t>
            </a:r>
          </a:p>
          <a:p>
            <a:pPr>
              <a:lnSpc>
                <a:spcPct val="150000"/>
              </a:lnSpc>
            </a:pPr>
            <a:r>
              <a:rPr lang="zh-CN" altLang="zh-CN" sz="2400" b="1" dirty="0">
                <a:latin typeface="Times New Roman" panose="02020603050405020304" pitchFamily="18" charset="0"/>
              </a:rPr>
              <a:t>       Please open the door. 请开门。</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checkerboard(across)">
                                      <p:cBhvr>
                                        <p:cTn id="7" dur="500"/>
                                        <p:tgtEl>
                                          <p:spTgt spid="215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1506">
                                            <p:txEl>
                                              <p:charRg st="49" end="223"/>
                                            </p:txEl>
                                          </p:spTgt>
                                        </p:tgtEl>
                                        <p:attrNameLst>
                                          <p:attrName>style.visibility</p:attrName>
                                        </p:attrNameLst>
                                      </p:cBhvr>
                                      <p:to>
                                        <p:strVal val="visible"/>
                                      </p:to>
                                    </p:set>
                                    <p:animEffect transition="in" filter="slide(fromBottom)">
                                      <p:cBhvr>
                                        <p:cTn id="12" dur="500"/>
                                        <p:tgtEl>
                                          <p:spTgt spid="21506">
                                            <p:txEl>
                                              <p:charRg st="49" end="22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21506">
                                            <p:txEl>
                                              <p:pRg st="2" end="2"/>
                                            </p:txEl>
                                          </p:spTgt>
                                        </p:tgtEl>
                                        <p:attrNameLst>
                                          <p:attrName>style.visibility</p:attrName>
                                        </p:attrNameLst>
                                      </p:cBhvr>
                                      <p:to>
                                        <p:strVal val="visible"/>
                                      </p:to>
                                    </p:set>
                                    <p:animEffect transition="in" filter="slide(fromBottom)">
                                      <p:cBhvr>
                                        <p:cTn id="17" dur="500"/>
                                        <p:tgtEl>
                                          <p:spTgt spid="2150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21506">
                                            <p:txEl>
                                              <p:pRg st="3" end="3"/>
                                            </p:txEl>
                                          </p:spTgt>
                                        </p:tgtEl>
                                        <p:attrNameLst>
                                          <p:attrName>style.visibility</p:attrName>
                                        </p:attrNameLst>
                                      </p:cBhvr>
                                      <p:to>
                                        <p:strVal val="visible"/>
                                      </p:to>
                                    </p:set>
                                    <p:animEffect transition="in" filter="slide(fromBottom)">
                                      <p:cBhvr>
                                        <p:cTn id="22" dur="500"/>
                                        <p:tgtEl>
                                          <p:spTgt spid="215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文本框 1"/>
          <p:cNvSpPr txBox="1">
            <a:spLocks noChangeArrowheads="1"/>
          </p:cNvSpPr>
          <p:nvPr/>
        </p:nvSpPr>
        <p:spPr bwMode="auto">
          <a:xfrm>
            <a:off x="119063" y="1066800"/>
            <a:ext cx="8904287" cy="4454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150000"/>
              </a:lnSpc>
            </a:pPr>
            <a:r>
              <a:rPr lang="zh-CN" altLang="zh-CN" sz="2400" b="1" dirty="0">
                <a:solidFill>
                  <a:srgbClr val="000000"/>
                </a:solidFill>
                <a:latin typeface="Times New Roman" panose="02020603050405020304" pitchFamily="18" charset="0"/>
              </a:rPr>
              <a:t>②</a:t>
            </a:r>
            <a:r>
              <a:rPr lang="zh-CN" altLang="zh-CN" sz="2400" b="1" dirty="0">
                <a:solidFill>
                  <a:srgbClr val="FF0000"/>
                </a:solidFill>
                <a:latin typeface="Times New Roman" panose="02020603050405020304" pitchFamily="18" charset="0"/>
              </a:rPr>
              <a:t>第一人称祈使句</a:t>
            </a:r>
            <a:r>
              <a:rPr lang="zh-CN" altLang="zh-CN" sz="2400" b="1" dirty="0">
                <a:solidFill>
                  <a:srgbClr val="000000"/>
                </a:solidFill>
                <a:latin typeface="Times New Roman" panose="02020603050405020304" pitchFamily="18" charset="0"/>
              </a:rPr>
              <a:t>。以let为引导词，句式结构为：Let me/us do sth.，其否定形式一般为：Let me/us not do sth.。</a:t>
            </a:r>
          </a:p>
          <a:p>
            <a:pPr algn="just">
              <a:lnSpc>
                <a:spcPct val="150000"/>
              </a:lnSpc>
            </a:pPr>
            <a:r>
              <a:rPr lang="zh-CN" altLang="zh-CN" sz="2400" b="1" dirty="0">
                <a:solidFill>
                  <a:srgbClr val="000000"/>
                </a:solidFill>
                <a:latin typeface="Times New Roman" panose="02020603050405020304" pitchFamily="18" charset="0"/>
              </a:rPr>
              <a:t>例：Let's play basketball.咱们打篮球吧。</a:t>
            </a:r>
          </a:p>
          <a:p>
            <a:pPr algn="just">
              <a:lnSpc>
                <a:spcPct val="150000"/>
              </a:lnSpc>
            </a:pPr>
            <a:r>
              <a:rPr lang="zh-CN" altLang="zh-CN" sz="2400" b="1" dirty="0">
                <a:solidFill>
                  <a:srgbClr val="000000"/>
                </a:solidFill>
                <a:latin typeface="Times New Roman" panose="02020603050405020304" pitchFamily="18" charset="0"/>
              </a:rPr>
              <a:t>Let's not stay too late.我们别待得太晚了。</a:t>
            </a:r>
          </a:p>
          <a:p>
            <a:pPr algn="just">
              <a:lnSpc>
                <a:spcPct val="150000"/>
              </a:lnSpc>
            </a:pPr>
            <a:r>
              <a:rPr lang="zh-CN" altLang="zh-CN" sz="2400" b="1" dirty="0">
                <a:solidFill>
                  <a:srgbClr val="000000"/>
                </a:solidFill>
                <a:latin typeface="Times New Roman" panose="02020603050405020304" pitchFamily="18" charset="0"/>
              </a:rPr>
              <a:t>③</a:t>
            </a:r>
            <a:r>
              <a:rPr lang="zh-CN" altLang="zh-CN" sz="2400" b="1" dirty="0">
                <a:solidFill>
                  <a:srgbClr val="FF0000"/>
                </a:solidFill>
                <a:latin typeface="Times New Roman" panose="02020603050405020304" pitchFamily="18" charset="0"/>
              </a:rPr>
              <a:t>第三人称祈使句</a:t>
            </a:r>
            <a:r>
              <a:rPr lang="zh-CN" altLang="zh-CN" sz="2400" b="1" dirty="0">
                <a:solidFill>
                  <a:srgbClr val="000000"/>
                </a:solidFill>
                <a:latin typeface="Times New Roman" panose="02020603050405020304" pitchFamily="18" charset="0"/>
              </a:rPr>
              <a:t>。句式结构为：Let him/her/them do sth.，其否定形式为Don't let him/her/them do sth.。</a:t>
            </a:r>
          </a:p>
          <a:p>
            <a:pPr algn="just">
              <a:lnSpc>
                <a:spcPct val="150000"/>
              </a:lnSpc>
            </a:pPr>
            <a:r>
              <a:rPr lang="zh-CN" altLang="zh-CN" sz="2400" b="1" dirty="0">
                <a:solidFill>
                  <a:srgbClr val="000000"/>
                </a:solidFill>
                <a:latin typeface="Times New Roman" panose="02020603050405020304" pitchFamily="18" charset="0"/>
              </a:rPr>
              <a:t>例：Let him go away. 让他走开。</a:t>
            </a:r>
          </a:p>
          <a:p>
            <a:pPr algn="just">
              <a:lnSpc>
                <a:spcPct val="150000"/>
              </a:lnSpc>
            </a:pPr>
            <a:r>
              <a:rPr lang="zh-CN" altLang="zh-CN" sz="2400" b="1" dirty="0">
                <a:solidFill>
                  <a:srgbClr val="000000"/>
                </a:solidFill>
                <a:latin typeface="Times New Roman" panose="02020603050405020304" pitchFamily="18" charset="0"/>
              </a:rPr>
              <a:t>Don't let anyone run away.不要让任何人跑掉。</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29">
                                            <p:txEl>
                                              <p:charRg st="0" end="76"/>
                                            </p:txEl>
                                          </p:spTgt>
                                        </p:tgtEl>
                                        <p:attrNameLst>
                                          <p:attrName>style.visibility</p:attrName>
                                        </p:attrNameLst>
                                      </p:cBhvr>
                                      <p:to>
                                        <p:strVal val="visible"/>
                                      </p:to>
                                    </p:set>
                                    <p:anim calcmode="lin" valueType="num">
                                      <p:cBhvr additive="base">
                                        <p:cTn id="7" dur="500" fill="hold"/>
                                        <p:tgtEl>
                                          <p:spTgt spid="22529">
                                            <p:txEl>
                                              <p:charRg st="0" end="7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29">
                                            <p:txEl>
                                              <p:charRg st="0" end="7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529">
                                            <p:txEl>
                                              <p:pRg st="1" end="1"/>
                                            </p:txEl>
                                          </p:spTgt>
                                        </p:tgtEl>
                                        <p:attrNameLst>
                                          <p:attrName>style.visibility</p:attrName>
                                        </p:attrNameLst>
                                      </p:cBhvr>
                                      <p:to>
                                        <p:strVal val="visible"/>
                                      </p:to>
                                    </p:set>
                                    <p:anim calcmode="lin" valueType="num">
                                      <p:cBhvr additive="base">
                                        <p:cTn id="13" dur="500" fill="hold"/>
                                        <p:tgtEl>
                                          <p:spTgt spid="2252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2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2529">
                                            <p:txEl>
                                              <p:charRg st="106" end="139"/>
                                            </p:txEl>
                                          </p:spTgt>
                                        </p:tgtEl>
                                        <p:attrNameLst>
                                          <p:attrName>style.visibility</p:attrName>
                                        </p:attrNameLst>
                                      </p:cBhvr>
                                      <p:to>
                                        <p:strVal val="visible"/>
                                      </p:to>
                                    </p:set>
                                    <p:anim calcmode="lin" valueType="num">
                                      <p:cBhvr additive="base">
                                        <p:cTn id="17" dur="500" fill="hold"/>
                                        <p:tgtEl>
                                          <p:spTgt spid="22529">
                                            <p:txEl>
                                              <p:charRg st="106" end="139"/>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529">
                                            <p:txEl>
                                              <p:charRg st="106" end="139"/>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22529">
                                            <p:txEl>
                                              <p:charRg st="139" end="241"/>
                                            </p:txEl>
                                          </p:spTgt>
                                        </p:tgtEl>
                                        <p:attrNameLst>
                                          <p:attrName>style.visibility</p:attrName>
                                        </p:attrNameLst>
                                      </p:cBhvr>
                                      <p:to>
                                        <p:strVal val="visible"/>
                                      </p:to>
                                    </p:set>
                                    <p:animEffect transition="in" filter="slide(fromBottom)">
                                      <p:cBhvr>
                                        <p:cTn id="23" dur="500"/>
                                        <p:tgtEl>
                                          <p:spTgt spid="22529">
                                            <p:txEl>
                                              <p:charRg st="139" end="24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22529">
                                            <p:txEl>
                                              <p:pRg st="4" end="4"/>
                                            </p:txEl>
                                          </p:spTgt>
                                        </p:tgtEl>
                                        <p:attrNameLst>
                                          <p:attrName>style.visibility</p:attrName>
                                        </p:attrNameLst>
                                      </p:cBhvr>
                                      <p:to>
                                        <p:strVal val="visible"/>
                                      </p:to>
                                    </p:set>
                                    <p:animEffect transition="in" filter="slide(fromBottom)">
                                      <p:cBhvr>
                                        <p:cTn id="28" dur="500"/>
                                        <p:tgtEl>
                                          <p:spTgt spid="22529">
                                            <p:txEl>
                                              <p:pRg st="4" end="4"/>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22529">
                                            <p:txEl>
                                              <p:charRg st="241" end="277"/>
                                            </p:txEl>
                                          </p:spTgt>
                                        </p:tgtEl>
                                        <p:attrNameLst>
                                          <p:attrName>style.visibility</p:attrName>
                                        </p:attrNameLst>
                                      </p:cBhvr>
                                      <p:to>
                                        <p:strVal val="visible"/>
                                      </p:to>
                                    </p:set>
                                    <p:animEffect transition="in" filter="slide(fromBottom)">
                                      <p:cBhvr>
                                        <p:cTn id="31" dur="500"/>
                                        <p:tgtEl>
                                          <p:spTgt spid="22529">
                                            <p:txEl>
                                              <p:charRg st="241" end="27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12032" y="990600"/>
            <a:ext cx="8805863" cy="4454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400" b="1" dirty="0">
                <a:latin typeface="Times New Roman" panose="02020603050405020304" pitchFamily="18" charset="0"/>
              </a:rPr>
              <a:t>(2)</a:t>
            </a:r>
            <a:r>
              <a:rPr lang="zh-CN" altLang="en-US" sz="2400" b="1" dirty="0">
                <a:solidFill>
                  <a:srgbClr val="FF0000"/>
                </a:solidFill>
                <a:latin typeface="Times New Roman" panose="02020603050405020304" pitchFamily="18" charset="0"/>
              </a:rPr>
              <a:t>forget</a:t>
            </a:r>
            <a:r>
              <a:rPr lang="zh-CN" altLang="en-US" sz="2400" b="1" dirty="0">
                <a:latin typeface="Times New Roman" panose="02020603050405020304" pitchFamily="18" charset="0"/>
              </a:rPr>
              <a:t>是动词，意为“忘记”，其反义词为remember(记住，记得)。常用短语：forget to do sth.忘记去做某事(表示事情并没有做)；forget doing sth.忘了做过某事(表示事情已经做过了，只是忘记了)。注意：remember的用法与forget的用法一致。</a:t>
            </a:r>
          </a:p>
          <a:p>
            <a:pPr>
              <a:lnSpc>
                <a:spcPct val="150000"/>
              </a:lnSpc>
            </a:pPr>
            <a:r>
              <a:rPr lang="zh-CN" altLang="en-US" sz="2400" b="1" dirty="0">
                <a:latin typeface="Times New Roman" panose="02020603050405020304" pitchFamily="18" charset="0"/>
              </a:rPr>
              <a:t>例：Sorry，I forgot to turn off the light.</a:t>
            </a:r>
          </a:p>
          <a:p>
            <a:pPr>
              <a:lnSpc>
                <a:spcPct val="150000"/>
              </a:lnSpc>
            </a:pPr>
            <a:r>
              <a:rPr lang="zh-CN" altLang="en-US" sz="2400" b="1" dirty="0">
                <a:latin typeface="Times New Roman" panose="02020603050405020304" pitchFamily="18" charset="0"/>
              </a:rPr>
              <a:t>对不起，我忘了关灯。(灯还没有关)</a:t>
            </a:r>
          </a:p>
          <a:p>
            <a:pPr>
              <a:lnSpc>
                <a:spcPct val="150000"/>
              </a:lnSpc>
            </a:pPr>
            <a:r>
              <a:rPr lang="zh-CN" altLang="en-US" sz="2400" b="1" dirty="0">
                <a:latin typeface="Times New Roman" panose="02020603050405020304" pitchFamily="18" charset="0"/>
              </a:rPr>
              <a:t>I forgot turning off the light.</a:t>
            </a:r>
          </a:p>
          <a:p>
            <a:pPr>
              <a:lnSpc>
                <a:spcPct val="150000"/>
              </a:lnSpc>
            </a:pPr>
            <a:r>
              <a:rPr lang="zh-CN" altLang="en-US" sz="2400" b="1" dirty="0">
                <a:latin typeface="Times New Roman" panose="02020603050405020304" pitchFamily="18" charset="0"/>
              </a:rPr>
              <a:t>我忘了已经关灯了。(灯已经关了)</a:t>
            </a:r>
          </a:p>
        </p:txBody>
      </p:sp>
      <p:pic>
        <p:nvPicPr>
          <p:cNvPr id="24579" name="图片 40963" descr="timg (5)"/>
          <p:cNvPicPr>
            <a:picLocks noChangeAspect="1" noChangeArrowheads="1"/>
          </p:cNvPicPr>
          <p:nvPr/>
        </p:nvPicPr>
        <p:blipFill>
          <a:blip r:embed="rId2" cstate="email"/>
          <a:srcRect/>
          <a:stretch>
            <a:fillRect/>
          </a:stretch>
        </p:blipFill>
        <p:spPr bwMode="auto">
          <a:xfrm>
            <a:off x="5775325" y="4965700"/>
            <a:ext cx="3187700" cy="173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73063" y="328613"/>
            <a:ext cx="7850187"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150000"/>
              </a:lnSpc>
            </a:pPr>
            <a:r>
              <a:rPr lang="en-US" altLang="zh-CN" sz="2800" b="1">
                <a:solidFill>
                  <a:srgbClr val="333399"/>
                </a:solidFill>
                <a:latin typeface="Times New Roman" panose="02020603050405020304" pitchFamily="18" charset="0"/>
              </a:rPr>
              <a:t>4. I can't </a:t>
            </a:r>
            <a:r>
              <a:rPr lang="en-US" altLang="zh-CN" sz="2800" b="1">
                <a:solidFill>
                  <a:srgbClr val="FF0000"/>
                </a:solidFill>
                <a:latin typeface="Times New Roman" panose="02020603050405020304" pitchFamily="18" charset="0"/>
              </a:rPr>
              <a:t>wait </a:t>
            </a:r>
            <a:r>
              <a:rPr lang="en-US" altLang="zh-CN" sz="2800" b="1">
                <a:solidFill>
                  <a:srgbClr val="333399"/>
                </a:solidFill>
                <a:latin typeface="Times New Roman" panose="02020603050405020304" pitchFamily="18" charset="0"/>
              </a:rPr>
              <a:t>for winter. </a:t>
            </a:r>
            <a:endParaRPr lang="zh-CN" altLang="en-US" sz="2800" b="1">
              <a:latin typeface="Times New Roman" panose="02020603050405020304" pitchFamily="18" charset="0"/>
              <a:cs typeface="Times New Roman" panose="02020603050405020304" pitchFamily="18" charset="0"/>
            </a:endParaRPr>
          </a:p>
        </p:txBody>
      </p:sp>
      <p:sp>
        <p:nvSpPr>
          <p:cNvPr id="27650" name="Text Box 2"/>
          <p:cNvSpPr txBox="1">
            <a:spLocks noChangeArrowheads="1"/>
          </p:cNvSpPr>
          <p:nvPr/>
        </p:nvSpPr>
        <p:spPr bwMode="auto">
          <a:xfrm>
            <a:off x="187325" y="1187450"/>
            <a:ext cx="8770938" cy="504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ct val="50000"/>
              </a:spcBef>
            </a:pPr>
            <a:r>
              <a:rPr lang="en-US" altLang="zh-CN" sz="2800" b="1">
                <a:latin typeface="Times New Roman" panose="02020603050405020304" pitchFamily="18" charset="0"/>
              </a:rPr>
              <a:t>    </a:t>
            </a:r>
            <a:r>
              <a:rPr lang="zh-CN" altLang="zh-CN" sz="2800" b="1">
                <a:solidFill>
                  <a:srgbClr val="FF0000"/>
                </a:solidFill>
                <a:latin typeface="Times New Roman" panose="02020603050405020304" pitchFamily="18" charset="0"/>
              </a:rPr>
              <a:t>wait</a:t>
            </a:r>
            <a:r>
              <a:rPr lang="zh-CN" altLang="zh-CN" sz="2800" b="1">
                <a:latin typeface="Times New Roman" panose="02020603050405020304" pitchFamily="18" charset="0"/>
              </a:rPr>
              <a:t>是动词，意为“等待，等候”。</a:t>
            </a:r>
          </a:p>
          <a:p>
            <a:pPr>
              <a:lnSpc>
                <a:spcPct val="150000"/>
              </a:lnSpc>
              <a:spcBef>
                <a:spcPct val="50000"/>
              </a:spcBef>
            </a:pPr>
            <a:r>
              <a:rPr lang="zh-CN" altLang="zh-CN" sz="2800" b="1">
                <a:solidFill>
                  <a:srgbClr val="FF0000"/>
                </a:solidFill>
                <a:latin typeface="Times New Roman" panose="02020603050405020304" pitchFamily="18" charset="0"/>
              </a:rPr>
              <a:t>常用短语</a:t>
            </a:r>
            <a:r>
              <a:rPr lang="zh-CN" altLang="zh-CN" sz="2800" b="1">
                <a:latin typeface="Times New Roman" panose="02020603050405020304" pitchFamily="18" charset="0"/>
              </a:rPr>
              <a:t>：wait for sb./sth.等候某人或某物；</a:t>
            </a:r>
          </a:p>
          <a:p>
            <a:pPr>
              <a:lnSpc>
                <a:spcPct val="150000"/>
              </a:lnSpc>
              <a:spcBef>
                <a:spcPct val="50000"/>
              </a:spcBef>
            </a:pPr>
            <a:r>
              <a:rPr lang="zh-CN" altLang="zh-CN" sz="2800" b="1">
                <a:latin typeface="Times New Roman" panose="02020603050405020304" pitchFamily="18" charset="0"/>
              </a:rPr>
              <a:t>wait for sb.to do sth.等待某人做某事；</a:t>
            </a:r>
          </a:p>
          <a:p>
            <a:pPr>
              <a:lnSpc>
                <a:spcPct val="150000"/>
              </a:lnSpc>
              <a:spcBef>
                <a:spcPct val="50000"/>
              </a:spcBef>
            </a:pPr>
            <a:r>
              <a:rPr lang="zh-CN" altLang="zh-CN" sz="2800" b="1">
                <a:latin typeface="Times New Roman" panose="02020603050405020304" pitchFamily="18" charset="0"/>
              </a:rPr>
              <a:t>can't wait for sth.对某事物迫不及待；</a:t>
            </a:r>
          </a:p>
          <a:p>
            <a:pPr>
              <a:lnSpc>
                <a:spcPct val="150000"/>
              </a:lnSpc>
              <a:spcBef>
                <a:spcPct val="50000"/>
              </a:spcBef>
            </a:pPr>
            <a:r>
              <a:rPr lang="zh-CN" altLang="zh-CN" sz="2800" b="1">
                <a:latin typeface="Times New Roman" panose="02020603050405020304" pitchFamily="18" charset="0"/>
              </a:rPr>
              <a:t>can't wait to do sth.迫不及待做某事。</a:t>
            </a:r>
          </a:p>
          <a:p>
            <a:pPr>
              <a:lnSpc>
                <a:spcPct val="150000"/>
              </a:lnSpc>
              <a:spcBef>
                <a:spcPct val="50000"/>
              </a:spcBef>
            </a:pPr>
            <a:r>
              <a:rPr lang="zh-CN" altLang="zh-CN" sz="2800" b="1">
                <a:latin typeface="Times New Roman" panose="02020603050405020304" pitchFamily="18" charset="0"/>
              </a:rPr>
              <a:t>例：Who are you waiting for？你在等谁呢？</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7650">
                                            <p:txEl>
                                              <p:pRg st="1" end="1"/>
                                            </p:txEl>
                                          </p:spTgt>
                                        </p:tgtEl>
                                        <p:attrNameLst>
                                          <p:attrName>style.visibility</p:attrName>
                                        </p:attrNameLst>
                                      </p:cBhvr>
                                      <p:to>
                                        <p:strVal val="visible"/>
                                      </p:to>
                                    </p:set>
                                    <p:anim calcmode="lin" valueType="num">
                                      <p:cBhvr>
                                        <p:cTn id="7" dur="500" fill="hold"/>
                                        <p:tgtEl>
                                          <p:spTgt spid="27650">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7650">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27650">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27650">
                                            <p:txEl>
                                              <p:pRg st="1" end="1"/>
                                            </p:txEl>
                                          </p:spTgt>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27650">
                                            <p:txEl>
                                              <p:pRg st="2" end="2"/>
                                            </p:txEl>
                                          </p:spTgt>
                                        </p:tgtEl>
                                        <p:attrNameLst>
                                          <p:attrName>style.visibility</p:attrName>
                                        </p:attrNameLst>
                                      </p:cBhvr>
                                      <p:to>
                                        <p:strVal val="visible"/>
                                      </p:to>
                                    </p:set>
                                    <p:anim calcmode="lin" valueType="num">
                                      <p:cBhvr>
                                        <p:cTn id="13" dur="500" fill="hold"/>
                                        <p:tgtEl>
                                          <p:spTgt spid="27650">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7650">
                                            <p:txEl>
                                              <p:pRg st="2" end="2"/>
                                            </p:txEl>
                                          </p:spTgt>
                                        </p:tgtEl>
                                        <p:attrNameLst>
                                          <p:attrName>ppt_h</p:attrName>
                                        </p:attrNameLst>
                                      </p:cBhvr>
                                      <p:tavLst>
                                        <p:tav tm="0">
                                          <p:val>
                                            <p:fltVal val="0"/>
                                          </p:val>
                                        </p:tav>
                                        <p:tav tm="100000">
                                          <p:val>
                                            <p:strVal val="#ppt_h"/>
                                          </p:val>
                                        </p:tav>
                                      </p:tavLst>
                                    </p:anim>
                                    <p:anim calcmode="lin" valueType="num">
                                      <p:cBhvr>
                                        <p:cTn id="15" dur="500" fill="hold"/>
                                        <p:tgtEl>
                                          <p:spTgt spid="27650">
                                            <p:txEl>
                                              <p:pRg st="2" end="2"/>
                                            </p:txEl>
                                          </p:spTgt>
                                        </p:tgtEl>
                                        <p:attrNameLst>
                                          <p:attrName>style.rotation</p:attrName>
                                        </p:attrNameLst>
                                      </p:cBhvr>
                                      <p:tavLst>
                                        <p:tav tm="0">
                                          <p:val>
                                            <p:fltVal val="360"/>
                                          </p:val>
                                        </p:tav>
                                        <p:tav tm="100000">
                                          <p:val>
                                            <p:fltVal val="0"/>
                                          </p:val>
                                        </p:tav>
                                      </p:tavLst>
                                    </p:anim>
                                    <p:animEffect transition="in" filter="fade">
                                      <p:cBhvr>
                                        <p:cTn id="16" dur="500"/>
                                        <p:tgtEl>
                                          <p:spTgt spid="27650">
                                            <p:txEl>
                                              <p:pRg st="2" end="2"/>
                                            </p:txEl>
                                          </p:spTgt>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27650">
                                            <p:txEl>
                                              <p:pRg st="3" end="3"/>
                                            </p:txEl>
                                          </p:spTgt>
                                        </p:tgtEl>
                                        <p:attrNameLst>
                                          <p:attrName>style.visibility</p:attrName>
                                        </p:attrNameLst>
                                      </p:cBhvr>
                                      <p:to>
                                        <p:strVal val="visible"/>
                                      </p:to>
                                    </p:set>
                                    <p:anim calcmode="lin" valueType="num">
                                      <p:cBhvr>
                                        <p:cTn id="19" dur="500" fill="hold"/>
                                        <p:tgtEl>
                                          <p:spTgt spid="27650">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7650">
                                            <p:txEl>
                                              <p:pRg st="3" end="3"/>
                                            </p:txEl>
                                          </p:spTgt>
                                        </p:tgtEl>
                                        <p:attrNameLst>
                                          <p:attrName>ppt_h</p:attrName>
                                        </p:attrNameLst>
                                      </p:cBhvr>
                                      <p:tavLst>
                                        <p:tav tm="0">
                                          <p:val>
                                            <p:fltVal val="0"/>
                                          </p:val>
                                        </p:tav>
                                        <p:tav tm="100000">
                                          <p:val>
                                            <p:strVal val="#ppt_h"/>
                                          </p:val>
                                        </p:tav>
                                      </p:tavLst>
                                    </p:anim>
                                    <p:anim calcmode="lin" valueType="num">
                                      <p:cBhvr>
                                        <p:cTn id="21" dur="500" fill="hold"/>
                                        <p:tgtEl>
                                          <p:spTgt spid="27650">
                                            <p:txEl>
                                              <p:pRg st="3" end="3"/>
                                            </p:txEl>
                                          </p:spTgt>
                                        </p:tgtEl>
                                        <p:attrNameLst>
                                          <p:attrName>style.rotation</p:attrName>
                                        </p:attrNameLst>
                                      </p:cBhvr>
                                      <p:tavLst>
                                        <p:tav tm="0">
                                          <p:val>
                                            <p:fltVal val="360"/>
                                          </p:val>
                                        </p:tav>
                                        <p:tav tm="100000">
                                          <p:val>
                                            <p:fltVal val="0"/>
                                          </p:val>
                                        </p:tav>
                                      </p:tavLst>
                                    </p:anim>
                                    <p:animEffect transition="in" filter="fade">
                                      <p:cBhvr>
                                        <p:cTn id="22" dur="500"/>
                                        <p:tgtEl>
                                          <p:spTgt spid="27650">
                                            <p:txEl>
                                              <p:pRg st="3" end="3"/>
                                            </p:txEl>
                                          </p:spTgt>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27650">
                                            <p:txEl>
                                              <p:pRg st="4" end="4"/>
                                            </p:txEl>
                                          </p:spTgt>
                                        </p:tgtEl>
                                        <p:attrNameLst>
                                          <p:attrName>style.visibility</p:attrName>
                                        </p:attrNameLst>
                                      </p:cBhvr>
                                      <p:to>
                                        <p:strVal val="visible"/>
                                      </p:to>
                                    </p:set>
                                    <p:anim calcmode="lin" valueType="num">
                                      <p:cBhvr>
                                        <p:cTn id="25" dur="500" fill="hold"/>
                                        <p:tgtEl>
                                          <p:spTgt spid="27650">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7650">
                                            <p:txEl>
                                              <p:pRg st="4" end="4"/>
                                            </p:txEl>
                                          </p:spTgt>
                                        </p:tgtEl>
                                        <p:attrNameLst>
                                          <p:attrName>ppt_h</p:attrName>
                                        </p:attrNameLst>
                                      </p:cBhvr>
                                      <p:tavLst>
                                        <p:tav tm="0">
                                          <p:val>
                                            <p:fltVal val="0"/>
                                          </p:val>
                                        </p:tav>
                                        <p:tav tm="100000">
                                          <p:val>
                                            <p:strVal val="#ppt_h"/>
                                          </p:val>
                                        </p:tav>
                                      </p:tavLst>
                                    </p:anim>
                                    <p:anim calcmode="lin" valueType="num">
                                      <p:cBhvr>
                                        <p:cTn id="27" dur="500" fill="hold"/>
                                        <p:tgtEl>
                                          <p:spTgt spid="27650">
                                            <p:txEl>
                                              <p:pRg st="4" end="4"/>
                                            </p:txEl>
                                          </p:spTgt>
                                        </p:tgtEl>
                                        <p:attrNameLst>
                                          <p:attrName>style.rotation</p:attrName>
                                        </p:attrNameLst>
                                      </p:cBhvr>
                                      <p:tavLst>
                                        <p:tav tm="0">
                                          <p:val>
                                            <p:fltVal val="360"/>
                                          </p:val>
                                        </p:tav>
                                        <p:tav tm="100000">
                                          <p:val>
                                            <p:fltVal val="0"/>
                                          </p:val>
                                        </p:tav>
                                      </p:tavLst>
                                    </p:anim>
                                    <p:animEffect transition="in" filter="fade">
                                      <p:cBhvr>
                                        <p:cTn id="28" dur="500"/>
                                        <p:tgtEl>
                                          <p:spTgt spid="27650">
                                            <p:txEl>
                                              <p:pRg st="4" end="4"/>
                                            </p:txEl>
                                          </p:spTgt>
                                        </p:tgtEl>
                                      </p:cBhvr>
                                    </p:animEffect>
                                  </p:childTnLst>
                                </p:cTn>
                              </p:par>
                              <p:par>
                                <p:cTn id="29" presetID="49" presetClass="entr" presetSubtype="0" decel="100000" fill="hold" nodeType="withEffect">
                                  <p:stCondLst>
                                    <p:cond delay="0"/>
                                  </p:stCondLst>
                                  <p:childTnLst>
                                    <p:set>
                                      <p:cBhvr>
                                        <p:cTn id="30" dur="1" fill="hold">
                                          <p:stCondLst>
                                            <p:cond delay="0"/>
                                          </p:stCondLst>
                                        </p:cTn>
                                        <p:tgtEl>
                                          <p:spTgt spid="27650">
                                            <p:txEl>
                                              <p:pRg st="5" end="5"/>
                                            </p:txEl>
                                          </p:spTgt>
                                        </p:tgtEl>
                                        <p:attrNameLst>
                                          <p:attrName>style.visibility</p:attrName>
                                        </p:attrNameLst>
                                      </p:cBhvr>
                                      <p:to>
                                        <p:strVal val="visible"/>
                                      </p:to>
                                    </p:set>
                                    <p:anim calcmode="lin" valueType="num">
                                      <p:cBhvr>
                                        <p:cTn id="31" dur="500" fill="hold"/>
                                        <p:tgtEl>
                                          <p:spTgt spid="27650">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27650">
                                            <p:txEl>
                                              <p:pRg st="5" end="5"/>
                                            </p:txEl>
                                          </p:spTgt>
                                        </p:tgtEl>
                                        <p:attrNameLst>
                                          <p:attrName>ppt_h</p:attrName>
                                        </p:attrNameLst>
                                      </p:cBhvr>
                                      <p:tavLst>
                                        <p:tav tm="0">
                                          <p:val>
                                            <p:fltVal val="0"/>
                                          </p:val>
                                        </p:tav>
                                        <p:tav tm="100000">
                                          <p:val>
                                            <p:strVal val="#ppt_h"/>
                                          </p:val>
                                        </p:tav>
                                      </p:tavLst>
                                    </p:anim>
                                    <p:anim calcmode="lin" valueType="num">
                                      <p:cBhvr>
                                        <p:cTn id="33" dur="500" fill="hold"/>
                                        <p:tgtEl>
                                          <p:spTgt spid="27650">
                                            <p:txEl>
                                              <p:pRg st="5" end="5"/>
                                            </p:txEl>
                                          </p:spTgt>
                                        </p:tgtEl>
                                        <p:attrNameLst>
                                          <p:attrName>style.rotation</p:attrName>
                                        </p:attrNameLst>
                                      </p:cBhvr>
                                      <p:tavLst>
                                        <p:tav tm="0">
                                          <p:val>
                                            <p:fltVal val="360"/>
                                          </p:val>
                                        </p:tav>
                                        <p:tav tm="100000">
                                          <p:val>
                                            <p:fltVal val="0"/>
                                          </p:val>
                                        </p:tav>
                                      </p:tavLst>
                                    </p:anim>
                                    <p:animEffect transition="in" filter="fade">
                                      <p:cBhvr>
                                        <p:cTn id="34" dur="500"/>
                                        <p:tgtEl>
                                          <p:spTgt spid="2765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8"/>
          <p:cNvSpPr txBox="1">
            <a:spLocks noChangeArrowheads="1"/>
          </p:cNvSpPr>
          <p:nvPr/>
        </p:nvSpPr>
        <p:spPr bwMode="auto">
          <a:xfrm>
            <a:off x="1344613" y="493713"/>
            <a:ext cx="6453187"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10000"/>
              </a:lnSpc>
            </a:pPr>
            <a:r>
              <a:rPr lang="en-US" altLang="zh-CN" sz="4400" b="1" dirty="0">
                <a:solidFill>
                  <a:srgbClr val="6600FF"/>
                </a:solidFill>
                <a:latin typeface="Times New Roman" panose="02020603050405020304" pitchFamily="18" charset="0"/>
              </a:rPr>
              <a:t>Exercises</a:t>
            </a:r>
          </a:p>
        </p:txBody>
      </p:sp>
      <p:sp>
        <p:nvSpPr>
          <p:cNvPr id="26627" name="Text Box 2"/>
          <p:cNvSpPr txBox="1">
            <a:spLocks noChangeArrowheads="1"/>
          </p:cNvSpPr>
          <p:nvPr/>
        </p:nvSpPr>
        <p:spPr bwMode="auto">
          <a:xfrm>
            <a:off x="430213" y="1420813"/>
            <a:ext cx="7850187"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130000"/>
              </a:lnSpc>
              <a:spcBef>
                <a:spcPct val="50000"/>
              </a:spcBef>
            </a:pPr>
            <a:r>
              <a:rPr lang="en-US" altLang="zh-CN" sz="3200" b="1" dirty="0">
                <a:solidFill>
                  <a:srgbClr val="AB03AD"/>
                </a:solidFill>
                <a:latin typeface="Times New Roman" panose="02020603050405020304" pitchFamily="18" charset="0"/>
              </a:rPr>
              <a:t>Ⅰ. </a:t>
            </a:r>
            <a:r>
              <a:rPr lang="zh-CN" altLang="en-US" sz="3200" b="1" dirty="0">
                <a:solidFill>
                  <a:srgbClr val="AB03AD"/>
                </a:solidFill>
                <a:latin typeface="Times New Roman" panose="02020603050405020304" pitchFamily="18" charset="0"/>
              </a:rPr>
              <a:t>选词并用其适当形式填空。</a:t>
            </a:r>
            <a:endParaRPr lang="en-US" altLang="zh-CN" sz="3200" b="1" dirty="0">
              <a:solidFill>
                <a:srgbClr val="AB03AD"/>
              </a:solidFill>
              <a:latin typeface="Times New Roman" panose="02020603050405020304" pitchFamily="18" charset="0"/>
            </a:endParaRPr>
          </a:p>
          <a:p>
            <a:pPr algn="just">
              <a:lnSpc>
                <a:spcPct val="130000"/>
              </a:lnSpc>
              <a:spcBef>
                <a:spcPct val="50000"/>
              </a:spcBef>
            </a:pPr>
            <a:endParaRPr lang="zh-CN" altLang="en-US" sz="3200" b="1" dirty="0">
              <a:solidFill>
                <a:srgbClr val="000000"/>
              </a:solidFill>
              <a:latin typeface="Times New Roman" panose="02020603050405020304" pitchFamily="18" charset="0"/>
            </a:endParaRPr>
          </a:p>
          <a:p>
            <a:pPr algn="just">
              <a:lnSpc>
                <a:spcPct val="130000"/>
              </a:lnSpc>
              <a:spcBef>
                <a:spcPct val="50000"/>
              </a:spcBef>
            </a:pPr>
            <a:endParaRPr lang="en-US" altLang="zh-CN" sz="3200" b="1" dirty="0">
              <a:solidFill>
                <a:srgbClr val="000000"/>
              </a:solidFill>
              <a:latin typeface="Times New Roman" panose="02020603050405020304" pitchFamily="18" charset="0"/>
            </a:endParaRPr>
          </a:p>
          <a:p>
            <a:pPr algn="just">
              <a:lnSpc>
                <a:spcPct val="130000"/>
              </a:lnSpc>
              <a:spcBef>
                <a:spcPct val="50000"/>
              </a:spcBef>
            </a:pPr>
            <a:r>
              <a:rPr lang="en-US" altLang="zh-CN" sz="3200" b="1" dirty="0">
                <a:solidFill>
                  <a:srgbClr val="000000"/>
                </a:solidFill>
                <a:latin typeface="Times New Roman" panose="02020603050405020304" pitchFamily="18" charset="0"/>
              </a:rPr>
              <a:t>1. ________ in Heilongjiang are very cold. </a:t>
            </a:r>
          </a:p>
          <a:p>
            <a:pPr algn="just">
              <a:lnSpc>
                <a:spcPct val="130000"/>
              </a:lnSpc>
              <a:spcBef>
                <a:spcPct val="50000"/>
              </a:spcBef>
            </a:pPr>
            <a:r>
              <a:rPr lang="en-US" altLang="zh-CN" sz="3200" b="1" dirty="0">
                <a:solidFill>
                  <a:srgbClr val="000000"/>
                </a:solidFill>
                <a:latin typeface="Times New Roman" panose="02020603050405020304" pitchFamily="18" charset="0"/>
              </a:rPr>
              <a:t>2. It’s snowing. Let’s make a ________. </a:t>
            </a:r>
            <a:endParaRPr lang="en-US" altLang="zh-CN" sz="3200" b="1" dirty="0">
              <a:solidFill>
                <a:srgbClr val="000000"/>
              </a:solidFill>
              <a:latin typeface="Times New Roman" panose="02020603050405020304" pitchFamily="18" charset="0"/>
              <a:cs typeface="Times New Roman" panose="02020603050405020304" pitchFamily="18" charset="0"/>
            </a:endParaRPr>
          </a:p>
        </p:txBody>
      </p:sp>
      <p:graphicFrame>
        <p:nvGraphicFramePr>
          <p:cNvPr id="28684" name="表格 28683"/>
          <p:cNvGraphicFramePr/>
          <p:nvPr/>
        </p:nvGraphicFramePr>
        <p:xfrm>
          <a:off x="1079500" y="2606675"/>
          <a:ext cx="6985000" cy="1073150"/>
        </p:xfrm>
        <a:graphic>
          <a:graphicData uri="http://schemas.openxmlformats.org/drawingml/2006/table">
            <a:tbl>
              <a:tblPr/>
              <a:tblGrid>
                <a:gridCol w="6985000">
                  <a:extLst>
                    <a:ext uri="{9D8B030D-6E8A-4147-A177-3AD203B41FA5}">
                      <a16:colId xmlns:a16="http://schemas.microsoft.com/office/drawing/2014/main" val="20000"/>
                    </a:ext>
                  </a:extLst>
                </a:gridCol>
              </a:tblGrid>
              <a:tr h="1073150">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5pPr>
                    </a:lstStyle>
                    <a:p>
                      <a:pPr marL="0" lvl="0" indent="0">
                        <a:lnSpc>
                          <a:spcPct val="150000"/>
                        </a:lnSpc>
                        <a:spcBef>
                          <a:spcPct val="0"/>
                        </a:spcBef>
                        <a:buNone/>
                      </a:pPr>
                      <a:r>
                        <a:rPr lang="en-US" altLang="zh-CN" sz="3200" b="1" dirty="0">
                          <a:latin typeface="Times New Roman" panose="02020603050405020304" pitchFamily="18" charset="0"/>
                        </a:rPr>
                        <a:t>snowman  scarf  amaze  winter  clearly</a:t>
                      </a:r>
                    </a:p>
                  </a:txBody>
                  <a:tcPr marT="45664" marB="45664">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BBE0E3"/>
                    </a:solidFill>
                  </a:tcPr>
                </a:tc>
                <a:extLst>
                  <a:ext uri="{0D108BD9-81ED-4DB2-BD59-A6C34878D82A}">
                    <a16:rowId xmlns:a16="http://schemas.microsoft.com/office/drawing/2014/main" val="10000"/>
                  </a:ext>
                </a:extLst>
              </a:tr>
            </a:tbl>
          </a:graphicData>
        </a:graphic>
      </p:graphicFrame>
      <p:sp>
        <p:nvSpPr>
          <p:cNvPr id="28681" name="Rectangle 3"/>
          <p:cNvSpPr>
            <a:spLocks noChangeArrowheads="1"/>
          </p:cNvSpPr>
          <p:nvPr/>
        </p:nvSpPr>
        <p:spPr bwMode="auto">
          <a:xfrm>
            <a:off x="800100" y="3968750"/>
            <a:ext cx="18288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pPr algn="just" eaLnBrk="0" hangingPunct="0">
              <a:lnSpc>
                <a:spcPct val="150000"/>
              </a:lnSpc>
              <a:spcBef>
                <a:spcPct val="50000"/>
              </a:spcBef>
            </a:pPr>
            <a:r>
              <a:rPr lang="en-US" altLang="zh-CN" sz="3200" b="1">
                <a:solidFill>
                  <a:srgbClr val="FF0000"/>
                </a:solidFill>
                <a:latin typeface="Times New Roman" panose="02020603050405020304" pitchFamily="18" charset="0"/>
              </a:rPr>
              <a:t>Winters</a:t>
            </a:r>
            <a:endParaRPr lang="en-US" altLang="zh-CN" sz="3200" b="1">
              <a:solidFill>
                <a:srgbClr val="FF0000"/>
              </a:solidFill>
              <a:latin typeface="Times New Roman" panose="02020603050405020304" pitchFamily="18" charset="0"/>
              <a:cs typeface="Times New Roman" panose="02020603050405020304" pitchFamily="18" charset="0"/>
            </a:endParaRPr>
          </a:p>
        </p:txBody>
      </p:sp>
      <p:sp>
        <p:nvSpPr>
          <p:cNvPr id="28682" name="Rectangle 3"/>
          <p:cNvSpPr>
            <a:spLocks noChangeArrowheads="1"/>
          </p:cNvSpPr>
          <p:nvPr/>
        </p:nvSpPr>
        <p:spPr bwMode="auto">
          <a:xfrm>
            <a:off x="5524500" y="4959350"/>
            <a:ext cx="182403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pPr algn="just" eaLnBrk="0" hangingPunct="0">
              <a:lnSpc>
                <a:spcPct val="150000"/>
              </a:lnSpc>
              <a:spcBef>
                <a:spcPct val="50000"/>
              </a:spcBef>
            </a:pPr>
            <a:r>
              <a:rPr lang="en-US" altLang="zh-CN" sz="2800" b="1">
                <a:solidFill>
                  <a:srgbClr val="FF0000"/>
                </a:solidFill>
                <a:latin typeface="Times New Roman" panose="02020603050405020304" pitchFamily="18" charset="0"/>
              </a:rPr>
              <a:t>snowman</a:t>
            </a:r>
            <a:endParaRPr lang="en-US" altLang="zh-CN" sz="2800"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8681">
                                            <p:txEl>
                                              <p:pRg st="0" end="0"/>
                                            </p:txEl>
                                          </p:spTgt>
                                        </p:tgtEl>
                                        <p:attrNameLst>
                                          <p:attrName>style.visibility</p:attrName>
                                        </p:attrNameLst>
                                      </p:cBhvr>
                                      <p:to>
                                        <p:strVal val="visible"/>
                                      </p:to>
                                    </p:set>
                                    <p:animEffect transition="in" filter="wipe(down)">
                                      <p:cBhvr>
                                        <p:cTn id="7" dur="145">
                                          <p:stCondLst>
                                            <p:cond delay="0"/>
                                          </p:stCondLst>
                                        </p:cTn>
                                        <p:tgtEl>
                                          <p:spTgt spid="28681">
                                            <p:txEl>
                                              <p:pRg st="0" end="0"/>
                                            </p:txEl>
                                          </p:spTgt>
                                        </p:tgtEl>
                                      </p:cBhvr>
                                    </p:animEffect>
                                    <p:anim calcmode="lin" valueType="num">
                                      <p:cBhvr>
                                        <p:cTn id="8" dur="456" tmFilter="0,0; 0.14,0.36; 0.43,0.73; 0.71,0.91; 1.0,1.0">
                                          <p:stCondLst>
                                            <p:cond delay="0"/>
                                          </p:stCondLst>
                                        </p:cTn>
                                        <p:tgtEl>
                                          <p:spTgt spid="28681">
                                            <p:txEl>
                                              <p:pRg st="0" end="0"/>
                                            </p:txEl>
                                          </p:spTgt>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28681">
                                            <p:txEl>
                                              <p:pRg st="0" end="0"/>
                                            </p:txEl>
                                          </p:spTgt>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28681">
                                            <p:txEl>
                                              <p:pRg st="0" end="0"/>
                                            </p:txEl>
                                          </p:spTgt>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28681">
                                            <p:txEl>
                                              <p:pRg st="0" end="0"/>
                                            </p:txEl>
                                          </p:spTgt>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28681">
                                            <p:txEl>
                                              <p:pRg st="0" end="0"/>
                                            </p:txEl>
                                          </p:spTgt>
                                        </p:tgtEl>
                                        <p:attrNameLst>
                                          <p:attrName>ppt_y</p:attrName>
                                        </p:attrNameLst>
                                      </p:cBhvr>
                                      <p:tavLst>
                                        <p:tav tm="0" fmla="#ppt_y-sin(pi*$)/81">
                                          <p:val>
                                            <p:fltVal val="0"/>
                                          </p:val>
                                        </p:tav>
                                        <p:tav tm="100000">
                                          <p:val>
                                            <p:fltVal val="1"/>
                                          </p:val>
                                        </p:tav>
                                      </p:tavLst>
                                    </p:anim>
                                    <p:animScale>
                                      <p:cBhvr>
                                        <p:cTn id="13" dur="7">
                                          <p:stCondLst>
                                            <p:cond delay="162"/>
                                          </p:stCondLst>
                                        </p:cTn>
                                        <p:tgtEl>
                                          <p:spTgt spid="28681">
                                            <p:txEl>
                                              <p:pRg st="0" end="0"/>
                                            </p:txEl>
                                          </p:spTgt>
                                        </p:tgtEl>
                                      </p:cBhvr>
                                      <p:to x="100000" y="60000"/>
                                    </p:animScale>
                                    <p:animScale>
                                      <p:cBhvr>
                                        <p:cTn id="14" dur="41" decel="50000">
                                          <p:stCondLst>
                                            <p:cond delay="169"/>
                                          </p:stCondLst>
                                        </p:cTn>
                                        <p:tgtEl>
                                          <p:spTgt spid="28681">
                                            <p:txEl>
                                              <p:pRg st="0" end="0"/>
                                            </p:txEl>
                                          </p:spTgt>
                                        </p:tgtEl>
                                      </p:cBhvr>
                                      <p:to x="100000" y="100000"/>
                                    </p:animScale>
                                    <p:animScale>
                                      <p:cBhvr>
                                        <p:cTn id="15" dur="7">
                                          <p:stCondLst>
                                            <p:cond delay="328"/>
                                          </p:stCondLst>
                                        </p:cTn>
                                        <p:tgtEl>
                                          <p:spTgt spid="28681">
                                            <p:txEl>
                                              <p:pRg st="0" end="0"/>
                                            </p:txEl>
                                          </p:spTgt>
                                        </p:tgtEl>
                                      </p:cBhvr>
                                      <p:to x="100000" y="80000"/>
                                    </p:animScale>
                                    <p:animScale>
                                      <p:cBhvr>
                                        <p:cTn id="16" dur="41" decel="50000">
                                          <p:stCondLst>
                                            <p:cond delay="335"/>
                                          </p:stCondLst>
                                        </p:cTn>
                                        <p:tgtEl>
                                          <p:spTgt spid="28681">
                                            <p:txEl>
                                              <p:pRg st="0" end="0"/>
                                            </p:txEl>
                                          </p:spTgt>
                                        </p:tgtEl>
                                      </p:cBhvr>
                                      <p:to x="100000" y="100000"/>
                                    </p:animScale>
                                    <p:animScale>
                                      <p:cBhvr>
                                        <p:cTn id="17" dur="7">
                                          <p:stCondLst>
                                            <p:cond delay="410"/>
                                          </p:stCondLst>
                                        </p:cTn>
                                        <p:tgtEl>
                                          <p:spTgt spid="28681">
                                            <p:txEl>
                                              <p:pRg st="0" end="0"/>
                                            </p:txEl>
                                          </p:spTgt>
                                        </p:tgtEl>
                                      </p:cBhvr>
                                      <p:to x="100000" y="90000"/>
                                    </p:animScale>
                                    <p:animScale>
                                      <p:cBhvr>
                                        <p:cTn id="18" dur="41" decel="50000">
                                          <p:stCondLst>
                                            <p:cond delay="417"/>
                                          </p:stCondLst>
                                        </p:cTn>
                                        <p:tgtEl>
                                          <p:spTgt spid="28681">
                                            <p:txEl>
                                              <p:pRg st="0" end="0"/>
                                            </p:txEl>
                                          </p:spTgt>
                                        </p:tgtEl>
                                      </p:cBhvr>
                                      <p:to x="100000" y="100000"/>
                                    </p:animScale>
                                    <p:animScale>
                                      <p:cBhvr>
                                        <p:cTn id="19" dur="7">
                                          <p:stCondLst>
                                            <p:cond delay="452"/>
                                          </p:stCondLst>
                                        </p:cTn>
                                        <p:tgtEl>
                                          <p:spTgt spid="28681">
                                            <p:txEl>
                                              <p:pRg st="0" end="0"/>
                                            </p:txEl>
                                          </p:spTgt>
                                        </p:tgtEl>
                                      </p:cBhvr>
                                      <p:to x="100000" y="95000"/>
                                    </p:animScale>
                                    <p:animScale>
                                      <p:cBhvr>
                                        <p:cTn id="20" dur="41" decel="50000">
                                          <p:stCondLst>
                                            <p:cond delay="458"/>
                                          </p:stCondLst>
                                        </p:cTn>
                                        <p:tgtEl>
                                          <p:spTgt spid="28681">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8682">
                                            <p:txEl>
                                              <p:pRg st="0" end="0"/>
                                            </p:txEl>
                                          </p:spTgt>
                                        </p:tgtEl>
                                        <p:attrNameLst>
                                          <p:attrName>style.visibility</p:attrName>
                                        </p:attrNameLst>
                                      </p:cBhvr>
                                      <p:to>
                                        <p:strVal val="visible"/>
                                      </p:to>
                                    </p:set>
                                    <p:animEffect transition="in" filter="wipe(down)">
                                      <p:cBhvr>
                                        <p:cTn id="25" dur="145">
                                          <p:stCondLst>
                                            <p:cond delay="0"/>
                                          </p:stCondLst>
                                        </p:cTn>
                                        <p:tgtEl>
                                          <p:spTgt spid="28682">
                                            <p:txEl>
                                              <p:pRg st="0" end="0"/>
                                            </p:txEl>
                                          </p:spTgt>
                                        </p:tgtEl>
                                      </p:cBhvr>
                                    </p:animEffect>
                                    <p:anim calcmode="lin" valueType="num">
                                      <p:cBhvr>
                                        <p:cTn id="26" dur="456" tmFilter="0,0; 0.14,0.36; 0.43,0.73; 0.71,0.91; 1.0,1.0">
                                          <p:stCondLst>
                                            <p:cond delay="0"/>
                                          </p:stCondLst>
                                        </p:cTn>
                                        <p:tgtEl>
                                          <p:spTgt spid="28682">
                                            <p:txEl>
                                              <p:pRg st="0" end="0"/>
                                            </p:txEl>
                                          </p:spTgt>
                                        </p:tgtEl>
                                        <p:attrNameLst>
                                          <p:attrName>ppt_x</p:attrName>
                                        </p:attrNameLst>
                                      </p:cBhvr>
                                      <p:tavLst>
                                        <p:tav tm="0">
                                          <p:val>
                                            <p:strVal val="#ppt_x-0.25"/>
                                          </p:val>
                                        </p:tav>
                                        <p:tav tm="100000">
                                          <p:val>
                                            <p:strVal val="#ppt_x"/>
                                          </p:val>
                                        </p:tav>
                                      </p:tavLst>
                                    </p:anim>
                                    <p:anim calcmode="lin" valueType="num">
                                      <p:cBhvr>
                                        <p:cTn id="27" dur="166" tmFilter="0.0,0.0; 0.25,0.07; 0.50,0.2; 0.75,0.467; 1.0,1.0">
                                          <p:stCondLst>
                                            <p:cond delay="0"/>
                                          </p:stCondLst>
                                        </p:cTn>
                                        <p:tgtEl>
                                          <p:spTgt spid="28682">
                                            <p:txEl>
                                              <p:pRg st="0" end="0"/>
                                            </p:txEl>
                                          </p:spTgt>
                                        </p:tgtEl>
                                        <p:attrNameLst>
                                          <p:attrName>ppt_y</p:attrName>
                                        </p:attrNameLst>
                                      </p:cBhvr>
                                      <p:tavLst>
                                        <p:tav tm="0" fmla="#ppt_y-sin(pi*$)/3">
                                          <p:val>
                                            <p:fltVal val="0.5"/>
                                          </p:val>
                                        </p:tav>
                                        <p:tav tm="100000">
                                          <p:val>
                                            <p:fltVal val="1"/>
                                          </p:val>
                                        </p:tav>
                                      </p:tavLst>
                                    </p:anim>
                                    <p:anim calcmode="lin" valueType="num">
                                      <p:cBhvr>
                                        <p:cTn id="28" dur="166" tmFilter="0, 0; 0.125,0.2665; 0.25,0.4; 0.375,0.465; 0.5,0.5;  0.625,0.535; 0.75,0.6; 0.875,0.7335; 1,1">
                                          <p:stCondLst>
                                            <p:cond delay="166"/>
                                          </p:stCondLst>
                                        </p:cTn>
                                        <p:tgtEl>
                                          <p:spTgt spid="28682">
                                            <p:txEl>
                                              <p:pRg st="0" end="0"/>
                                            </p:txEl>
                                          </p:spTgt>
                                        </p:tgtEl>
                                        <p:attrNameLst>
                                          <p:attrName>ppt_y</p:attrName>
                                        </p:attrNameLst>
                                      </p:cBhvr>
                                      <p:tavLst>
                                        <p:tav tm="0" fmla="#ppt_y-sin(pi*$)/9">
                                          <p:val>
                                            <p:fltVal val="0"/>
                                          </p:val>
                                        </p:tav>
                                        <p:tav tm="100000">
                                          <p:val>
                                            <p:fltVal val="1"/>
                                          </p:val>
                                        </p:tav>
                                      </p:tavLst>
                                    </p:anim>
                                    <p:anim calcmode="lin" valueType="num">
                                      <p:cBhvr>
                                        <p:cTn id="29" dur="83" tmFilter="0, 0; 0.125,0.2665; 0.25,0.4; 0.375,0.465; 0.5,0.5;  0.625,0.535; 0.75,0.6; 0.875,0.7335; 1,1">
                                          <p:stCondLst>
                                            <p:cond delay="331"/>
                                          </p:stCondLst>
                                        </p:cTn>
                                        <p:tgtEl>
                                          <p:spTgt spid="28682">
                                            <p:txEl>
                                              <p:pRg st="0" end="0"/>
                                            </p:txEl>
                                          </p:spTgt>
                                        </p:tgtEl>
                                        <p:attrNameLst>
                                          <p:attrName>ppt_y</p:attrName>
                                        </p:attrNameLst>
                                      </p:cBhvr>
                                      <p:tavLst>
                                        <p:tav tm="0" fmla="#ppt_y-sin(pi*$)/27">
                                          <p:val>
                                            <p:fltVal val="0"/>
                                          </p:val>
                                        </p:tav>
                                        <p:tav tm="100000">
                                          <p:val>
                                            <p:fltVal val="1"/>
                                          </p:val>
                                        </p:tav>
                                      </p:tavLst>
                                    </p:anim>
                                    <p:anim calcmode="lin" valueType="num">
                                      <p:cBhvr>
                                        <p:cTn id="30" dur="41" tmFilter="0, 0; 0.125,0.2665; 0.25,0.4; 0.375,0.465; 0.5,0.5;  0.625,0.535; 0.75,0.6; 0.875,0.7335; 1,1">
                                          <p:stCondLst>
                                            <p:cond delay="414"/>
                                          </p:stCondLst>
                                        </p:cTn>
                                        <p:tgtEl>
                                          <p:spTgt spid="28682">
                                            <p:txEl>
                                              <p:pRg st="0" end="0"/>
                                            </p:txEl>
                                          </p:spTgt>
                                        </p:tgtEl>
                                        <p:attrNameLst>
                                          <p:attrName>ppt_y</p:attrName>
                                        </p:attrNameLst>
                                      </p:cBhvr>
                                      <p:tavLst>
                                        <p:tav tm="0" fmla="#ppt_y-sin(pi*$)/81">
                                          <p:val>
                                            <p:fltVal val="0"/>
                                          </p:val>
                                        </p:tav>
                                        <p:tav tm="100000">
                                          <p:val>
                                            <p:fltVal val="1"/>
                                          </p:val>
                                        </p:tav>
                                      </p:tavLst>
                                    </p:anim>
                                    <p:animScale>
                                      <p:cBhvr>
                                        <p:cTn id="31" dur="7">
                                          <p:stCondLst>
                                            <p:cond delay="162"/>
                                          </p:stCondLst>
                                        </p:cTn>
                                        <p:tgtEl>
                                          <p:spTgt spid="28682">
                                            <p:txEl>
                                              <p:pRg st="0" end="0"/>
                                            </p:txEl>
                                          </p:spTgt>
                                        </p:tgtEl>
                                      </p:cBhvr>
                                      <p:to x="100000" y="60000"/>
                                    </p:animScale>
                                    <p:animScale>
                                      <p:cBhvr>
                                        <p:cTn id="32" dur="41" decel="50000">
                                          <p:stCondLst>
                                            <p:cond delay="169"/>
                                          </p:stCondLst>
                                        </p:cTn>
                                        <p:tgtEl>
                                          <p:spTgt spid="28682">
                                            <p:txEl>
                                              <p:pRg st="0" end="0"/>
                                            </p:txEl>
                                          </p:spTgt>
                                        </p:tgtEl>
                                      </p:cBhvr>
                                      <p:to x="100000" y="100000"/>
                                    </p:animScale>
                                    <p:animScale>
                                      <p:cBhvr>
                                        <p:cTn id="33" dur="7">
                                          <p:stCondLst>
                                            <p:cond delay="328"/>
                                          </p:stCondLst>
                                        </p:cTn>
                                        <p:tgtEl>
                                          <p:spTgt spid="28682">
                                            <p:txEl>
                                              <p:pRg st="0" end="0"/>
                                            </p:txEl>
                                          </p:spTgt>
                                        </p:tgtEl>
                                      </p:cBhvr>
                                      <p:to x="100000" y="80000"/>
                                    </p:animScale>
                                    <p:animScale>
                                      <p:cBhvr>
                                        <p:cTn id="34" dur="41" decel="50000">
                                          <p:stCondLst>
                                            <p:cond delay="335"/>
                                          </p:stCondLst>
                                        </p:cTn>
                                        <p:tgtEl>
                                          <p:spTgt spid="28682">
                                            <p:txEl>
                                              <p:pRg st="0" end="0"/>
                                            </p:txEl>
                                          </p:spTgt>
                                        </p:tgtEl>
                                      </p:cBhvr>
                                      <p:to x="100000" y="100000"/>
                                    </p:animScale>
                                    <p:animScale>
                                      <p:cBhvr>
                                        <p:cTn id="35" dur="7">
                                          <p:stCondLst>
                                            <p:cond delay="410"/>
                                          </p:stCondLst>
                                        </p:cTn>
                                        <p:tgtEl>
                                          <p:spTgt spid="28682">
                                            <p:txEl>
                                              <p:pRg st="0" end="0"/>
                                            </p:txEl>
                                          </p:spTgt>
                                        </p:tgtEl>
                                      </p:cBhvr>
                                      <p:to x="100000" y="90000"/>
                                    </p:animScale>
                                    <p:animScale>
                                      <p:cBhvr>
                                        <p:cTn id="36" dur="41" decel="50000">
                                          <p:stCondLst>
                                            <p:cond delay="417"/>
                                          </p:stCondLst>
                                        </p:cTn>
                                        <p:tgtEl>
                                          <p:spTgt spid="28682">
                                            <p:txEl>
                                              <p:pRg st="0" end="0"/>
                                            </p:txEl>
                                          </p:spTgt>
                                        </p:tgtEl>
                                      </p:cBhvr>
                                      <p:to x="100000" y="100000"/>
                                    </p:animScale>
                                    <p:animScale>
                                      <p:cBhvr>
                                        <p:cTn id="37" dur="7">
                                          <p:stCondLst>
                                            <p:cond delay="452"/>
                                          </p:stCondLst>
                                        </p:cTn>
                                        <p:tgtEl>
                                          <p:spTgt spid="28682">
                                            <p:txEl>
                                              <p:pRg st="0" end="0"/>
                                            </p:txEl>
                                          </p:spTgt>
                                        </p:tgtEl>
                                      </p:cBhvr>
                                      <p:to x="100000" y="95000"/>
                                    </p:animScale>
                                    <p:animScale>
                                      <p:cBhvr>
                                        <p:cTn id="38" dur="41" decel="50000">
                                          <p:stCondLst>
                                            <p:cond delay="458"/>
                                          </p:stCondLst>
                                        </p:cTn>
                                        <p:tgtEl>
                                          <p:spTgt spid="2868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图片 31748" descr="图片2"/>
          <p:cNvPicPr>
            <a:picLocks noChangeAspect="1" noChangeArrowheads="1"/>
          </p:cNvPicPr>
          <p:nvPr/>
        </p:nvPicPr>
        <p:blipFill>
          <a:blip r:embed="rId2" cstate="email"/>
          <a:srcRect/>
          <a:stretch>
            <a:fillRect/>
          </a:stretch>
        </p:blipFill>
        <p:spPr bwMode="auto">
          <a:xfrm>
            <a:off x="5016500" y="4213225"/>
            <a:ext cx="3408363" cy="225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xt Box 2"/>
          <p:cNvSpPr txBox="1">
            <a:spLocks noChangeArrowheads="1"/>
          </p:cNvSpPr>
          <p:nvPr/>
        </p:nvSpPr>
        <p:spPr bwMode="auto">
          <a:xfrm>
            <a:off x="460375" y="1254125"/>
            <a:ext cx="7964488" cy="332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150000"/>
              </a:lnSpc>
            </a:pPr>
            <a:r>
              <a:rPr lang="en-US" altLang="zh-CN" sz="2800" b="1" dirty="0">
                <a:solidFill>
                  <a:srgbClr val="000000"/>
                </a:solidFill>
                <a:latin typeface="Times New Roman" panose="02020603050405020304" pitchFamily="18" charset="0"/>
              </a:rPr>
              <a:t>3. Little Tom bought two nice ____________ for his </a:t>
            </a:r>
          </a:p>
          <a:p>
            <a:pPr algn="just">
              <a:lnSpc>
                <a:spcPct val="150000"/>
              </a:lnSpc>
            </a:pPr>
            <a:r>
              <a:rPr lang="en-US" altLang="zh-CN" sz="2800" b="1" dirty="0">
                <a:solidFill>
                  <a:srgbClr val="000000"/>
                </a:solidFill>
                <a:latin typeface="Times New Roman" panose="02020603050405020304" pitchFamily="18" charset="0"/>
              </a:rPr>
              <a:t>    mother. </a:t>
            </a:r>
          </a:p>
          <a:p>
            <a:pPr algn="just">
              <a:lnSpc>
                <a:spcPct val="150000"/>
              </a:lnSpc>
            </a:pPr>
            <a:r>
              <a:rPr lang="en-US" altLang="zh-CN" sz="2800" b="1" dirty="0">
                <a:solidFill>
                  <a:srgbClr val="000000"/>
                </a:solidFill>
                <a:latin typeface="Times New Roman" panose="02020603050405020304" pitchFamily="18" charset="0"/>
              </a:rPr>
              <a:t>4. </a:t>
            </a:r>
            <a:r>
              <a:rPr lang="en-US" altLang="zh-CN" sz="2800" b="1" dirty="0">
                <a:solidFill>
                  <a:srgbClr val="000000"/>
                </a:solidFill>
                <a:latin typeface="Times New Roman" panose="02020603050405020304" pitchFamily="18" charset="0"/>
                <a:cs typeface="Times New Roman" panose="02020603050405020304" pitchFamily="18" charset="0"/>
              </a:rPr>
              <a:t>—</a:t>
            </a:r>
            <a:r>
              <a:rPr lang="en-US" altLang="zh-CN" sz="2800" b="1" dirty="0">
                <a:solidFill>
                  <a:srgbClr val="000000"/>
                </a:solidFill>
                <a:latin typeface="Times New Roman" panose="02020603050405020304" pitchFamily="18" charset="0"/>
              </a:rPr>
              <a:t>We can have snowball fights in winter here. </a:t>
            </a:r>
          </a:p>
          <a:p>
            <a:pPr algn="just">
              <a:lnSpc>
                <a:spcPct val="150000"/>
              </a:lnSpc>
            </a:pPr>
            <a:r>
              <a:rPr lang="en-US" altLang="zh-CN" sz="2800" b="1" dirty="0">
                <a:solidFill>
                  <a:srgbClr val="000000"/>
                </a:solidFill>
                <a:latin typeface="Times New Roman" panose="02020603050405020304" pitchFamily="18" charset="0"/>
              </a:rPr>
              <a:t>   </a:t>
            </a:r>
            <a:r>
              <a:rPr lang="en-US" altLang="zh-CN" sz="2800" b="1" dirty="0">
                <a:solidFill>
                  <a:srgbClr val="000000"/>
                </a:solidFill>
                <a:latin typeface="Times New Roman" panose="02020603050405020304" pitchFamily="18" charset="0"/>
                <a:cs typeface="Times New Roman" panose="02020603050405020304" pitchFamily="18" charset="0"/>
              </a:rPr>
              <a:t>—</a:t>
            </a:r>
            <a:r>
              <a:rPr lang="en-US" altLang="zh-CN" sz="2800" b="1" dirty="0">
                <a:solidFill>
                  <a:srgbClr val="000000"/>
                </a:solidFill>
                <a:latin typeface="Times New Roman" panose="02020603050405020304" pitchFamily="18" charset="0"/>
              </a:rPr>
              <a:t>It’s _________! I can’t wait for winter. </a:t>
            </a:r>
          </a:p>
          <a:p>
            <a:pPr algn="just">
              <a:lnSpc>
                <a:spcPct val="150000"/>
              </a:lnSpc>
            </a:pPr>
            <a:r>
              <a:rPr lang="en-US" altLang="zh-CN" sz="2800" b="1" dirty="0">
                <a:solidFill>
                  <a:srgbClr val="000000"/>
                </a:solidFill>
                <a:latin typeface="Times New Roman" panose="02020603050405020304" pitchFamily="18" charset="0"/>
              </a:rPr>
              <a:t>5. What a ________ river! </a:t>
            </a:r>
            <a:endParaRPr lang="en-US" altLang="zh-CN" sz="2800" b="1" dirty="0">
              <a:solidFill>
                <a:srgbClr val="FF0000"/>
              </a:solidFill>
              <a:latin typeface="Times New Roman" panose="02020603050405020304" pitchFamily="18" charset="0"/>
              <a:cs typeface="Times New Roman" panose="02020603050405020304" pitchFamily="18" charset="0"/>
            </a:endParaRPr>
          </a:p>
        </p:txBody>
      </p:sp>
      <p:sp>
        <p:nvSpPr>
          <p:cNvPr id="29699" name="Rectangle 3"/>
          <p:cNvSpPr>
            <a:spLocks noChangeArrowheads="1"/>
          </p:cNvSpPr>
          <p:nvPr/>
        </p:nvSpPr>
        <p:spPr bwMode="auto">
          <a:xfrm>
            <a:off x="5435600" y="1341438"/>
            <a:ext cx="17287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pPr algn="just" eaLnBrk="0" hangingPunct="0">
              <a:lnSpc>
                <a:spcPct val="150000"/>
              </a:lnSpc>
              <a:spcBef>
                <a:spcPct val="50000"/>
              </a:spcBef>
            </a:pPr>
            <a:r>
              <a:rPr lang="en-US" altLang="zh-CN" sz="2800" b="1">
                <a:solidFill>
                  <a:srgbClr val="FF0000"/>
                </a:solidFill>
                <a:latin typeface="Times New Roman" panose="02020603050405020304" pitchFamily="18" charset="0"/>
              </a:rPr>
              <a:t>scarves</a:t>
            </a:r>
          </a:p>
        </p:txBody>
      </p:sp>
      <p:sp>
        <p:nvSpPr>
          <p:cNvPr id="29700" name="Rectangle 3"/>
          <p:cNvSpPr>
            <a:spLocks noChangeArrowheads="1"/>
          </p:cNvSpPr>
          <p:nvPr/>
        </p:nvSpPr>
        <p:spPr bwMode="auto">
          <a:xfrm>
            <a:off x="1666875" y="3101975"/>
            <a:ext cx="24161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pPr algn="just" eaLnBrk="0" hangingPunct="0">
              <a:lnSpc>
                <a:spcPct val="150000"/>
              </a:lnSpc>
              <a:spcBef>
                <a:spcPct val="50000"/>
              </a:spcBef>
            </a:pPr>
            <a:r>
              <a:rPr lang="en-US" altLang="zh-CN" sz="2800" b="1">
                <a:solidFill>
                  <a:srgbClr val="FF0000"/>
                </a:solidFill>
                <a:latin typeface="Times New Roman" panose="02020603050405020304" pitchFamily="18" charset="0"/>
              </a:rPr>
              <a:t>amazing</a:t>
            </a:r>
          </a:p>
        </p:txBody>
      </p:sp>
      <p:sp>
        <p:nvSpPr>
          <p:cNvPr id="29701" name="Rectangle 3"/>
          <p:cNvSpPr>
            <a:spLocks noChangeArrowheads="1"/>
          </p:cNvSpPr>
          <p:nvPr/>
        </p:nvSpPr>
        <p:spPr bwMode="auto">
          <a:xfrm>
            <a:off x="2138363" y="3840163"/>
            <a:ext cx="1824037"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pPr algn="just" eaLnBrk="0" hangingPunct="0">
              <a:lnSpc>
                <a:spcPct val="150000"/>
              </a:lnSpc>
              <a:spcBef>
                <a:spcPct val="50000"/>
              </a:spcBef>
            </a:pPr>
            <a:r>
              <a:rPr lang="en-US" altLang="zh-CN" sz="2800" b="1">
                <a:solidFill>
                  <a:srgbClr val="FF0000"/>
                </a:solidFill>
                <a:latin typeface="Times New Roman" panose="02020603050405020304" pitchFamily="18" charset="0"/>
              </a:rPr>
              <a:t>clear</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additive="base">
                                        <p:cTn id="7" dur="500" fill="hold"/>
                                        <p:tgtEl>
                                          <p:spTgt spid="29699"/>
                                        </p:tgtEl>
                                        <p:attrNameLst>
                                          <p:attrName>ppt_x</p:attrName>
                                        </p:attrNameLst>
                                      </p:cBhvr>
                                      <p:tavLst>
                                        <p:tav tm="0">
                                          <p:val>
                                            <p:strVal val="#ppt_x"/>
                                          </p:val>
                                        </p:tav>
                                        <p:tav tm="100000">
                                          <p:val>
                                            <p:strVal val="#ppt_x"/>
                                          </p:val>
                                        </p:tav>
                                      </p:tavLst>
                                    </p:anim>
                                    <p:anim calcmode="lin" valueType="num">
                                      <p:cBhvr additive="base">
                                        <p:cTn id="8" dur="500" fill="hold"/>
                                        <p:tgtEl>
                                          <p:spTgt spid="2969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700">
                                            <p:txEl>
                                              <p:pRg st="0" end="0"/>
                                            </p:txEl>
                                          </p:spTgt>
                                        </p:tgtEl>
                                        <p:attrNameLst>
                                          <p:attrName>style.visibility</p:attrName>
                                        </p:attrNameLst>
                                      </p:cBhvr>
                                      <p:to>
                                        <p:strVal val="visible"/>
                                      </p:to>
                                    </p:set>
                                    <p:anim calcmode="lin" valueType="num">
                                      <p:cBhvr additive="base">
                                        <p:cTn id="13" dur="500" fill="hold"/>
                                        <p:tgtEl>
                                          <p:spTgt spid="2970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7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9701">
                                            <p:txEl>
                                              <p:pRg st="0" end="0"/>
                                            </p:txEl>
                                          </p:spTgt>
                                        </p:tgtEl>
                                        <p:attrNameLst>
                                          <p:attrName>style.visibility</p:attrName>
                                        </p:attrNameLst>
                                      </p:cBhvr>
                                      <p:to>
                                        <p:strVal val="visible"/>
                                      </p:to>
                                    </p:set>
                                    <p:anim calcmode="lin" valueType="num">
                                      <p:cBhvr additive="base">
                                        <p:cTn id="19" dur="500" fill="hold"/>
                                        <p:tgtEl>
                                          <p:spTgt spid="2970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70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88938" y="592138"/>
            <a:ext cx="7850187"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spcBef>
                <a:spcPct val="35000"/>
              </a:spcBef>
            </a:pPr>
            <a:r>
              <a:rPr lang="en-US" altLang="zh-CN" sz="2800" b="1" dirty="0">
                <a:solidFill>
                  <a:srgbClr val="AB03AD"/>
                </a:solidFill>
                <a:latin typeface="Times New Roman" panose="02020603050405020304" pitchFamily="18" charset="0"/>
              </a:rPr>
              <a:t>Ⅱ. </a:t>
            </a:r>
            <a:r>
              <a:rPr lang="zh-CN" altLang="en-US" sz="2800" b="1" dirty="0">
                <a:solidFill>
                  <a:srgbClr val="AB03AD"/>
                </a:solidFill>
                <a:latin typeface="Times New Roman" panose="02020603050405020304" pitchFamily="18" charset="0"/>
              </a:rPr>
              <a:t>补全对话。</a:t>
            </a:r>
          </a:p>
          <a:p>
            <a:pPr algn="just">
              <a:spcBef>
                <a:spcPct val="35000"/>
              </a:spcBef>
            </a:pPr>
            <a:r>
              <a:rPr lang="zh-CN" altLang="en-US" sz="2800" b="1" dirty="0">
                <a:solidFill>
                  <a:srgbClr val="AB03AD"/>
                </a:solidFill>
                <a:latin typeface="Times New Roman" panose="02020603050405020304" pitchFamily="18" charset="0"/>
              </a:rPr>
              <a:t>从方框中选择最佳选项完成对话，有两项多余。</a:t>
            </a:r>
          </a:p>
        </p:txBody>
      </p:sp>
      <p:graphicFrame>
        <p:nvGraphicFramePr>
          <p:cNvPr id="3" name="表格 2"/>
          <p:cNvGraphicFramePr>
            <a:graphicFrameLocks noGrp="1"/>
          </p:cNvGraphicFramePr>
          <p:nvPr/>
        </p:nvGraphicFramePr>
        <p:xfrm>
          <a:off x="388938" y="1782763"/>
          <a:ext cx="8188325" cy="4187908"/>
        </p:xfrm>
        <a:graphic>
          <a:graphicData uri="http://schemas.openxmlformats.org/drawingml/2006/table">
            <a:tbl>
              <a:tblPr firstRow="1" bandRow="1">
                <a:tableStyleId>{5C22544A-7EE6-4342-B048-85BDC9FD1C3A}</a:tableStyleId>
              </a:tblPr>
              <a:tblGrid>
                <a:gridCol w="8188325">
                  <a:extLst>
                    <a:ext uri="{9D8B030D-6E8A-4147-A177-3AD203B41FA5}">
                      <a16:colId xmlns:a16="http://schemas.microsoft.com/office/drawing/2014/main" val="20000"/>
                    </a:ext>
                  </a:extLst>
                </a:gridCol>
              </a:tblGrid>
              <a:tr h="4187825">
                <a:tc>
                  <a:txBody>
                    <a:bodyPr/>
                    <a:lstStyle/>
                    <a:p>
                      <a:pPr fontAlgn="auto">
                        <a:lnSpc>
                          <a:spcPct val="120000"/>
                        </a:lnSpc>
                        <a:spcBef>
                          <a:spcPts val="0"/>
                        </a:spcBef>
                      </a:pPr>
                      <a:r>
                        <a:rPr lang="en-US" altLang="zh-CN" sz="2800" dirty="0" smtClean="0">
                          <a:solidFill>
                            <a:schemeClr val="tx1"/>
                          </a:solidFill>
                          <a:latin typeface="Times New Roman" panose="02020603050405020304" pitchFamily="18" charset="0"/>
                        </a:rPr>
                        <a:t>A. Is it very cold in winter in Australia? </a:t>
                      </a:r>
                    </a:p>
                    <a:p>
                      <a:pPr fontAlgn="auto">
                        <a:lnSpc>
                          <a:spcPct val="120000"/>
                        </a:lnSpc>
                        <a:spcBef>
                          <a:spcPts val="0"/>
                        </a:spcBef>
                      </a:pPr>
                      <a:r>
                        <a:rPr lang="en-US" altLang="zh-CN" sz="2800" dirty="0" smtClean="0">
                          <a:solidFill>
                            <a:schemeClr val="tx1"/>
                          </a:solidFill>
                          <a:latin typeface="Times New Roman" panose="02020603050405020304" pitchFamily="18" charset="0"/>
                        </a:rPr>
                        <a:t>B. The Australian seasons are opposite(</a:t>
                      </a:r>
                      <a:r>
                        <a:rPr lang="zh-CN" altLang="en-US" sz="2800" dirty="0" smtClean="0">
                          <a:solidFill>
                            <a:schemeClr val="tx1"/>
                          </a:solidFill>
                          <a:latin typeface="Times New Roman" panose="02020603050405020304" pitchFamily="18" charset="0"/>
                        </a:rPr>
                        <a:t>相反</a:t>
                      </a:r>
                      <a:r>
                        <a:rPr lang="en-US" altLang="zh-CN" sz="2800" dirty="0" smtClean="0">
                          <a:solidFill>
                            <a:schemeClr val="tx1"/>
                          </a:solidFill>
                          <a:latin typeface="Times New Roman" panose="02020603050405020304" pitchFamily="18" charset="0"/>
                        </a:rPr>
                        <a:t>) to the </a:t>
                      </a:r>
                    </a:p>
                    <a:p>
                      <a:pPr fontAlgn="auto">
                        <a:lnSpc>
                          <a:spcPct val="120000"/>
                        </a:lnSpc>
                        <a:spcBef>
                          <a:spcPts val="0"/>
                        </a:spcBef>
                      </a:pPr>
                      <a:r>
                        <a:rPr lang="en-US" altLang="zh-CN" sz="2800" dirty="0" smtClean="0">
                          <a:solidFill>
                            <a:schemeClr val="tx1"/>
                          </a:solidFill>
                          <a:latin typeface="Times New Roman" panose="02020603050405020304" pitchFamily="18" charset="0"/>
                        </a:rPr>
                        <a:t>    Chinese seasons. </a:t>
                      </a:r>
                    </a:p>
                    <a:p>
                      <a:pPr fontAlgn="auto">
                        <a:lnSpc>
                          <a:spcPct val="120000"/>
                        </a:lnSpc>
                        <a:spcBef>
                          <a:spcPts val="0"/>
                        </a:spcBef>
                      </a:pPr>
                      <a:r>
                        <a:rPr lang="en-US" altLang="zh-CN" sz="2800" dirty="0" smtClean="0">
                          <a:solidFill>
                            <a:schemeClr val="tx1"/>
                          </a:solidFill>
                          <a:latin typeface="Times New Roman" panose="02020603050405020304" pitchFamily="18" charset="0"/>
                        </a:rPr>
                        <a:t>C. It’s very cold in Australia. </a:t>
                      </a:r>
                    </a:p>
                    <a:p>
                      <a:pPr fontAlgn="auto">
                        <a:lnSpc>
                          <a:spcPct val="120000"/>
                        </a:lnSpc>
                        <a:spcBef>
                          <a:spcPts val="0"/>
                        </a:spcBef>
                      </a:pPr>
                      <a:r>
                        <a:rPr lang="en-US" altLang="zh-CN" sz="2800" dirty="0" smtClean="0">
                          <a:solidFill>
                            <a:schemeClr val="tx1"/>
                          </a:solidFill>
                          <a:latin typeface="Times New Roman" panose="02020603050405020304" pitchFamily="18" charset="0"/>
                          <a:sym typeface="+mn-ea"/>
                        </a:rPr>
                        <a:t>D. How interesting! </a:t>
                      </a:r>
                    </a:p>
                    <a:p>
                      <a:pPr fontAlgn="auto">
                        <a:lnSpc>
                          <a:spcPct val="120000"/>
                        </a:lnSpc>
                        <a:spcBef>
                          <a:spcPts val="0"/>
                        </a:spcBef>
                      </a:pPr>
                      <a:r>
                        <a:rPr lang="en-US" altLang="zh-CN" sz="2800" dirty="0" smtClean="0">
                          <a:solidFill>
                            <a:schemeClr val="tx1"/>
                          </a:solidFill>
                          <a:latin typeface="Times New Roman" panose="02020603050405020304" pitchFamily="18" charset="0"/>
                          <a:sym typeface="+mn-ea"/>
                        </a:rPr>
                        <a:t>E. Swimming is very popular in summer.</a:t>
                      </a:r>
                    </a:p>
                    <a:p>
                      <a:pPr fontAlgn="auto">
                        <a:lnSpc>
                          <a:spcPct val="120000"/>
                        </a:lnSpc>
                        <a:spcBef>
                          <a:spcPts val="0"/>
                        </a:spcBef>
                      </a:pPr>
                      <a:r>
                        <a:rPr lang="en-US" altLang="zh-CN" sz="2800" dirty="0" smtClean="0">
                          <a:solidFill>
                            <a:schemeClr val="tx1"/>
                          </a:solidFill>
                          <a:latin typeface="Times New Roman" panose="02020603050405020304" pitchFamily="18" charset="0"/>
                          <a:sym typeface="+mn-ea"/>
                        </a:rPr>
                        <a:t>F. In Australia, there is beautiful sunshine every day. </a:t>
                      </a:r>
                    </a:p>
                    <a:p>
                      <a:pPr fontAlgn="auto">
                        <a:lnSpc>
                          <a:spcPct val="120000"/>
                        </a:lnSpc>
                        <a:spcBef>
                          <a:spcPts val="0"/>
                        </a:spcBef>
                      </a:pPr>
                      <a:r>
                        <a:rPr lang="en-US" altLang="zh-CN" sz="2800" dirty="0" smtClean="0">
                          <a:solidFill>
                            <a:schemeClr val="tx1"/>
                          </a:solidFill>
                          <a:latin typeface="Times New Roman" panose="02020603050405020304" pitchFamily="18" charset="0"/>
                          <a:sym typeface="+mn-ea"/>
                        </a:rPr>
                        <a:t>G. What’s the weather like in Australia? </a:t>
                      </a:r>
                      <a:endParaRPr lang="en-US" altLang="zh-CN" sz="2800" dirty="0" smtClean="0">
                        <a:solidFill>
                          <a:schemeClr val="tx1"/>
                        </a:solidFill>
                        <a:latin typeface="Times New Roman" panose="02020603050405020304" pitchFamily="18" charset="0"/>
                      </a:endParaRPr>
                    </a:p>
                  </a:txBody>
                  <a:tcPr marL="91433" marR="91433" marT="45698" marB="45698">
                    <a:solidFill>
                      <a:schemeClr val="accent1"/>
                    </a:solidFill>
                  </a:tcPr>
                </a:tc>
                <a:extLst>
                  <a:ext uri="{0D108BD9-81ED-4DB2-BD59-A6C34878D82A}">
                    <a16:rowId xmlns:a16="http://schemas.microsoft.com/office/drawing/2014/main" val="10000"/>
                  </a:ext>
                </a:extLst>
              </a:tr>
            </a:tbl>
          </a:graphicData>
        </a:graphic>
      </p:graphicFrame>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文本框 1"/>
          <p:cNvSpPr txBox="1">
            <a:spLocks noChangeArrowheads="1"/>
          </p:cNvSpPr>
          <p:nvPr/>
        </p:nvSpPr>
        <p:spPr bwMode="auto">
          <a:xfrm>
            <a:off x="138113" y="476250"/>
            <a:ext cx="8545512"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150000"/>
              </a:lnSpc>
            </a:pPr>
            <a:r>
              <a:rPr lang="en-US" altLang="zh-CN" sz="2800" b="1">
                <a:solidFill>
                  <a:srgbClr val="000000"/>
                </a:solidFill>
                <a:latin typeface="Times New Roman" panose="02020603050405020304" pitchFamily="18" charset="0"/>
              </a:rPr>
              <a:t>A: Hi, Kangkang! What a cold day! </a:t>
            </a:r>
          </a:p>
          <a:p>
            <a:pPr algn="just">
              <a:lnSpc>
                <a:spcPct val="150000"/>
              </a:lnSpc>
            </a:pPr>
            <a:r>
              <a:rPr lang="en-US" altLang="zh-CN" sz="2800" b="1">
                <a:solidFill>
                  <a:srgbClr val="000000"/>
                </a:solidFill>
                <a:latin typeface="Times New Roman" panose="02020603050405020304" pitchFamily="18" charset="0"/>
              </a:rPr>
              <a:t>B: Yes. It’s very cold. I know you are from Australia.</a:t>
            </a:r>
          </a:p>
          <a:p>
            <a:pPr algn="just">
              <a:lnSpc>
                <a:spcPct val="150000"/>
              </a:lnSpc>
            </a:pPr>
            <a:r>
              <a:rPr lang="en-US" altLang="zh-CN" sz="2800" b="1">
                <a:solidFill>
                  <a:srgbClr val="000000"/>
                </a:solidFill>
                <a:latin typeface="Times New Roman" panose="02020603050405020304" pitchFamily="18" charset="0"/>
              </a:rPr>
              <a:t>    1._____</a:t>
            </a:r>
            <a:r>
              <a:rPr lang="en-US" altLang="zh-CN" sz="2800" b="1" u="sng">
                <a:solidFill>
                  <a:srgbClr val="000000"/>
                </a:solidFill>
                <a:latin typeface="Times New Roman" panose="02020603050405020304" pitchFamily="18" charset="0"/>
              </a:rPr>
              <a:t>       </a:t>
            </a:r>
            <a:endParaRPr lang="en-US" altLang="zh-CN" sz="2800" b="1">
              <a:solidFill>
                <a:srgbClr val="000000"/>
              </a:solidFill>
              <a:latin typeface="Times New Roman" panose="02020603050405020304" pitchFamily="18" charset="0"/>
            </a:endParaRPr>
          </a:p>
          <a:p>
            <a:pPr algn="just">
              <a:lnSpc>
                <a:spcPct val="150000"/>
              </a:lnSpc>
            </a:pPr>
            <a:r>
              <a:rPr lang="en-US" altLang="zh-CN" sz="2800" b="1">
                <a:solidFill>
                  <a:srgbClr val="000000"/>
                </a:solidFill>
                <a:latin typeface="Times New Roman" panose="02020603050405020304" pitchFamily="18" charset="0"/>
              </a:rPr>
              <a:t>A: In Australia, summer is from December to</a:t>
            </a:r>
          </a:p>
          <a:p>
            <a:pPr algn="just">
              <a:lnSpc>
                <a:spcPct val="150000"/>
              </a:lnSpc>
            </a:pPr>
            <a:r>
              <a:rPr lang="en-US" altLang="zh-CN" sz="2800" b="1">
                <a:solidFill>
                  <a:srgbClr val="000000"/>
                </a:solidFill>
                <a:latin typeface="Times New Roman" panose="02020603050405020304" pitchFamily="18" charset="0"/>
              </a:rPr>
              <a:t>     February and winter is in June, July and August. </a:t>
            </a:r>
          </a:p>
          <a:p>
            <a:pPr algn="just">
              <a:lnSpc>
                <a:spcPct val="150000"/>
              </a:lnSpc>
            </a:pPr>
            <a:r>
              <a:rPr lang="en-US" altLang="zh-CN" sz="2800" b="1">
                <a:solidFill>
                  <a:srgbClr val="000000"/>
                </a:solidFill>
                <a:latin typeface="Times New Roman" panose="02020603050405020304" pitchFamily="18" charset="0"/>
              </a:rPr>
              <a:t>B: Oh! 2._____ When it is spring in China, it’s fall in</a:t>
            </a:r>
          </a:p>
          <a:p>
            <a:pPr algn="just">
              <a:lnSpc>
                <a:spcPct val="150000"/>
              </a:lnSpc>
            </a:pPr>
            <a:r>
              <a:rPr lang="en-US" altLang="zh-CN" sz="2800" b="1">
                <a:solidFill>
                  <a:srgbClr val="000000"/>
                </a:solidFill>
                <a:latin typeface="Times New Roman" panose="02020603050405020304" pitchFamily="18" charset="0"/>
              </a:rPr>
              <a:t>     Australia, right? </a:t>
            </a:r>
          </a:p>
          <a:p>
            <a:pPr algn="just">
              <a:lnSpc>
                <a:spcPct val="150000"/>
              </a:lnSpc>
            </a:pPr>
            <a:r>
              <a:rPr lang="en-US" altLang="zh-CN" sz="2800" b="1">
                <a:solidFill>
                  <a:srgbClr val="000000"/>
                </a:solidFill>
                <a:latin typeface="Times New Roman" panose="02020603050405020304" pitchFamily="18" charset="0"/>
              </a:rPr>
              <a:t>A: Quite right. 3._____  It’s very warm. Sometimes it’s</a:t>
            </a:r>
          </a:p>
          <a:p>
            <a:pPr algn="just">
              <a:lnSpc>
                <a:spcPct val="150000"/>
              </a:lnSpc>
            </a:pPr>
            <a:r>
              <a:rPr lang="en-US" altLang="zh-CN" sz="2800" b="1">
                <a:solidFill>
                  <a:srgbClr val="000000"/>
                </a:solidFill>
                <a:latin typeface="Times New Roman" panose="02020603050405020304" pitchFamily="18" charset="0"/>
              </a:rPr>
              <a:t>     too hot. </a:t>
            </a:r>
            <a:endParaRPr lang="zh-CN" altLang="en-US" sz="2800"/>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81000" y="582613"/>
            <a:ext cx="8382000"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150000"/>
              </a:lnSpc>
              <a:spcBef>
                <a:spcPct val="50000"/>
              </a:spcBef>
            </a:pPr>
            <a:r>
              <a:rPr lang="en-US" altLang="zh-CN" sz="2800" b="1">
                <a:solidFill>
                  <a:srgbClr val="000000"/>
                </a:solidFill>
                <a:latin typeface="Times New Roman" panose="02020603050405020304" pitchFamily="18" charset="0"/>
              </a:rPr>
              <a:t>B: 4._____</a:t>
            </a:r>
            <a:r>
              <a:rPr lang="en-US" altLang="zh-CN" sz="2800" b="1" u="sng">
                <a:solidFill>
                  <a:srgbClr val="000000"/>
                </a:solidFill>
                <a:latin typeface="Times New Roman" panose="02020603050405020304" pitchFamily="18" charset="0"/>
              </a:rPr>
              <a:t>     </a:t>
            </a:r>
            <a:r>
              <a:rPr lang="en-US" altLang="zh-CN" sz="2800" b="1">
                <a:solidFill>
                  <a:srgbClr val="000000"/>
                </a:solidFill>
                <a:latin typeface="Times New Roman" panose="02020603050405020304" pitchFamily="18" charset="0"/>
              </a:rPr>
              <a:t>  </a:t>
            </a:r>
            <a:endParaRPr lang="en-US" altLang="zh-CN" sz="2800" b="1" u="sng">
              <a:solidFill>
                <a:srgbClr val="000000"/>
              </a:solidFill>
              <a:latin typeface="Times New Roman" panose="02020603050405020304" pitchFamily="18" charset="0"/>
            </a:endParaRPr>
          </a:p>
          <a:p>
            <a:pPr algn="just">
              <a:lnSpc>
                <a:spcPct val="150000"/>
              </a:lnSpc>
              <a:spcBef>
                <a:spcPct val="50000"/>
              </a:spcBef>
            </a:pPr>
            <a:r>
              <a:rPr lang="en-US" altLang="zh-CN" sz="2800" b="1">
                <a:solidFill>
                  <a:srgbClr val="000000"/>
                </a:solidFill>
                <a:latin typeface="Times New Roman" panose="02020603050405020304" pitchFamily="18" charset="0"/>
              </a:rPr>
              <a:t>A: No, it’s quite warm. </a:t>
            </a:r>
          </a:p>
          <a:p>
            <a:pPr algn="just">
              <a:lnSpc>
                <a:spcPct val="150000"/>
              </a:lnSpc>
              <a:spcBef>
                <a:spcPct val="50000"/>
              </a:spcBef>
            </a:pPr>
            <a:r>
              <a:rPr lang="en-US" altLang="zh-CN" sz="2800" b="1">
                <a:solidFill>
                  <a:srgbClr val="000000"/>
                </a:solidFill>
                <a:latin typeface="Times New Roman" panose="02020603050405020304" pitchFamily="18" charset="0"/>
              </a:rPr>
              <a:t>B: 5._____</a:t>
            </a:r>
            <a:r>
              <a:rPr lang="en-US" altLang="zh-CN" sz="2800" b="1" u="sng">
                <a:solidFill>
                  <a:srgbClr val="000000"/>
                </a:solidFill>
                <a:latin typeface="Times New Roman" panose="02020603050405020304" pitchFamily="18" charset="0"/>
              </a:rPr>
              <a:t>     </a:t>
            </a:r>
            <a:r>
              <a:rPr lang="en-US" altLang="zh-CN" sz="2800" b="1">
                <a:solidFill>
                  <a:srgbClr val="000000"/>
                </a:solidFill>
                <a:latin typeface="Times New Roman" panose="02020603050405020304" pitchFamily="18" charset="0"/>
              </a:rPr>
              <a:t>  </a:t>
            </a:r>
            <a:endParaRPr lang="en-US" altLang="zh-CN" sz="2800" b="1" u="sng">
              <a:solidFill>
                <a:srgbClr val="000000"/>
              </a:solidFill>
              <a:latin typeface="Times New Roman" panose="02020603050405020304" pitchFamily="18" charset="0"/>
            </a:endParaRPr>
          </a:p>
          <a:p>
            <a:pPr algn="just">
              <a:lnSpc>
                <a:spcPct val="150000"/>
              </a:lnSpc>
              <a:spcBef>
                <a:spcPct val="50000"/>
              </a:spcBef>
            </a:pPr>
            <a:r>
              <a:rPr lang="en-US" altLang="zh-CN" sz="2800" b="1">
                <a:solidFill>
                  <a:srgbClr val="000000"/>
                </a:solidFill>
                <a:latin typeface="Times New Roman" panose="02020603050405020304" pitchFamily="18" charset="0"/>
              </a:rPr>
              <a:t>A: Look at the clouds! It’s going to rain. Let’s go</a:t>
            </a:r>
          </a:p>
          <a:p>
            <a:pPr algn="just">
              <a:lnSpc>
                <a:spcPct val="150000"/>
              </a:lnSpc>
              <a:spcBef>
                <a:spcPct val="50000"/>
              </a:spcBef>
            </a:pPr>
            <a:r>
              <a:rPr lang="en-US" altLang="zh-CN" sz="2800" b="1">
                <a:solidFill>
                  <a:srgbClr val="000000"/>
                </a:solidFill>
                <a:latin typeface="Times New Roman" panose="02020603050405020304" pitchFamily="18" charset="0"/>
              </a:rPr>
              <a:t>    home. </a:t>
            </a:r>
          </a:p>
          <a:p>
            <a:pPr algn="just">
              <a:lnSpc>
                <a:spcPct val="150000"/>
              </a:lnSpc>
              <a:spcBef>
                <a:spcPct val="50000"/>
              </a:spcBef>
            </a:pPr>
            <a:r>
              <a:rPr lang="en-US" altLang="zh-CN" sz="2800" b="1">
                <a:solidFill>
                  <a:srgbClr val="000000"/>
                </a:solidFill>
                <a:latin typeface="Times New Roman" panose="02020603050405020304" pitchFamily="18" charset="0"/>
              </a:rPr>
              <a:t>B: All right. Bye-bye! </a:t>
            </a:r>
          </a:p>
          <a:p>
            <a:pPr algn="just">
              <a:lnSpc>
                <a:spcPct val="150000"/>
              </a:lnSpc>
              <a:spcBef>
                <a:spcPct val="50000"/>
              </a:spcBef>
            </a:pPr>
            <a:r>
              <a:rPr lang="en-US" altLang="zh-CN" sz="2800" b="1">
                <a:solidFill>
                  <a:srgbClr val="000000"/>
                </a:solidFill>
                <a:latin typeface="Times New Roman" panose="02020603050405020304" pitchFamily="18" charset="0"/>
              </a:rPr>
              <a:t>1. ______   2. ______   3. ______   4. ______   5. ______</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32770" name="Rectangle 3"/>
          <p:cNvSpPr>
            <a:spLocks noChangeArrowheads="1"/>
          </p:cNvSpPr>
          <p:nvPr/>
        </p:nvSpPr>
        <p:spPr bwMode="auto">
          <a:xfrm>
            <a:off x="6130925" y="5661025"/>
            <a:ext cx="60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pPr algn="just" eaLnBrk="0" hangingPunct="0">
              <a:lnSpc>
                <a:spcPct val="150000"/>
              </a:lnSpc>
              <a:spcBef>
                <a:spcPct val="50000"/>
              </a:spcBef>
            </a:pPr>
            <a:r>
              <a:rPr lang="en-US" altLang="zh-CN" sz="3200" b="1">
                <a:solidFill>
                  <a:srgbClr val="FF0000"/>
                </a:solidFill>
                <a:latin typeface="Times New Roman" panose="02020603050405020304" pitchFamily="18" charset="0"/>
              </a:rPr>
              <a:t>A</a:t>
            </a:r>
          </a:p>
        </p:txBody>
      </p:sp>
      <p:sp>
        <p:nvSpPr>
          <p:cNvPr id="32771" name="Rectangle 3"/>
          <p:cNvSpPr>
            <a:spLocks noChangeArrowheads="1"/>
          </p:cNvSpPr>
          <p:nvPr/>
        </p:nvSpPr>
        <p:spPr bwMode="auto">
          <a:xfrm>
            <a:off x="7858125" y="5661025"/>
            <a:ext cx="60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pPr algn="just" eaLnBrk="0" hangingPunct="0">
              <a:lnSpc>
                <a:spcPct val="150000"/>
              </a:lnSpc>
              <a:spcBef>
                <a:spcPct val="50000"/>
              </a:spcBef>
            </a:pPr>
            <a:r>
              <a:rPr lang="en-US" altLang="zh-CN" sz="3200" b="1">
                <a:solidFill>
                  <a:srgbClr val="FF0000"/>
                </a:solidFill>
                <a:latin typeface="Times New Roman" panose="02020603050405020304" pitchFamily="18" charset="0"/>
              </a:rPr>
              <a:t>D</a:t>
            </a:r>
          </a:p>
        </p:txBody>
      </p:sp>
      <p:sp>
        <p:nvSpPr>
          <p:cNvPr id="32772" name="Rectangle 3"/>
          <p:cNvSpPr>
            <a:spLocks noChangeArrowheads="1"/>
          </p:cNvSpPr>
          <p:nvPr/>
        </p:nvSpPr>
        <p:spPr bwMode="auto">
          <a:xfrm>
            <a:off x="939800" y="5661025"/>
            <a:ext cx="60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pPr algn="just" eaLnBrk="0" hangingPunct="0">
              <a:lnSpc>
                <a:spcPct val="150000"/>
              </a:lnSpc>
              <a:spcBef>
                <a:spcPct val="50000"/>
              </a:spcBef>
            </a:pPr>
            <a:r>
              <a:rPr lang="en-US" altLang="zh-CN" sz="3200" b="1">
                <a:solidFill>
                  <a:srgbClr val="FF0000"/>
                </a:solidFill>
                <a:latin typeface="Times New Roman" panose="02020603050405020304" pitchFamily="18" charset="0"/>
              </a:rPr>
              <a:t>G</a:t>
            </a:r>
          </a:p>
        </p:txBody>
      </p:sp>
      <p:sp>
        <p:nvSpPr>
          <p:cNvPr id="32773" name="Rectangle 3"/>
          <p:cNvSpPr>
            <a:spLocks noChangeArrowheads="1"/>
          </p:cNvSpPr>
          <p:nvPr/>
        </p:nvSpPr>
        <p:spPr bwMode="auto">
          <a:xfrm>
            <a:off x="2657475" y="5661025"/>
            <a:ext cx="60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pPr algn="just" eaLnBrk="0" hangingPunct="0">
              <a:lnSpc>
                <a:spcPct val="150000"/>
              </a:lnSpc>
              <a:spcBef>
                <a:spcPct val="50000"/>
              </a:spcBef>
            </a:pPr>
            <a:r>
              <a:rPr lang="en-US" altLang="zh-CN" sz="3200" b="1">
                <a:solidFill>
                  <a:srgbClr val="FF0000"/>
                </a:solidFill>
                <a:latin typeface="Times New Roman" panose="02020603050405020304" pitchFamily="18" charset="0"/>
              </a:rPr>
              <a:t>B</a:t>
            </a:r>
          </a:p>
        </p:txBody>
      </p:sp>
      <p:sp>
        <p:nvSpPr>
          <p:cNvPr id="32774" name="Rectangle 3"/>
          <p:cNvSpPr>
            <a:spLocks noChangeArrowheads="1"/>
          </p:cNvSpPr>
          <p:nvPr/>
        </p:nvSpPr>
        <p:spPr bwMode="auto">
          <a:xfrm>
            <a:off x="4457700" y="5661025"/>
            <a:ext cx="60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pPr algn="just" eaLnBrk="0" hangingPunct="0">
              <a:lnSpc>
                <a:spcPct val="150000"/>
              </a:lnSpc>
              <a:spcBef>
                <a:spcPct val="50000"/>
              </a:spcBef>
            </a:pPr>
            <a:r>
              <a:rPr lang="en-US" altLang="zh-CN" sz="3200" b="1">
                <a:solidFill>
                  <a:srgbClr val="FF0000"/>
                </a:solidFill>
                <a:latin typeface="Times New Roman" panose="02020603050405020304" pitchFamily="18" charset="0"/>
              </a:rPr>
              <a:t>F</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p:cTn id="7" dur="500" fill="hold"/>
                                        <p:tgtEl>
                                          <p:spTgt spid="32772"/>
                                        </p:tgtEl>
                                        <p:attrNameLst>
                                          <p:attrName>ppt_w</p:attrName>
                                        </p:attrNameLst>
                                      </p:cBhvr>
                                      <p:tavLst>
                                        <p:tav tm="0">
                                          <p:val>
                                            <p:fltVal val="0"/>
                                          </p:val>
                                        </p:tav>
                                        <p:tav tm="100000">
                                          <p:val>
                                            <p:strVal val="#ppt_w"/>
                                          </p:val>
                                        </p:tav>
                                      </p:tavLst>
                                    </p:anim>
                                    <p:anim calcmode="lin" valueType="num">
                                      <p:cBhvr>
                                        <p:cTn id="8" dur="500" fill="hold"/>
                                        <p:tgtEl>
                                          <p:spTgt spid="32772"/>
                                        </p:tgtEl>
                                        <p:attrNameLst>
                                          <p:attrName>ppt_h</p:attrName>
                                        </p:attrNameLst>
                                      </p:cBhvr>
                                      <p:tavLst>
                                        <p:tav tm="0">
                                          <p:val>
                                            <p:fltVal val="0"/>
                                          </p:val>
                                        </p:tav>
                                        <p:tav tm="100000">
                                          <p:val>
                                            <p:strVal val="#ppt_h"/>
                                          </p:val>
                                        </p:tav>
                                      </p:tavLst>
                                    </p:anim>
                                    <p:anim calcmode="lin" valueType="num">
                                      <p:cBhvr>
                                        <p:cTn id="9" dur="500" fill="hold"/>
                                        <p:tgtEl>
                                          <p:spTgt spid="32772"/>
                                        </p:tgtEl>
                                        <p:attrNameLst>
                                          <p:attrName>style.rotation</p:attrName>
                                        </p:attrNameLst>
                                      </p:cBhvr>
                                      <p:tavLst>
                                        <p:tav tm="0">
                                          <p:val>
                                            <p:fltVal val="360"/>
                                          </p:val>
                                        </p:tav>
                                        <p:tav tm="100000">
                                          <p:val>
                                            <p:fltVal val="0"/>
                                          </p:val>
                                        </p:tav>
                                      </p:tavLst>
                                    </p:anim>
                                    <p:animEffect transition="in" filter="fade">
                                      <p:cBhvr>
                                        <p:cTn id="10" dur="500"/>
                                        <p:tgtEl>
                                          <p:spTgt spid="32772"/>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32773"/>
                                        </p:tgtEl>
                                        <p:attrNameLst>
                                          <p:attrName>style.visibility</p:attrName>
                                        </p:attrNameLst>
                                      </p:cBhvr>
                                      <p:to>
                                        <p:strVal val="visible"/>
                                      </p:to>
                                    </p:set>
                                    <p:anim calcmode="lin" valueType="num">
                                      <p:cBhvr>
                                        <p:cTn id="13" dur="500" fill="hold"/>
                                        <p:tgtEl>
                                          <p:spTgt spid="32773"/>
                                        </p:tgtEl>
                                        <p:attrNameLst>
                                          <p:attrName>ppt_w</p:attrName>
                                        </p:attrNameLst>
                                      </p:cBhvr>
                                      <p:tavLst>
                                        <p:tav tm="0">
                                          <p:val>
                                            <p:fltVal val="0"/>
                                          </p:val>
                                        </p:tav>
                                        <p:tav tm="100000">
                                          <p:val>
                                            <p:strVal val="#ppt_w"/>
                                          </p:val>
                                        </p:tav>
                                      </p:tavLst>
                                    </p:anim>
                                    <p:anim calcmode="lin" valueType="num">
                                      <p:cBhvr>
                                        <p:cTn id="14" dur="500" fill="hold"/>
                                        <p:tgtEl>
                                          <p:spTgt spid="32773"/>
                                        </p:tgtEl>
                                        <p:attrNameLst>
                                          <p:attrName>ppt_h</p:attrName>
                                        </p:attrNameLst>
                                      </p:cBhvr>
                                      <p:tavLst>
                                        <p:tav tm="0">
                                          <p:val>
                                            <p:fltVal val="0"/>
                                          </p:val>
                                        </p:tav>
                                        <p:tav tm="100000">
                                          <p:val>
                                            <p:strVal val="#ppt_h"/>
                                          </p:val>
                                        </p:tav>
                                      </p:tavLst>
                                    </p:anim>
                                    <p:anim calcmode="lin" valueType="num">
                                      <p:cBhvr>
                                        <p:cTn id="15" dur="500" fill="hold"/>
                                        <p:tgtEl>
                                          <p:spTgt spid="32773"/>
                                        </p:tgtEl>
                                        <p:attrNameLst>
                                          <p:attrName>style.rotation</p:attrName>
                                        </p:attrNameLst>
                                      </p:cBhvr>
                                      <p:tavLst>
                                        <p:tav tm="0">
                                          <p:val>
                                            <p:fltVal val="360"/>
                                          </p:val>
                                        </p:tav>
                                        <p:tav tm="100000">
                                          <p:val>
                                            <p:fltVal val="0"/>
                                          </p:val>
                                        </p:tav>
                                      </p:tavLst>
                                    </p:anim>
                                    <p:animEffect transition="in" filter="fade">
                                      <p:cBhvr>
                                        <p:cTn id="16" dur="500"/>
                                        <p:tgtEl>
                                          <p:spTgt spid="32773"/>
                                        </p:tgtEl>
                                      </p:cBhvr>
                                    </p:animEffect>
                                  </p:childTnLst>
                                </p:cTn>
                              </p:par>
                              <p:par>
                                <p:cTn id="17" presetID="49" presetClass="entr" presetSubtype="0" decel="100000" fill="hold" grpId="0" nodeType="withEffect">
                                  <p:stCondLst>
                                    <p:cond delay="0"/>
                                  </p:stCondLst>
                                  <p:childTnLst>
                                    <p:set>
                                      <p:cBhvr>
                                        <p:cTn id="18" dur="1" fill="hold">
                                          <p:stCondLst>
                                            <p:cond delay="0"/>
                                          </p:stCondLst>
                                        </p:cTn>
                                        <p:tgtEl>
                                          <p:spTgt spid="32774"/>
                                        </p:tgtEl>
                                        <p:attrNameLst>
                                          <p:attrName>style.visibility</p:attrName>
                                        </p:attrNameLst>
                                      </p:cBhvr>
                                      <p:to>
                                        <p:strVal val="visible"/>
                                      </p:to>
                                    </p:set>
                                    <p:anim calcmode="lin" valueType="num">
                                      <p:cBhvr>
                                        <p:cTn id="19" dur="500" fill="hold"/>
                                        <p:tgtEl>
                                          <p:spTgt spid="32774"/>
                                        </p:tgtEl>
                                        <p:attrNameLst>
                                          <p:attrName>ppt_w</p:attrName>
                                        </p:attrNameLst>
                                      </p:cBhvr>
                                      <p:tavLst>
                                        <p:tav tm="0">
                                          <p:val>
                                            <p:fltVal val="0"/>
                                          </p:val>
                                        </p:tav>
                                        <p:tav tm="100000">
                                          <p:val>
                                            <p:strVal val="#ppt_w"/>
                                          </p:val>
                                        </p:tav>
                                      </p:tavLst>
                                    </p:anim>
                                    <p:anim calcmode="lin" valueType="num">
                                      <p:cBhvr>
                                        <p:cTn id="20" dur="500" fill="hold"/>
                                        <p:tgtEl>
                                          <p:spTgt spid="32774"/>
                                        </p:tgtEl>
                                        <p:attrNameLst>
                                          <p:attrName>ppt_h</p:attrName>
                                        </p:attrNameLst>
                                      </p:cBhvr>
                                      <p:tavLst>
                                        <p:tav tm="0">
                                          <p:val>
                                            <p:fltVal val="0"/>
                                          </p:val>
                                        </p:tav>
                                        <p:tav tm="100000">
                                          <p:val>
                                            <p:strVal val="#ppt_h"/>
                                          </p:val>
                                        </p:tav>
                                      </p:tavLst>
                                    </p:anim>
                                    <p:anim calcmode="lin" valueType="num">
                                      <p:cBhvr>
                                        <p:cTn id="21" dur="500" fill="hold"/>
                                        <p:tgtEl>
                                          <p:spTgt spid="32774"/>
                                        </p:tgtEl>
                                        <p:attrNameLst>
                                          <p:attrName>style.rotation</p:attrName>
                                        </p:attrNameLst>
                                      </p:cBhvr>
                                      <p:tavLst>
                                        <p:tav tm="0">
                                          <p:val>
                                            <p:fltVal val="360"/>
                                          </p:val>
                                        </p:tav>
                                        <p:tav tm="100000">
                                          <p:val>
                                            <p:fltVal val="0"/>
                                          </p:val>
                                        </p:tav>
                                      </p:tavLst>
                                    </p:anim>
                                    <p:animEffect transition="in" filter="fade">
                                      <p:cBhvr>
                                        <p:cTn id="22" dur="500"/>
                                        <p:tgtEl>
                                          <p:spTgt spid="32774"/>
                                        </p:tgtEl>
                                      </p:cBhvr>
                                    </p:animEffect>
                                  </p:childTnLst>
                                </p:cTn>
                              </p:par>
                              <p:par>
                                <p:cTn id="23" presetID="49" presetClass="entr" presetSubtype="0" decel="100000" fill="hold" grpId="0" nodeType="withEffect">
                                  <p:stCondLst>
                                    <p:cond delay="0"/>
                                  </p:stCondLst>
                                  <p:childTnLst>
                                    <p:set>
                                      <p:cBhvr>
                                        <p:cTn id="24" dur="1" fill="hold">
                                          <p:stCondLst>
                                            <p:cond delay="0"/>
                                          </p:stCondLst>
                                        </p:cTn>
                                        <p:tgtEl>
                                          <p:spTgt spid="32770"/>
                                        </p:tgtEl>
                                        <p:attrNameLst>
                                          <p:attrName>style.visibility</p:attrName>
                                        </p:attrNameLst>
                                      </p:cBhvr>
                                      <p:to>
                                        <p:strVal val="visible"/>
                                      </p:to>
                                    </p:set>
                                    <p:anim calcmode="lin" valueType="num">
                                      <p:cBhvr>
                                        <p:cTn id="25" dur="500" fill="hold"/>
                                        <p:tgtEl>
                                          <p:spTgt spid="32770"/>
                                        </p:tgtEl>
                                        <p:attrNameLst>
                                          <p:attrName>ppt_w</p:attrName>
                                        </p:attrNameLst>
                                      </p:cBhvr>
                                      <p:tavLst>
                                        <p:tav tm="0">
                                          <p:val>
                                            <p:fltVal val="0"/>
                                          </p:val>
                                        </p:tav>
                                        <p:tav tm="100000">
                                          <p:val>
                                            <p:strVal val="#ppt_w"/>
                                          </p:val>
                                        </p:tav>
                                      </p:tavLst>
                                    </p:anim>
                                    <p:anim calcmode="lin" valueType="num">
                                      <p:cBhvr>
                                        <p:cTn id="26" dur="500" fill="hold"/>
                                        <p:tgtEl>
                                          <p:spTgt spid="32770"/>
                                        </p:tgtEl>
                                        <p:attrNameLst>
                                          <p:attrName>ppt_h</p:attrName>
                                        </p:attrNameLst>
                                      </p:cBhvr>
                                      <p:tavLst>
                                        <p:tav tm="0">
                                          <p:val>
                                            <p:fltVal val="0"/>
                                          </p:val>
                                        </p:tav>
                                        <p:tav tm="100000">
                                          <p:val>
                                            <p:strVal val="#ppt_h"/>
                                          </p:val>
                                        </p:tav>
                                      </p:tavLst>
                                    </p:anim>
                                    <p:anim calcmode="lin" valueType="num">
                                      <p:cBhvr>
                                        <p:cTn id="27" dur="500" fill="hold"/>
                                        <p:tgtEl>
                                          <p:spTgt spid="32770"/>
                                        </p:tgtEl>
                                        <p:attrNameLst>
                                          <p:attrName>style.rotation</p:attrName>
                                        </p:attrNameLst>
                                      </p:cBhvr>
                                      <p:tavLst>
                                        <p:tav tm="0">
                                          <p:val>
                                            <p:fltVal val="360"/>
                                          </p:val>
                                        </p:tav>
                                        <p:tav tm="100000">
                                          <p:val>
                                            <p:fltVal val="0"/>
                                          </p:val>
                                        </p:tav>
                                      </p:tavLst>
                                    </p:anim>
                                    <p:animEffect transition="in" filter="fade">
                                      <p:cBhvr>
                                        <p:cTn id="28" dur="500"/>
                                        <p:tgtEl>
                                          <p:spTgt spid="32770"/>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32771"/>
                                        </p:tgtEl>
                                        <p:attrNameLst>
                                          <p:attrName>style.visibility</p:attrName>
                                        </p:attrNameLst>
                                      </p:cBhvr>
                                      <p:to>
                                        <p:strVal val="visible"/>
                                      </p:to>
                                    </p:set>
                                    <p:anim calcmode="lin" valueType="num">
                                      <p:cBhvr>
                                        <p:cTn id="31" dur="500" fill="hold"/>
                                        <p:tgtEl>
                                          <p:spTgt spid="32771"/>
                                        </p:tgtEl>
                                        <p:attrNameLst>
                                          <p:attrName>ppt_w</p:attrName>
                                        </p:attrNameLst>
                                      </p:cBhvr>
                                      <p:tavLst>
                                        <p:tav tm="0">
                                          <p:val>
                                            <p:fltVal val="0"/>
                                          </p:val>
                                        </p:tav>
                                        <p:tav tm="100000">
                                          <p:val>
                                            <p:strVal val="#ppt_w"/>
                                          </p:val>
                                        </p:tav>
                                      </p:tavLst>
                                    </p:anim>
                                    <p:anim calcmode="lin" valueType="num">
                                      <p:cBhvr>
                                        <p:cTn id="32" dur="500" fill="hold"/>
                                        <p:tgtEl>
                                          <p:spTgt spid="32771"/>
                                        </p:tgtEl>
                                        <p:attrNameLst>
                                          <p:attrName>ppt_h</p:attrName>
                                        </p:attrNameLst>
                                      </p:cBhvr>
                                      <p:tavLst>
                                        <p:tav tm="0">
                                          <p:val>
                                            <p:fltVal val="0"/>
                                          </p:val>
                                        </p:tav>
                                        <p:tav tm="100000">
                                          <p:val>
                                            <p:strVal val="#ppt_h"/>
                                          </p:val>
                                        </p:tav>
                                      </p:tavLst>
                                    </p:anim>
                                    <p:anim calcmode="lin" valueType="num">
                                      <p:cBhvr>
                                        <p:cTn id="33" dur="500" fill="hold"/>
                                        <p:tgtEl>
                                          <p:spTgt spid="32771"/>
                                        </p:tgtEl>
                                        <p:attrNameLst>
                                          <p:attrName>style.rotation</p:attrName>
                                        </p:attrNameLst>
                                      </p:cBhvr>
                                      <p:tavLst>
                                        <p:tav tm="0">
                                          <p:val>
                                            <p:fltVal val="360"/>
                                          </p:val>
                                        </p:tav>
                                        <p:tav tm="100000">
                                          <p:val>
                                            <p:fltVal val="0"/>
                                          </p:val>
                                        </p:tav>
                                      </p:tavLst>
                                    </p:anim>
                                    <p:animEffect transition="in" filter="fade">
                                      <p:cBhvr>
                                        <p:cTn id="34"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p:bldP spid="32772" grpId="0"/>
      <p:bldP spid="32773" grpId="0"/>
      <p:bldP spid="3277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6"/>
          <p:cNvSpPr txBox="1">
            <a:spLocks noChangeArrowheads="1"/>
          </p:cNvSpPr>
          <p:nvPr/>
        </p:nvSpPr>
        <p:spPr bwMode="auto">
          <a:xfrm>
            <a:off x="403225" y="827088"/>
            <a:ext cx="7848600" cy="574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3200" b="1">
                <a:solidFill>
                  <a:srgbClr val="AB03AD"/>
                </a:solidFill>
                <a:latin typeface="宋体" panose="02010600030101010101" pitchFamily="2" charset="-122"/>
              </a:rPr>
              <a:t>Ⅲ.</a:t>
            </a:r>
            <a:r>
              <a:rPr lang="zh-CN" altLang="en-US" sz="3200" b="1">
                <a:solidFill>
                  <a:srgbClr val="AB03AD"/>
                </a:solidFill>
                <a:latin typeface="Times New Roman" panose="02020603050405020304" pitchFamily="18" charset="0"/>
              </a:rPr>
              <a:t>翻译下列句子，每空一词。</a:t>
            </a:r>
            <a:endParaRPr lang="zh-CN" altLang="en-US" sz="2800" b="1">
              <a:latin typeface="Times New Roman" panose="02020603050405020304" pitchFamily="18" charset="0"/>
            </a:endParaRPr>
          </a:p>
          <a:p>
            <a:pPr>
              <a:lnSpc>
                <a:spcPct val="150000"/>
              </a:lnSpc>
            </a:pPr>
            <a:r>
              <a:rPr lang="en-US" altLang="zh-CN" sz="2800" b="1">
                <a:latin typeface="Times New Roman" panose="02020603050405020304" pitchFamily="18" charset="0"/>
              </a:rPr>
              <a:t>1. </a:t>
            </a:r>
            <a:r>
              <a:rPr lang="zh-CN" altLang="en-US" sz="2800" b="1">
                <a:latin typeface="Times New Roman" panose="02020603050405020304" pitchFamily="18" charset="0"/>
              </a:rPr>
              <a:t>这是一个世界级的饭店。</a:t>
            </a:r>
          </a:p>
          <a:p>
            <a:pPr>
              <a:lnSpc>
                <a:spcPct val="150000"/>
              </a:lnSpc>
            </a:pPr>
            <a:r>
              <a:rPr lang="zh-CN" altLang="en-US" sz="2800" b="1">
                <a:latin typeface="Times New Roman" panose="02020603050405020304" pitchFamily="18" charset="0"/>
              </a:rPr>
              <a:t>     </a:t>
            </a:r>
            <a:r>
              <a:rPr lang="en-US" altLang="zh-CN" sz="2800" b="1">
                <a:latin typeface="Times New Roman" panose="02020603050405020304" pitchFamily="18" charset="0"/>
              </a:rPr>
              <a:t>This is a ____________ restaurant.</a:t>
            </a:r>
          </a:p>
          <a:p>
            <a:pPr>
              <a:lnSpc>
                <a:spcPct val="150000"/>
              </a:lnSpc>
            </a:pPr>
            <a:r>
              <a:rPr lang="en-US" altLang="zh-CN" sz="2800" b="1">
                <a:latin typeface="Times New Roman" panose="02020603050405020304" pitchFamily="18" charset="0"/>
              </a:rPr>
              <a:t>2. </a:t>
            </a:r>
            <a:r>
              <a:rPr lang="zh-CN" altLang="en-US" sz="2800" b="1">
                <a:latin typeface="Times New Roman" panose="02020603050405020304" pitchFamily="18" charset="0"/>
              </a:rPr>
              <a:t>李明正在做一些关于兔子的研究。</a:t>
            </a:r>
          </a:p>
          <a:p>
            <a:pPr>
              <a:lnSpc>
                <a:spcPct val="150000"/>
              </a:lnSpc>
            </a:pPr>
            <a:r>
              <a:rPr lang="en-US" altLang="zh-CN" sz="2800" b="1">
                <a:latin typeface="Times New Roman" panose="02020603050405020304" pitchFamily="18" charset="0"/>
              </a:rPr>
              <a:t>    Li Ming is _____ some _______ ______ rabbits.</a:t>
            </a:r>
          </a:p>
          <a:p>
            <a:pPr>
              <a:lnSpc>
                <a:spcPct val="135000"/>
              </a:lnSpc>
            </a:pPr>
            <a:r>
              <a:rPr lang="en-US" altLang="zh-CN" sz="2800" b="1">
                <a:latin typeface="Times New Roman" panose="02020603050405020304" pitchFamily="18" charset="0"/>
              </a:rPr>
              <a:t>3. </a:t>
            </a:r>
            <a:r>
              <a:rPr lang="zh-CN" altLang="en-US" sz="2800" b="1">
                <a:latin typeface="Times New Roman" panose="02020603050405020304" pitchFamily="18" charset="0"/>
              </a:rPr>
              <a:t>我想堆个雪人。</a:t>
            </a:r>
          </a:p>
          <a:p>
            <a:pPr>
              <a:lnSpc>
                <a:spcPct val="135000"/>
              </a:lnSpc>
            </a:pPr>
            <a:r>
              <a:rPr lang="en-US" altLang="zh-CN" sz="2800" b="1">
                <a:latin typeface="Times New Roman" panose="02020603050405020304" pitchFamily="18" charset="0"/>
              </a:rPr>
              <a:t>     I want to _____</a:t>
            </a:r>
            <a:r>
              <a:rPr lang="zh-CN" altLang="en-US" sz="2800" b="1">
                <a:latin typeface="Times New Roman" panose="02020603050405020304" pitchFamily="18" charset="0"/>
              </a:rPr>
              <a:t> </a:t>
            </a:r>
            <a:r>
              <a:rPr lang="en-US" altLang="zh-CN" sz="2800" b="1">
                <a:latin typeface="Times New Roman" panose="02020603050405020304" pitchFamily="18" charset="0"/>
              </a:rPr>
              <a:t>_____ ________.</a:t>
            </a:r>
          </a:p>
          <a:p>
            <a:pPr>
              <a:lnSpc>
                <a:spcPct val="135000"/>
              </a:lnSpc>
            </a:pPr>
            <a:r>
              <a:rPr lang="en-US" altLang="zh-CN" sz="2800" b="1">
                <a:latin typeface="Times New Roman" panose="02020603050405020304" pitchFamily="18" charset="0"/>
              </a:rPr>
              <a:t>4. </a:t>
            </a:r>
            <a:r>
              <a:rPr lang="zh-CN" altLang="en-US" sz="2800" b="1">
                <a:latin typeface="Times New Roman" panose="02020603050405020304" pitchFamily="18" charset="0"/>
              </a:rPr>
              <a:t>这里的水看起来很清澈。</a:t>
            </a:r>
          </a:p>
          <a:p>
            <a:pPr>
              <a:lnSpc>
                <a:spcPct val="135000"/>
              </a:lnSpc>
            </a:pPr>
            <a:r>
              <a:rPr lang="zh-CN" altLang="en-US" sz="2800" b="1">
                <a:latin typeface="Times New Roman" panose="02020603050405020304" pitchFamily="18" charset="0"/>
              </a:rPr>
              <a:t>     </a:t>
            </a:r>
            <a:r>
              <a:rPr lang="en-US" altLang="zh-CN" sz="2800" b="1">
                <a:latin typeface="Times New Roman" panose="02020603050405020304" pitchFamily="18" charset="0"/>
              </a:rPr>
              <a:t>The water here _____ very ______.</a:t>
            </a:r>
          </a:p>
        </p:txBody>
      </p:sp>
      <p:sp>
        <p:nvSpPr>
          <p:cNvPr id="28675" name="Text Box 10"/>
          <p:cNvSpPr txBox="1">
            <a:spLocks noChangeArrowheads="1"/>
          </p:cNvSpPr>
          <p:nvPr/>
        </p:nvSpPr>
        <p:spPr bwMode="auto">
          <a:xfrm>
            <a:off x="2398713" y="3460750"/>
            <a:ext cx="52451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a:solidFill>
                  <a:srgbClr val="FF0000"/>
                </a:solidFill>
                <a:latin typeface="Times New Roman" panose="02020603050405020304" pitchFamily="18" charset="0"/>
              </a:rPr>
              <a:t>doing            research   </a:t>
            </a:r>
          </a:p>
        </p:txBody>
      </p:sp>
      <p:sp>
        <p:nvSpPr>
          <p:cNvPr id="28676" name="Text Box 19"/>
          <p:cNvSpPr txBox="1">
            <a:spLocks noChangeArrowheads="1"/>
          </p:cNvSpPr>
          <p:nvPr/>
        </p:nvSpPr>
        <p:spPr bwMode="auto">
          <a:xfrm>
            <a:off x="2314575" y="2227263"/>
            <a:ext cx="2443163"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a:solidFill>
                  <a:srgbClr val="FF0000"/>
                </a:solidFill>
                <a:latin typeface="Times New Roman" panose="02020603050405020304" pitchFamily="18" charset="0"/>
              </a:rPr>
              <a:t>world-class</a:t>
            </a:r>
          </a:p>
        </p:txBody>
      </p:sp>
      <p:sp>
        <p:nvSpPr>
          <p:cNvPr id="28677" name="文本框 1"/>
          <p:cNvSpPr txBox="1">
            <a:spLocks noChangeArrowheads="1"/>
          </p:cNvSpPr>
          <p:nvPr/>
        </p:nvSpPr>
        <p:spPr bwMode="auto">
          <a:xfrm>
            <a:off x="5667375" y="3460750"/>
            <a:ext cx="1052513"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a:solidFill>
                  <a:srgbClr val="FF0000"/>
                </a:solidFill>
                <a:latin typeface="Times New Roman" panose="02020603050405020304" pitchFamily="18" charset="0"/>
              </a:rPr>
              <a:t>about</a:t>
            </a:r>
          </a:p>
        </p:txBody>
      </p:sp>
      <p:sp>
        <p:nvSpPr>
          <p:cNvPr id="29699" name="Text Box 11"/>
          <p:cNvSpPr txBox="1">
            <a:spLocks noChangeArrowheads="1"/>
          </p:cNvSpPr>
          <p:nvPr/>
        </p:nvSpPr>
        <p:spPr bwMode="auto">
          <a:xfrm>
            <a:off x="2314575" y="4646613"/>
            <a:ext cx="479425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a:solidFill>
                  <a:srgbClr val="FF0000"/>
                </a:solidFill>
                <a:latin typeface="Times New Roman" panose="02020603050405020304" pitchFamily="18" charset="0"/>
              </a:rPr>
              <a:t>make     a     snowman</a:t>
            </a:r>
          </a:p>
        </p:txBody>
      </p:sp>
      <p:sp>
        <p:nvSpPr>
          <p:cNvPr id="29700" name="Text Box 16"/>
          <p:cNvSpPr txBox="1">
            <a:spLocks noChangeArrowheads="1"/>
          </p:cNvSpPr>
          <p:nvPr/>
        </p:nvSpPr>
        <p:spPr bwMode="auto">
          <a:xfrm>
            <a:off x="3300413" y="5830888"/>
            <a:ext cx="4814887"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a:solidFill>
                  <a:srgbClr val="FF0000"/>
                </a:solidFill>
                <a:latin typeface="Times New Roman" panose="02020603050405020304" pitchFamily="18" charset="0"/>
              </a:rPr>
              <a:t>looks           clear</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500" fill="hold">
                                          <p:stCondLst>
                                            <p:cond delay="0"/>
                                          </p:stCondLst>
                                        </p:cTn>
                                        <p:tgtEl>
                                          <p:spTgt spid="28676"/>
                                        </p:tgtEl>
                                        <p:attrNameLst>
                                          <p:attrName>style.visibility</p:attrName>
                                        </p:attrNameLst>
                                      </p:cBhvr>
                                      <p:to>
                                        <p:strVal val="visible"/>
                                      </p:to>
                                    </p:set>
                                    <p:anim calcmode="lin" valueType="num">
                                      <p:cBhvr>
                                        <p:cTn id="7" dur="500" fill="hold"/>
                                        <p:tgtEl>
                                          <p:spTgt spid="28676"/>
                                        </p:tgtEl>
                                        <p:attrNameLst>
                                          <p:attrName>ppt_w</p:attrName>
                                        </p:attrNameLst>
                                      </p:cBhvr>
                                      <p:tavLst>
                                        <p:tav tm="0">
                                          <p:val>
                                            <p:fltVal val="0"/>
                                          </p:val>
                                        </p:tav>
                                        <p:tav tm="100000">
                                          <p:val>
                                            <p:strVal val="#ppt_w"/>
                                          </p:val>
                                        </p:tav>
                                      </p:tavLst>
                                    </p:anim>
                                    <p:anim calcmode="lin" valueType="num">
                                      <p:cBhvr>
                                        <p:cTn id="8" dur="500" fill="hold"/>
                                        <p:tgtEl>
                                          <p:spTgt spid="28676"/>
                                        </p:tgtEl>
                                        <p:attrNameLst>
                                          <p:attrName>ppt_h</p:attrName>
                                        </p:attrNameLst>
                                      </p:cBhvr>
                                      <p:tavLst>
                                        <p:tav tm="0">
                                          <p:val>
                                            <p:fltVal val="0"/>
                                          </p:val>
                                        </p:tav>
                                        <p:tav tm="100000">
                                          <p:val>
                                            <p:strVal val="#ppt_h"/>
                                          </p:val>
                                        </p:tav>
                                      </p:tavLst>
                                    </p:anim>
                                    <p:anim calcmode="lin" valueType="num">
                                      <p:cBhvr>
                                        <p:cTn id="9" dur="500" fill="hold"/>
                                        <p:tgtEl>
                                          <p:spTgt spid="28676"/>
                                        </p:tgtEl>
                                        <p:attrNameLst>
                                          <p:attrName>style.rotation</p:attrName>
                                        </p:attrNameLst>
                                      </p:cBhvr>
                                      <p:tavLst>
                                        <p:tav tm="0">
                                          <p:val>
                                            <p:fltVal val="90"/>
                                          </p:val>
                                        </p:tav>
                                        <p:tav tm="100000">
                                          <p:val>
                                            <p:fltVal val="0"/>
                                          </p:val>
                                        </p:tav>
                                      </p:tavLst>
                                    </p:anim>
                                    <p:animEffect transition="in" filter="fade">
                                      <p:cBhvr>
                                        <p:cTn id="10" dur="500"/>
                                        <p:tgtEl>
                                          <p:spTgt spid="2867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500" fill="hold">
                                          <p:stCondLst>
                                            <p:cond delay="0"/>
                                          </p:stCondLst>
                                        </p:cTn>
                                        <p:tgtEl>
                                          <p:spTgt spid="28675"/>
                                        </p:tgtEl>
                                        <p:attrNameLst>
                                          <p:attrName>style.visibility</p:attrName>
                                        </p:attrNameLst>
                                      </p:cBhvr>
                                      <p:to>
                                        <p:strVal val="visible"/>
                                      </p:to>
                                    </p:set>
                                    <p:anim calcmode="lin" valueType="num">
                                      <p:cBhvr>
                                        <p:cTn id="15" dur="500" fill="hold"/>
                                        <p:tgtEl>
                                          <p:spTgt spid="28675"/>
                                        </p:tgtEl>
                                        <p:attrNameLst>
                                          <p:attrName>ppt_w</p:attrName>
                                        </p:attrNameLst>
                                      </p:cBhvr>
                                      <p:tavLst>
                                        <p:tav tm="0">
                                          <p:val>
                                            <p:fltVal val="0"/>
                                          </p:val>
                                        </p:tav>
                                        <p:tav tm="100000">
                                          <p:val>
                                            <p:strVal val="#ppt_w"/>
                                          </p:val>
                                        </p:tav>
                                      </p:tavLst>
                                    </p:anim>
                                    <p:anim calcmode="lin" valueType="num">
                                      <p:cBhvr>
                                        <p:cTn id="16" dur="500" fill="hold"/>
                                        <p:tgtEl>
                                          <p:spTgt spid="28675"/>
                                        </p:tgtEl>
                                        <p:attrNameLst>
                                          <p:attrName>ppt_h</p:attrName>
                                        </p:attrNameLst>
                                      </p:cBhvr>
                                      <p:tavLst>
                                        <p:tav tm="0">
                                          <p:val>
                                            <p:fltVal val="0"/>
                                          </p:val>
                                        </p:tav>
                                        <p:tav tm="100000">
                                          <p:val>
                                            <p:strVal val="#ppt_h"/>
                                          </p:val>
                                        </p:tav>
                                      </p:tavLst>
                                    </p:anim>
                                    <p:anim calcmode="lin" valueType="num">
                                      <p:cBhvr>
                                        <p:cTn id="17" dur="500" fill="hold"/>
                                        <p:tgtEl>
                                          <p:spTgt spid="28675"/>
                                        </p:tgtEl>
                                        <p:attrNameLst>
                                          <p:attrName>style.rotation</p:attrName>
                                        </p:attrNameLst>
                                      </p:cBhvr>
                                      <p:tavLst>
                                        <p:tav tm="0">
                                          <p:val>
                                            <p:fltVal val="90"/>
                                          </p:val>
                                        </p:tav>
                                        <p:tav tm="100000">
                                          <p:val>
                                            <p:fltVal val="0"/>
                                          </p:val>
                                        </p:tav>
                                      </p:tavLst>
                                    </p:anim>
                                    <p:animEffect transition="in" filter="fade">
                                      <p:cBhvr>
                                        <p:cTn id="18" dur="500"/>
                                        <p:tgtEl>
                                          <p:spTgt spid="28675"/>
                                        </p:tgtEl>
                                      </p:cBhvr>
                                    </p:animEffect>
                                  </p:childTnLst>
                                </p:cTn>
                              </p:par>
                              <p:par>
                                <p:cTn id="19" presetID="31" presetClass="entr" presetSubtype="0" fill="hold" grpId="0" nodeType="withEffect">
                                  <p:stCondLst>
                                    <p:cond delay="0"/>
                                  </p:stCondLst>
                                  <p:childTnLst>
                                    <p:set>
                                      <p:cBhvr>
                                        <p:cTn id="20" dur="500" fill="hold">
                                          <p:stCondLst>
                                            <p:cond delay="0"/>
                                          </p:stCondLst>
                                        </p:cTn>
                                        <p:tgtEl>
                                          <p:spTgt spid="28677"/>
                                        </p:tgtEl>
                                        <p:attrNameLst>
                                          <p:attrName>style.visibility</p:attrName>
                                        </p:attrNameLst>
                                      </p:cBhvr>
                                      <p:to>
                                        <p:strVal val="visible"/>
                                      </p:to>
                                    </p:set>
                                    <p:anim calcmode="lin" valueType="num">
                                      <p:cBhvr>
                                        <p:cTn id="21" dur="500" fill="hold"/>
                                        <p:tgtEl>
                                          <p:spTgt spid="28677"/>
                                        </p:tgtEl>
                                        <p:attrNameLst>
                                          <p:attrName>ppt_w</p:attrName>
                                        </p:attrNameLst>
                                      </p:cBhvr>
                                      <p:tavLst>
                                        <p:tav tm="0">
                                          <p:val>
                                            <p:fltVal val="0"/>
                                          </p:val>
                                        </p:tav>
                                        <p:tav tm="100000">
                                          <p:val>
                                            <p:strVal val="#ppt_w"/>
                                          </p:val>
                                        </p:tav>
                                      </p:tavLst>
                                    </p:anim>
                                    <p:anim calcmode="lin" valueType="num">
                                      <p:cBhvr>
                                        <p:cTn id="22" dur="500" fill="hold"/>
                                        <p:tgtEl>
                                          <p:spTgt spid="28677"/>
                                        </p:tgtEl>
                                        <p:attrNameLst>
                                          <p:attrName>ppt_h</p:attrName>
                                        </p:attrNameLst>
                                      </p:cBhvr>
                                      <p:tavLst>
                                        <p:tav tm="0">
                                          <p:val>
                                            <p:fltVal val="0"/>
                                          </p:val>
                                        </p:tav>
                                        <p:tav tm="100000">
                                          <p:val>
                                            <p:strVal val="#ppt_h"/>
                                          </p:val>
                                        </p:tav>
                                      </p:tavLst>
                                    </p:anim>
                                    <p:anim calcmode="lin" valueType="num">
                                      <p:cBhvr>
                                        <p:cTn id="23" dur="500" fill="hold"/>
                                        <p:tgtEl>
                                          <p:spTgt spid="28677"/>
                                        </p:tgtEl>
                                        <p:attrNameLst>
                                          <p:attrName>style.rotation</p:attrName>
                                        </p:attrNameLst>
                                      </p:cBhvr>
                                      <p:tavLst>
                                        <p:tav tm="0">
                                          <p:val>
                                            <p:fltVal val="90"/>
                                          </p:val>
                                        </p:tav>
                                        <p:tav tm="100000">
                                          <p:val>
                                            <p:fltVal val="0"/>
                                          </p:val>
                                        </p:tav>
                                      </p:tavLst>
                                    </p:anim>
                                    <p:animEffect transition="in" filter="fade">
                                      <p:cBhvr>
                                        <p:cTn id="24" dur="500"/>
                                        <p:tgtEl>
                                          <p:spTgt spid="28677"/>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500" fill="hold">
                                          <p:stCondLst>
                                            <p:cond delay="0"/>
                                          </p:stCondLst>
                                        </p:cTn>
                                        <p:tgtEl>
                                          <p:spTgt spid="29699"/>
                                        </p:tgtEl>
                                        <p:attrNameLst>
                                          <p:attrName>style.visibility</p:attrName>
                                        </p:attrNameLst>
                                      </p:cBhvr>
                                      <p:to>
                                        <p:strVal val="visible"/>
                                      </p:to>
                                    </p:set>
                                    <p:anim calcmode="lin" valueType="num">
                                      <p:cBhvr>
                                        <p:cTn id="29" dur="500" fill="hold"/>
                                        <p:tgtEl>
                                          <p:spTgt spid="29699"/>
                                        </p:tgtEl>
                                        <p:attrNameLst>
                                          <p:attrName>ppt_w</p:attrName>
                                        </p:attrNameLst>
                                      </p:cBhvr>
                                      <p:tavLst>
                                        <p:tav tm="0">
                                          <p:val>
                                            <p:fltVal val="0"/>
                                          </p:val>
                                        </p:tav>
                                        <p:tav tm="100000">
                                          <p:val>
                                            <p:strVal val="#ppt_w"/>
                                          </p:val>
                                        </p:tav>
                                      </p:tavLst>
                                    </p:anim>
                                    <p:anim calcmode="lin" valueType="num">
                                      <p:cBhvr>
                                        <p:cTn id="30" dur="500" fill="hold"/>
                                        <p:tgtEl>
                                          <p:spTgt spid="29699"/>
                                        </p:tgtEl>
                                        <p:attrNameLst>
                                          <p:attrName>ppt_h</p:attrName>
                                        </p:attrNameLst>
                                      </p:cBhvr>
                                      <p:tavLst>
                                        <p:tav tm="0">
                                          <p:val>
                                            <p:fltVal val="0"/>
                                          </p:val>
                                        </p:tav>
                                        <p:tav tm="100000">
                                          <p:val>
                                            <p:strVal val="#ppt_h"/>
                                          </p:val>
                                        </p:tav>
                                      </p:tavLst>
                                    </p:anim>
                                    <p:anim calcmode="lin" valueType="num">
                                      <p:cBhvr>
                                        <p:cTn id="31" dur="500" fill="hold"/>
                                        <p:tgtEl>
                                          <p:spTgt spid="29699"/>
                                        </p:tgtEl>
                                        <p:attrNameLst>
                                          <p:attrName>style.rotation</p:attrName>
                                        </p:attrNameLst>
                                      </p:cBhvr>
                                      <p:tavLst>
                                        <p:tav tm="0">
                                          <p:val>
                                            <p:fltVal val="90"/>
                                          </p:val>
                                        </p:tav>
                                        <p:tav tm="100000">
                                          <p:val>
                                            <p:fltVal val="0"/>
                                          </p:val>
                                        </p:tav>
                                      </p:tavLst>
                                    </p:anim>
                                    <p:animEffect transition="in" filter="fade">
                                      <p:cBhvr>
                                        <p:cTn id="32" dur="500"/>
                                        <p:tgtEl>
                                          <p:spTgt spid="29699"/>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500" fill="hold">
                                          <p:stCondLst>
                                            <p:cond delay="0"/>
                                          </p:stCondLst>
                                        </p:cTn>
                                        <p:tgtEl>
                                          <p:spTgt spid="29700"/>
                                        </p:tgtEl>
                                        <p:attrNameLst>
                                          <p:attrName>style.visibility</p:attrName>
                                        </p:attrNameLst>
                                      </p:cBhvr>
                                      <p:to>
                                        <p:strVal val="visible"/>
                                      </p:to>
                                    </p:set>
                                    <p:anim calcmode="lin" valueType="num">
                                      <p:cBhvr>
                                        <p:cTn id="37" dur="500" fill="hold"/>
                                        <p:tgtEl>
                                          <p:spTgt spid="29700"/>
                                        </p:tgtEl>
                                        <p:attrNameLst>
                                          <p:attrName>ppt_w</p:attrName>
                                        </p:attrNameLst>
                                      </p:cBhvr>
                                      <p:tavLst>
                                        <p:tav tm="0">
                                          <p:val>
                                            <p:fltVal val="0"/>
                                          </p:val>
                                        </p:tav>
                                        <p:tav tm="100000">
                                          <p:val>
                                            <p:strVal val="#ppt_w"/>
                                          </p:val>
                                        </p:tav>
                                      </p:tavLst>
                                    </p:anim>
                                    <p:anim calcmode="lin" valueType="num">
                                      <p:cBhvr>
                                        <p:cTn id="38" dur="500" fill="hold"/>
                                        <p:tgtEl>
                                          <p:spTgt spid="29700"/>
                                        </p:tgtEl>
                                        <p:attrNameLst>
                                          <p:attrName>ppt_h</p:attrName>
                                        </p:attrNameLst>
                                      </p:cBhvr>
                                      <p:tavLst>
                                        <p:tav tm="0">
                                          <p:val>
                                            <p:fltVal val="0"/>
                                          </p:val>
                                        </p:tav>
                                        <p:tav tm="100000">
                                          <p:val>
                                            <p:strVal val="#ppt_h"/>
                                          </p:val>
                                        </p:tav>
                                      </p:tavLst>
                                    </p:anim>
                                    <p:anim calcmode="lin" valueType="num">
                                      <p:cBhvr>
                                        <p:cTn id="39" dur="500" fill="hold"/>
                                        <p:tgtEl>
                                          <p:spTgt spid="29700"/>
                                        </p:tgtEl>
                                        <p:attrNameLst>
                                          <p:attrName>style.rotation</p:attrName>
                                        </p:attrNameLst>
                                      </p:cBhvr>
                                      <p:tavLst>
                                        <p:tav tm="0">
                                          <p:val>
                                            <p:fltVal val="90"/>
                                          </p:val>
                                        </p:tav>
                                        <p:tav tm="100000">
                                          <p:val>
                                            <p:fltVal val="0"/>
                                          </p:val>
                                        </p:tav>
                                      </p:tavLst>
                                    </p:anim>
                                    <p:animEffect transition="in" filter="fade">
                                      <p:cBhvr>
                                        <p:cTn id="40" dur="5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P spid="28676" grpId="0"/>
      <p:bldP spid="28677" grpId="0"/>
      <p:bldP spid="29699" grpId="0"/>
      <p:bldP spid="2970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981200" y="2895600"/>
            <a:ext cx="735006" cy="241289"/>
          </a:xfrm>
          <a:prstGeom prst="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模板：</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www.1ppt.com/moban/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素材：</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背景：</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www.1ppt.com/beijing/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图表：</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www.1ppt.com/xiazai/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教程： </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资料下载：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www.1ppt.com/ziliao/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范文下载：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www.1ppt.com/fanwen/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试卷下载：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www.1ppt.com/shiti/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教案下载：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www.1ppt.com/jiaoan/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论坛：</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语文课件：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www.1ppt.com/kejian/yuwen/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数学课件：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www.1ppt.com/kejian/shuxue/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英语课件：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www.1ppt.com/kejian/yingyu/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美术课件：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www.1ppt.com/kejian/meishu/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科学课件：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www.1ppt.com/kejian/kexue/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物理课件：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www.1ppt.com/kejian/wuli/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化学课件：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www.1ppt.com/kejian/huaxue/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生物课件：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www.1ppt.com/kejian/shengwu/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地理课件：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www.1ppt.com/kejian/dili/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历史课件：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www.1ppt.com/kejian/lishi/        </a:t>
            </a:r>
          </a:p>
        </p:txBody>
      </p:sp>
      <p:sp>
        <p:nvSpPr>
          <p:cNvPr id="6145" name="文本框 1"/>
          <p:cNvSpPr txBox="1">
            <a:spLocks noChangeArrowheads="1"/>
          </p:cNvSpPr>
          <p:nvPr/>
        </p:nvSpPr>
        <p:spPr bwMode="auto">
          <a:xfrm>
            <a:off x="277813" y="696913"/>
            <a:ext cx="7853362" cy="332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dirty="0">
                <a:latin typeface="Times New Roman" panose="02020603050405020304" pitchFamily="18" charset="0"/>
              </a:rPr>
              <a:t>(2)</a:t>
            </a:r>
            <a:r>
              <a:rPr lang="en-US" altLang="zh-CN" sz="2800" b="1" dirty="0">
                <a:latin typeface="Times New Roman" panose="02020603050405020304" pitchFamily="18" charset="0"/>
                <a:ea typeface="楷体_GB2312" panose="02010609030101010101" pitchFamily="49" charset="-122"/>
                <a:sym typeface="宋体" panose="02010600030101010101" pitchFamily="2" charset="-122"/>
              </a:rPr>
              <a:t>But don't forget your scarves, hats and gloves.</a:t>
            </a:r>
            <a:endParaRPr lang="en-US" altLang="zh-CN" sz="2800" b="1" dirty="0">
              <a:latin typeface="Times New Roman" panose="02020603050405020304" pitchFamily="18" charset="0"/>
            </a:endParaRPr>
          </a:p>
          <a:p>
            <a:pPr>
              <a:lnSpc>
                <a:spcPct val="150000"/>
              </a:lnSpc>
            </a:pPr>
            <a:r>
              <a:rPr lang="en-US" altLang="zh-CN" sz="2800" b="1" dirty="0">
                <a:latin typeface="Times New Roman" panose="02020603050405020304" pitchFamily="18" charset="0"/>
              </a:rPr>
              <a:t>(3)You can even get the family together and make a snowman.</a:t>
            </a:r>
          </a:p>
          <a:p>
            <a:pPr>
              <a:lnSpc>
                <a:spcPct val="150000"/>
              </a:lnSpc>
            </a:pPr>
            <a:r>
              <a:rPr lang="en-US" altLang="zh-CN" sz="2800" b="1" dirty="0">
                <a:latin typeface="Times New Roman" panose="02020603050405020304" pitchFamily="18" charset="0"/>
              </a:rPr>
              <a:t>(4)Enjoy a clear, cold night beside a warm fire.</a:t>
            </a:r>
          </a:p>
          <a:p>
            <a:pPr>
              <a:lnSpc>
                <a:spcPct val="150000"/>
              </a:lnSpc>
            </a:pPr>
            <a:r>
              <a:rPr lang="en-US" altLang="zh-CN" sz="2800" b="1" dirty="0">
                <a:latin typeface="Times New Roman" panose="02020603050405020304" pitchFamily="18" charset="0"/>
              </a:rPr>
              <a:t>(5)I can't wait for winter.</a:t>
            </a:r>
          </a:p>
        </p:txBody>
      </p:sp>
      <p:pic>
        <p:nvPicPr>
          <p:cNvPr id="5123" name="图片 6146" descr="timg"/>
          <p:cNvPicPr>
            <a:picLocks noChangeAspect="1" noChangeArrowheads="1"/>
          </p:cNvPicPr>
          <p:nvPr/>
        </p:nvPicPr>
        <p:blipFill>
          <a:blip r:embed="rId3" cstate="email"/>
          <a:srcRect/>
          <a:stretch>
            <a:fillRect/>
          </a:stretch>
        </p:blipFill>
        <p:spPr bwMode="auto">
          <a:xfrm>
            <a:off x="5364163" y="4365625"/>
            <a:ext cx="3186112"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145">
                                            <p:txEl>
                                              <p:pRg st="0" end="0"/>
                                            </p:txEl>
                                          </p:spTgt>
                                        </p:tgtEl>
                                        <p:attrNameLst>
                                          <p:attrName>style.visibility</p:attrName>
                                        </p:attrNameLst>
                                      </p:cBhvr>
                                      <p:to>
                                        <p:strVal val="visible"/>
                                      </p:to>
                                    </p:set>
                                    <p:animEffect transition="in" filter="checkerboard(across)">
                                      <p:cBhvr>
                                        <p:cTn id="7" dur="500"/>
                                        <p:tgtEl>
                                          <p:spTgt spid="614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145">
                                            <p:txEl>
                                              <p:pRg st="1" end="1"/>
                                            </p:txEl>
                                          </p:spTgt>
                                        </p:tgtEl>
                                        <p:attrNameLst>
                                          <p:attrName>style.visibility</p:attrName>
                                        </p:attrNameLst>
                                      </p:cBhvr>
                                      <p:to>
                                        <p:strVal val="visible"/>
                                      </p:to>
                                    </p:set>
                                    <p:animEffect transition="in" filter="checkerboard(across)">
                                      <p:cBhvr>
                                        <p:cTn id="10" dur="500"/>
                                        <p:tgtEl>
                                          <p:spTgt spid="6145">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6145">
                                            <p:txEl>
                                              <p:pRg st="2" end="2"/>
                                            </p:txEl>
                                          </p:spTgt>
                                        </p:tgtEl>
                                        <p:attrNameLst>
                                          <p:attrName>style.visibility</p:attrName>
                                        </p:attrNameLst>
                                      </p:cBhvr>
                                      <p:to>
                                        <p:strVal val="visible"/>
                                      </p:to>
                                    </p:set>
                                    <p:animEffect transition="in" filter="checkerboard(across)">
                                      <p:cBhvr>
                                        <p:cTn id="13" dur="500"/>
                                        <p:tgtEl>
                                          <p:spTgt spid="6145">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6145">
                                            <p:txEl>
                                              <p:pRg st="3" end="3"/>
                                            </p:txEl>
                                          </p:spTgt>
                                        </p:tgtEl>
                                        <p:attrNameLst>
                                          <p:attrName>style.visibility</p:attrName>
                                        </p:attrNameLst>
                                      </p:cBhvr>
                                      <p:to>
                                        <p:strVal val="visible"/>
                                      </p:to>
                                    </p:set>
                                    <p:animEffect transition="in" filter="checkerboard(across)">
                                      <p:cBhvr>
                                        <p:cTn id="16" dur="500"/>
                                        <p:tgtEl>
                                          <p:spTgt spid="61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图片 34819" descr="QQ图片20180202150620"/>
          <p:cNvPicPr>
            <a:picLocks noChangeAspect="1" noChangeArrowheads="1"/>
          </p:cNvPicPr>
          <p:nvPr/>
        </p:nvPicPr>
        <p:blipFill>
          <a:blip r:embed="rId2"/>
          <a:srcRect/>
          <a:stretch>
            <a:fillRect/>
          </a:stretch>
        </p:blipFill>
        <p:spPr bwMode="auto">
          <a:xfrm>
            <a:off x="250825" y="549275"/>
            <a:ext cx="8569325" cy="597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8" name="文本框 2"/>
          <p:cNvSpPr txBox="1">
            <a:spLocks noChangeArrowheads="1"/>
          </p:cNvSpPr>
          <p:nvPr/>
        </p:nvSpPr>
        <p:spPr bwMode="auto">
          <a:xfrm>
            <a:off x="755650" y="2781300"/>
            <a:ext cx="7272338"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dirty="0">
                <a:latin typeface="Times New Roman" panose="02020603050405020304" pitchFamily="18" charset="0"/>
              </a:rPr>
              <a:t>1. </a:t>
            </a:r>
            <a:r>
              <a:rPr lang="en-US" altLang="zh-CN" sz="2800" b="1" dirty="0" err="1">
                <a:latin typeface="Times New Roman" panose="02020603050405020304" pitchFamily="18" charset="0"/>
                <a:sym typeface="宋体" panose="02010600030101010101" pitchFamily="2" charset="-122"/>
              </a:rPr>
              <a:t>K</a:t>
            </a:r>
            <a:r>
              <a:rPr lang="en-US" altLang="zh-CN" sz="2800" b="1" dirty="0" err="1">
                <a:latin typeface="Times New Roman" panose="02020603050405020304" pitchFamily="18" charset="0"/>
              </a:rPr>
              <a:t>nowed</a:t>
            </a:r>
            <a:r>
              <a:rPr lang="en-US" altLang="zh-CN" sz="2800" b="1" dirty="0">
                <a:latin typeface="Times New Roman" panose="02020603050405020304" pitchFamily="18" charset="0"/>
              </a:rPr>
              <a:t> about the weather in winter and </a:t>
            </a:r>
          </a:p>
          <a:p>
            <a:pPr>
              <a:lnSpc>
                <a:spcPct val="150000"/>
              </a:lnSpc>
            </a:pPr>
            <a:r>
              <a:rPr lang="en-US" altLang="zh-CN" sz="2800" b="1" dirty="0">
                <a:latin typeface="Times New Roman" panose="02020603050405020304" pitchFamily="18" charset="0"/>
              </a:rPr>
              <a:t>    can talk about some activities of people; </a:t>
            </a:r>
          </a:p>
          <a:p>
            <a:pPr>
              <a:lnSpc>
                <a:spcPct val="150000"/>
              </a:lnSpc>
            </a:pPr>
            <a:r>
              <a:rPr lang="en-US" altLang="zh-CN" sz="2800" b="1" dirty="0">
                <a:latin typeface="Times New Roman" panose="02020603050405020304" pitchFamily="18" charset="0"/>
                <a:sym typeface="宋体" panose="02010600030101010101" pitchFamily="2" charset="-122"/>
              </a:rPr>
              <a:t>2. Learned some useful words and phrases in </a:t>
            </a:r>
          </a:p>
          <a:p>
            <a:pPr>
              <a:lnSpc>
                <a:spcPct val="150000"/>
              </a:lnSpc>
            </a:pPr>
            <a:r>
              <a:rPr lang="en-US" altLang="zh-CN" sz="2800" b="1" dirty="0">
                <a:latin typeface="Times New Roman" panose="02020603050405020304" pitchFamily="18" charset="0"/>
                <a:sym typeface="宋体" panose="02010600030101010101" pitchFamily="2" charset="-122"/>
              </a:rPr>
              <a:t>    this lesson.</a:t>
            </a:r>
          </a:p>
        </p:txBody>
      </p:sp>
      <p:sp>
        <p:nvSpPr>
          <p:cNvPr id="32772" name="TextBox 8"/>
          <p:cNvSpPr txBox="1">
            <a:spLocks noChangeArrowheads="1"/>
          </p:cNvSpPr>
          <p:nvPr/>
        </p:nvSpPr>
        <p:spPr bwMode="auto">
          <a:xfrm>
            <a:off x="1042988" y="692150"/>
            <a:ext cx="6453187"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10000"/>
              </a:lnSpc>
            </a:pPr>
            <a:r>
              <a:rPr lang="en-US" altLang="zh-CN" sz="4400" b="1" dirty="0">
                <a:solidFill>
                  <a:srgbClr val="6600FF"/>
                </a:solidFill>
                <a:latin typeface="Times New Roman" panose="02020603050405020304" pitchFamily="18" charset="0"/>
              </a:rPr>
              <a:t>Summary</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box(in)">
                                      <p:cBhvr>
                                        <p:cTn id="7" dur="20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图片 1" descr="QQ图片20180202150603"/>
          <p:cNvPicPr>
            <a:picLocks noChangeAspect="1" noChangeArrowheads="1"/>
          </p:cNvPicPr>
          <p:nvPr/>
        </p:nvPicPr>
        <p:blipFill>
          <a:blip r:embed="rId2"/>
          <a:srcRect/>
          <a:stretch>
            <a:fillRect/>
          </a:stretch>
        </p:blipFill>
        <p:spPr bwMode="auto">
          <a:xfrm>
            <a:off x="111125" y="784225"/>
            <a:ext cx="8883650" cy="597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2" name="Text Box 5"/>
          <p:cNvSpPr txBox="1">
            <a:spLocks noChangeArrowheads="1"/>
          </p:cNvSpPr>
          <p:nvPr/>
        </p:nvSpPr>
        <p:spPr bwMode="auto">
          <a:xfrm>
            <a:off x="2135188" y="2417763"/>
            <a:ext cx="5756275" cy="289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800" b="1" dirty="0">
                <a:latin typeface="Times New Roman" panose="02020603050405020304" pitchFamily="18" charset="0"/>
              </a:rPr>
              <a:t>1.Do you like winter? What do you </a:t>
            </a:r>
          </a:p>
          <a:p>
            <a:pPr>
              <a:lnSpc>
                <a:spcPct val="130000"/>
              </a:lnSpc>
            </a:pPr>
            <a:r>
              <a:rPr lang="en-US" altLang="zh-CN" sz="2800" b="1" dirty="0">
                <a:latin typeface="Times New Roman" panose="02020603050405020304" pitchFamily="18" charset="0"/>
              </a:rPr>
              <a:t>   like doing in winter? Write an </a:t>
            </a:r>
          </a:p>
          <a:p>
            <a:pPr>
              <a:lnSpc>
                <a:spcPct val="130000"/>
              </a:lnSpc>
            </a:pPr>
            <a:r>
              <a:rPr lang="en-US" altLang="zh-CN" sz="2800" b="1" dirty="0">
                <a:latin typeface="Times New Roman" panose="02020603050405020304" pitchFamily="18" charset="0"/>
              </a:rPr>
              <a:t>   article and share it with your </a:t>
            </a:r>
          </a:p>
          <a:p>
            <a:pPr>
              <a:lnSpc>
                <a:spcPct val="130000"/>
              </a:lnSpc>
            </a:pPr>
            <a:r>
              <a:rPr lang="en-US" altLang="zh-CN" sz="2800" b="1" dirty="0">
                <a:latin typeface="Times New Roman" panose="02020603050405020304" pitchFamily="18" charset="0"/>
              </a:rPr>
              <a:t>   friends. </a:t>
            </a:r>
            <a:r>
              <a:rPr lang="en-US" altLang="zh-CN" sz="2800" dirty="0">
                <a:latin typeface="Times New Roman" panose="02020603050405020304" pitchFamily="18" charset="0"/>
                <a:sym typeface="宋体" panose="02010600030101010101" pitchFamily="2" charset="-122"/>
              </a:rPr>
              <a:t> </a:t>
            </a:r>
          </a:p>
          <a:p>
            <a:pPr>
              <a:lnSpc>
                <a:spcPct val="130000"/>
              </a:lnSpc>
            </a:pPr>
            <a:r>
              <a:rPr lang="en-US" altLang="zh-CN" sz="2800" b="1" dirty="0">
                <a:latin typeface="Times New Roman" panose="02020603050405020304" pitchFamily="18" charset="0"/>
                <a:sym typeface="宋体" panose="02010600030101010101" pitchFamily="2" charset="-122"/>
              </a:rPr>
              <a:t>2. Finish the exercise of this lesson</a:t>
            </a:r>
            <a:r>
              <a:rPr lang="en-US" altLang="zh-CN" sz="2800" b="1" dirty="0" smtClean="0">
                <a:latin typeface="Times New Roman" panose="02020603050405020304" pitchFamily="18" charset="0"/>
                <a:sym typeface="宋体" panose="02010600030101010101" pitchFamily="2" charset="-122"/>
              </a:rPr>
              <a:t>. </a:t>
            </a:r>
            <a:endParaRPr lang="en-US" altLang="zh-CN" sz="2800" b="1" dirty="0">
              <a:latin typeface="Times New Roman" panose="02020603050405020304" pitchFamily="18" charset="0"/>
              <a:sym typeface="宋体" panose="02010600030101010101" pitchFamily="2" charset="-122"/>
            </a:endParaRPr>
          </a:p>
        </p:txBody>
      </p:sp>
      <p:sp>
        <p:nvSpPr>
          <p:cNvPr id="33796" name="TextBox 8"/>
          <p:cNvSpPr txBox="1">
            <a:spLocks noChangeArrowheads="1"/>
          </p:cNvSpPr>
          <p:nvPr/>
        </p:nvSpPr>
        <p:spPr bwMode="auto">
          <a:xfrm>
            <a:off x="1346200" y="376238"/>
            <a:ext cx="6453188"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10000"/>
              </a:lnSpc>
            </a:pPr>
            <a:r>
              <a:rPr lang="en-US" altLang="zh-CN" sz="4400" b="1" dirty="0">
                <a:solidFill>
                  <a:srgbClr val="6600FF"/>
                </a:solidFill>
                <a:latin typeface="Times New Roman" panose="02020603050405020304" pitchFamily="18" charset="0"/>
              </a:rPr>
              <a:t>Homework</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dissolve">
                                      <p:cBhvr>
                                        <p:cTn id="7" dur="5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2"/>
          <p:cNvSpPr>
            <a:spLocks noChangeArrowheads="1"/>
          </p:cNvSpPr>
          <p:nvPr/>
        </p:nvSpPr>
        <p:spPr bwMode="auto">
          <a:xfrm>
            <a:off x="455613" y="1193800"/>
            <a:ext cx="8232775"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lnSpc>
                <a:spcPct val="200000"/>
              </a:lnSpc>
              <a:buFont typeface="Wingdings" panose="05000000000000000000" pitchFamily="2" charset="2"/>
              <a:buNone/>
            </a:pPr>
            <a:r>
              <a:rPr lang="en-US" altLang="zh-CN" sz="3200" b="1">
                <a:solidFill>
                  <a:srgbClr val="0070C0"/>
                </a:solidFill>
                <a:latin typeface="Times New Roman" panose="02020603050405020304" pitchFamily="18" charset="0"/>
              </a:rPr>
              <a:t>Do you like winter?</a:t>
            </a:r>
          </a:p>
          <a:p>
            <a:pPr eaLnBrk="0" hangingPunct="0">
              <a:lnSpc>
                <a:spcPct val="200000"/>
              </a:lnSpc>
              <a:buFont typeface="Wingdings" panose="05000000000000000000" pitchFamily="2" charset="2"/>
              <a:buNone/>
            </a:pPr>
            <a:r>
              <a:rPr lang="en-US" altLang="zh-CN" sz="3200" b="1">
                <a:solidFill>
                  <a:srgbClr val="0070C0"/>
                </a:solidFill>
                <a:latin typeface="Times New Roman" panose="02020603050405020304" pitchFamily="18" charset="0"/>
              </a:rPr>
              <a:t>What do you like to do in winter?</a:t>
            </a:r>
          </a:p>
        </p:txBody>
      </p:sp>
      <p:sp>
        <p:nvSpPr>
          <p:cNvPr id="6147" name="TextBox 8"/>
          <p:cNvSpPr txBox="1">
            <a:spLocks noChangeArrowheads="1"/>
          </p:cNvSpPr>
          <p:nvPr/>
        </p:nvSpPr>
        <p:spPr bwMode="auto">
          <a:xfrm>
            <a:off x="3313113" y="642938"/>
            <a:ext cx="32258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4400" b="1">
                <a:solidFill>
                  <a:srgbClr val="6600FF"/>
                </a:solidFill>
                <a:latin typeface="Times New Roman" panose="02020603050405020304" pitchFamily="18" charset="0"/>
              </a:rPr>
              <a:t>Lead In</a:t>
            </a:r>
          </a:p>
        </p:txBody>
      </p:sp>
      <p:pic>
        <p:nvPicPr>
          <p:cNvPr id="6148" name="图片 7171" descr="图片71"/>
          <p:cNvPicPr>
            <a:picLocks noChangeAspect="1" noChangeArrowheads="1"/>
          </p:cNvPicPr>
          <p:nvPr/>
        </p:nvPicPr>
        <p:blipFill>
          <a:blip r:embed="rId2" cstate="email"/>
          <a:srcRect/>
          <a:stretch>
            <a:fillRect/>
          </a:stretch>
        </p:blipFill>
        <p:spPr bwMode="auto">
          <a:xfrm>
            <a:off x="5572125" y="3254375"/>
            <a:ext cx="3116263" cy="299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3116263" y="766763"/>
            <a:ext cx="2911475"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sz="4000" b="1">
                <a:solidFill>
                  <a:srgbClr val="0000FF"/>
                </a:solidFill>
                <a:latin typeface="Times New Roman" panose="02020603050405020304" pitchFamily="18" charset="0"/>
              </a:rPr>
              <a:t>winter</a:t>
            </a:r>
            <a:endParaRPr lang="en-US" altLang="zh-CN" sz="4000" b="1" i="1">
              <a:solidFill>
                <a:srgbClr val="0000FF"/>
              </a:solidFill>
              <a:latin typeface="Times New Roman" panose="02020603050405020304" pitchFamily="18" charset="0"/>
            </a:endParaRPr>
          </a:p>
        </p:txBody>
      </p:sp>
      <p:pic>
        <p:nvPicPr>
          <p:cNvPr id="7171" name="图片 2"/>
          <p:cNvPicPr>
            <a:picLocks noChangeAspect="1" noChangeArrowheads="1"/>
          </p:cNvPicPr>
          <p:nvPr/>
        </p:nvPicPr>
        <p:blipFill>
          <a:blip r:embed="rId2"/>
          <a:srcRect/>
          <a:stretch>
            <a:fillRect/>
          </a:stretch>
        </p:blipFill>
        <p:spPr bwMode="auto">
          <a:xfrm>
            <a:off x="176213" y="1838325"/>
            <a:ext cx="4438650" cy="342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图片 3" descr="0039038665800517_b"/>
          <p:cNvPicPr>
            <a:picLocks noChangeAspect="1" noChangeArrowheads="1"/>
          </p:cNvPicPr>
          <p:nvPr/>
        </p:nvPicPr>
        <p:blipFill>
          <a:blip r:embed="rId3" cstate="email"/>
          <a:srcRect/>
          <a:stretch>
            <a:fillRect/>
          </a:stretch>
        </p:blipFill>
        <p:spPr bwMode="auto">
          <a:xfrm>
            <a:off x="4778375" y="1838325"/>
            <a:ext cx="4191000" cy="342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4"/>
          <p:cNvSpPr txBox="1">
            <a:spLocks noChangeArrowheads="1"/>
          </p:cNvSpPr>
          <p:nvPr/>
        </p:nvSpPr>
        <p:spPr bwMode="auto">
          <a:xfrm>
            <a:off x="976313" y="5394325"/>
            <a:ext cx="3200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the ski hills</a:t>
            </a:r>
          </a:p>
        </p:txBody>
      </p:sp>
      <p:sp>
        <p:nvSpPr>
          <p:cNvPr id="7173" name="Text Box 4"/>
          <p:cNvSpPr txBox="1">
            <a:spLocks noChangeArrowheads="1"/>
          </p:cNvSpPr>
          <p:nvPr/>
        </p:nvSpPr>
        <p:spPr bwMode="auto">
          <a:xfrm>
            <a:off x="5537200" y="5394325"/>
            <a:ext cx="3200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go skiing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3"/>
                                        </p:tgtEl>
                                        <p:attrNameLst>
                                          <p:attrName>style.visibility</p:attrName>
                                        </p:attrNameLst>
                                      </p:cBhvr>
                                      <p:to>
                                        <p:strVal val="visible"/>
                                      </p:to>
                                    </p:set>
                                    <p:anim calcmode="lin" valueType="num">
                                      <p:cBhvr additive="base">
                                        <p:cTn id="13" dur="500" fill="hold"/>
                                        <p:tgtEl>
                                          <p:spTgt spid="7173"/>
                                        </p:tgtEl>
                                        <p:attrNameLst>
                                          <p:attrName>ppt_x</p:attrName>
                                        </p:attrNameLst>
                                      </p:cBhvr>
                                      <p:tavLst>
                                        <p:tav tm="0">
                                          <p:val>
                                            <p:strVal val="#ppt_x"/>
                                          </p:val>
                                        </p:tav>
                                        <p:tav tm="100000">
                                          <p:val>
                                            <p:strVal val="#ppt_x"/>
                                          </p:val>
                                        </p:tav>
                                      </p:tavLst>
                                    </p:anim>
                                    <p:anim calcmode="lin" valueType="num">
                                      <p:cBhvr additive="base">
                                        <p:cTn id="14" dur="500" fill="hold"/>
                                        <p:tgtEl>
                                          <p:spTgt spid="71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1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4"/>
          <p:cNvSpPr txBox="1">
            <a:spLocks noChangeArrowheads="1"/>
          </p:cNvSpPr>
          <p:nvPr/>
        </p:nvSpPr>
        <p:spPr bwMode="auto">
          <a:xfrm>
            <a:off x="3603625" y="881063"/>
            <a:ext cx="414813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make a snowman</a:t>
            </a:r>
          </a:p>
        </p:txBody>
      </p:sp>
      <p:pic>
        <p:nvPicPr>
          <p:cNvPr id="8195" name="图片 3"/>
          <p:cNvPicPr>
            <a:picLocks noChangeAspect="1" noChangeArrowheads="1"/>
          </p:cNvPicPr>
          <p:nvPr/>
        </p:nvPicPr>
        <p:blipFill>
          <a:blip r:embed="rId2" cstate="email"/>
          <a:srcRect/>
          <a:stretch>
            <a:fillRect/>
          </a:stretch>
        </p:blipFill>
        <p:spPr bwMode="auto">
          <a:xfrm>
            <a:off x="196850" y="627063"/>
            <a:ext cx="3243263" cy="216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4"/>
          <p:cNvSpPr txBox="1">
            <a:spLocks noChangeArrowheads="1"/>
          </p:cNvSpPr>
          <p:nvPr/>
        </p:nvSpPr>
        <p:spPr bwMode="auto">
          <a:xfrm>
            <a:off x="2001838" y="5565775"/>
            <a:ext cx="3200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spcBef>
                <a:spcPct val="50000"/>
              </a:spcBef>
            </a:pPr>
            <a:r>
              <a:rPr lang="en-US" altLang="zh-CN" sz="3200" b="1">
                <a:solidFill>
                  <a:srgbClr val="FF0000"/>
                </a:solidFill>
                <a:latin typeface="Times New Roman" panose="02020603050405020304" pitchFamily="18" charset="0"/>
              </a:rPr>
              <a:t>skate on ice</a:t>
            </a:r>
          </a:p>
        </p:txBody>
      </p:sp>
      <p:pic>
        <p:nvPicPr>
          <p:cNvPr id="8197" name="图片 3"/>
          <p:cNvPicPr>
            <a:picLocks noChangeAspect="1" noChangeArrowheads="1"/>
          </p:cNvPicPr>
          <p:nvPr/>
        </p:nvPicPr>
        <p:blipFill>
          <a:blip r:embed="rId3"/>
          <a:srcRect/>
          <a:stretch>
            <a:fillRect/>
          </a:stretch>
        </p:blipFill>
        <p:spPr bwMode="auto">
          <a:xfrm>
            <a:off x="5318125" y="4292600"/>
            <a:ext cx="36004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11" descr="D:\科大讯飞\资源库\2014 暑期 平台资源\河北教育\河北教育7、8\英语冀教七年级上册（2012年新编）\Unit 7 Days and Months\Lesson 37 Seasons and Weather\素材\snowball fight.jpg"/>
          <p:cNvPicPr>
            <a:picLocks noChangeAspect="1" noChangeArrowheads="1"/>
          </p:cNvPicPr>
          <p:nvPr/>
        </p:nvPicPr>
        <p:blipFill>
          <a:blip r:embed="rId4" cstate="email"/>
          <a:srcRect/>
          <a:stretch>
            <a:fillRect/>
          </a:stretch>
        </p:blipFill>
        <p:spPr bwMode="auto">
          <a:xfrm>
            <a:off x="1800225" y="2581275"/>
            <a:ext cx="3603625" cy="270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 Box 9"/>
          <p:cNvSpPr txBox="1">
            <a:spLocks noChangeArrowheads="1"/>
          </p:cNvSpPr>
          <p:nvPr/>
        </p:nvSpPr>
        <p:spPr bwMode="auto">
          <a:xfrm>
            <a:off x="5318125" y="3443288"/>
            <a:ext cx="38671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200" b="1">
                <a:solidFill>
                  <a:srgbClr val="FF0000"/>
                </a:solidFill>
                <a:latin typeface="Times New Roman" panose="02020603050405020304" pitchFamily="18" charset="0"/>
              </a:rPr>
              <a:t>have snowball fights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3"/>
                                        </p:tgtEl>
                                        <p:attrNameLst>
                                          <p:attrName>style.visibility</p:attrName>
                                        </p:attrNameLst>
                                      </p:cBhvr>
                                      <p:to>
                                        <p:strVal val="visible"/>
                                      </p:to>
                                    </p:set>
                                    <p:anim calcmode="lin" valueType="num">
                                      <p:cBhvr additive="base">
                                        <p:cTn id="7" dur="500" fill="hold"/>
                                        <p:tgtEl>
                                          <p:spTgt spid="8193"/>
                                        </p:tgtEl>
                                        <p:attrNameLst>
                                          <p:attrName>ppt_x</p:attrName>
                                        </p:attrNameLst>
                                      </p:cBhvr>
                                      <p:tavLst>
                                        <p:tav tm="0">
                                          <p:val>
                                            <p:strVal val="#ppt_x"/>
                                          </p:val>
                                        </p:tav>
                                        <p:tav tm="100000">
                                          <p:val>
                                            <p:strVal val="#ppt_x"/>
                                          </p:val>
                                        </p:tav>
                                      </p:tavLst>
                                    </p:anim>
                                    <p:anim calcmode="lin" valueType="num">
                                      <p:cBhvr additive="base">
                                        <p:cTn id="8" dur="500" fill="hold"/>
                                        <p:tgtEl>
                                          <p:spTgt spid="81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4">
                                            <p:txEl>
                                              <p:pRg st="0" end="0"/>
                                            </p:txEl>
                                          </p:spTgt>
                                        </p:tgtEl>
                                        <p:attrNameLst>
                                          <p:attrName>style.visibility</p:attrName>
                                        </p:attrNameLst>
                                      </p:cBhvr>
                                      <p:to>
                                        <p:strVal val="visible"/>
                                      </p:to>
                                    </p:set>
                                    <p:anim calcmode="lin" valueType="num">
                                      <p:cBhvr>
                                        <p:cTn id="13" dur="500" fill="hold"/>
                                        <p:tgtEl>
                                          <p:spTgt spid="5124">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51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文本框 23553"/>
          <p:cNvSpPr txBox="1">
            <a:spLocks noChangeArrowheads="1"/>
          </p:cNvSpPr>
          <p:nvPr/>
        </p:nvSpPr>
        <p:spPr bwMode="auto">
          <a:xfrm>
            <a:off x="160338" y="1533525"/>
            <a:ext cx="31242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lnSpc>
                <a:spcPct val="150000"/>
              </a:lnSpc>
            </a:pPr>
            <a:r>
              <a:rPr lang="en-US" altLang="zh-CN" sz="2800" b="1" dirty="0">
                <a:latin typeface="Times New Roman" panose="02020603050405020304" pitchFamily="18" charset="0"/>
              </a:rPr>
              <a:t>research</a:t>
            </a:r>
          </a:p>
          <a:p>
            <a:pPr algn="r">
              <a:lnSpc>
                <a:spcPct val="150000"/>
              </a:lnSpc>
            </a:pPr>
            <a:r>
              <a:rPr lang="en-US" altLang="zh-CN" sz="2800" b="1" dirty="0">
                <a:latin typeface="Times New Roman" panose="02020603050405020304" pitchFamily="18" charset="0"/>
              </a:rPr>
              <a:t>website</a:t>
            </a:r>
          </a:p>
          <a:p>
            <a:pPr algn="r">
              <a:lnSpc>
                <a:spcPct val="150000"/>
              </a:lnSpc>
            </a:pPr>
            <a:r>
              <a:rPr lang="en-US" altLang="zh-CN" sz="2800" b="1" dirty="0">
                <a:latin typeface="Times New Roman" panose="02020603050405020304" pitchFamily="18" charset="0"/>
              </a:rPr>
              <a:t>hill</a:t>
            </a:r>
          </a:p>
          <a:p>
            <a:pPr algn="r">
              <a:lnSpc>
                <a:spcPct val="150000"/>
              </a:lnSpc>
            </a:pPr>
            <a:r>
              <a:rPr lang="en-US" altLang="zh-CN" sz="2800" b="1" dirty="0">
                <a:latin typeface="Times New Roman" panose="02020603050405020304" pitchFamily="18" charset="0"/>
              </a:rPr>
              <a:t>ice</a:t>
            </a:r>
          </a:p>
          <a:p>
            <a:pPr algn="r">
              <a:lnSpc>
                <a:spcPct val="150000"/>
              </a:lnSpc>
            </a:pPr>
            <a:r>
              <a:rPr lang="en-US" altLang="zh-CN" sz="2800" b="1" dirty="0">
                <a:latin typeface="Times New Roman" panose="02020603050405020304" pitchFamily="18" charset="0"/>
              </a:rPr>
              <a:t>snowman</a:t>
            </a:r>
          </a:p>
          <a:p>
            <a:pPr algn="r">
              <a:lnSpc>
                <a:spcPct val="150000"/>
              </a:lnSpc>
            </a:pPr>
            <a:r>
              <a:rPr lang="en-US" altLang="zh-CN" sz="2800" b="1" dirty="0">
                <a:latin typeface="Times New Roman" panose="02020603050405020304" pitchFamily="18" charset="0"/>
              </a:rPr>
              <a:t>clear</a:t>
            </a:r>
          </a:p>
        </p:txBody>
      </p:sp>
      <p:sp>
        <p:nvSpPr>
          <p:cNvPr id="23555" name="矩形 23554"/>
          <p:cNvSpPr>
            <a:spLocks noChangeArrowheads="1"/>
          </p:cNvSpPr>
          <p:nvPr/>
        </p:nvSpPr>
        <p:spPr bwMode="auto">
          <a:xfrm>
            <a:off x="3562350" y="1533525"/>
            <a:ext cx="5222875"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pPr>
            <a:r>
              <a:rPr lang="en-US" altLang="zh-CN" sz="2800" b="1" i="1" dirty="0">
                <a:solidFill>
                  <a:srgbClr val="0745D3"/>
                </a:solidFill>
                <a:latin typeface="Times New Roman" panose="02020603050405020304" pitchFamily="18" charset="0"/>
              </a:rPr>
              <a:t>n. &amp; v.</a:t>
            </a:r>
            <a:r>
              <a:rPr lang="en-US" altLang="zh-CN" sz="2800" b="1" dirty="0">
                <a:solidFill>
                  <a:srgbClr val="0745D3"/>
                </a:solidFill>
                <a:latin typeface="Times New Roman" panose="02020603050405020304" pitchFamily="18" charset="0"/>
              </a:rPr>
              <a:t> </a:t>
            </a:r>
            <a:r>
              <a:rPr lang="zh-CN" altLang="en-US" sz="2800" b="1" dirty="0">
                <a:solidFill>
                  <a:srgbClr val="0745D3"/>
                </a:solidFill>
                <a:latin typeface="Times New Roman" panose="02020603050405020304" pitchFamily="18" charset="0"/>
              </a:rPr>
              <a:t>调查；研究</a:t>
            </a:r>
            <a:endParaRPr lang="en-US" altLang="zh-CN" sz="2800" b="1" dirty="0">
              <a:solidFill>
                <a:srgbClr val="0745D3"/>
              </a:solidFill>
              <a:latin typeface="Times New Roman" panose="02020603050405020304" pitchFamily="18" charset="0"/>
            </a:endParaRPr>
          </a:p>
          <a:p>
            <a:pPr eaLnBrk="0" hangingPunct="0">
              <a:lnSpc>
                <a:spcPct val="150000"/>
              </a:lnSpc>
            </a:pPr>
            <a:r>
              <a:rPr lang="en-US" altLang="zh-CN" sz="2800" b="1" i="1" dirty="0">
                <a:solidFill>
                  <a:srgbClr val="0745D3"/>
                </a:solidFill>
                <a:latin typeface="Times New Roman" panose="02020603050405020304" pitchFamily="18" charset="0"/>
              </a:rPr>
              <a:t>n.</a:t>
            </a:r>
            <a:r>
              <a:rPr lang="en-US" altLang="zh-CN" sz="2800" b="1" dirty="0">
                <a:solidFill>
                  <a:srgbClr val="0745D3"/>
                </a:solidFill>
                <a:latin typeface="Times New Roman" panose="02020603050405020304" pitchFamily="18" charset="0"/>
              </a:rPr>
              <a:t> </a:t>
            </a:r>
            <a:r>
              <a:rPr lang="zh-CN" altLang="en-US" sz="2800" b="1" dirty="0">
                <a:solidFill>
                  <a:srgbClr val="0745D3"/>
                </a:solidFill>
                <a:latin typeface="Times New Roman" panose="02020603050405020304" pitchFamily="18" charset="0"/>
              </a:rPr>
              <a:t>网站</a:t>
            </a:r>
            <a:endParaRPr lang="en-US" altLang="zh-CN" sz="2800" b="1" dirty="0">
              <a:solidFill>
                <a:srgbClr val="0745D3"/>
              </a:solidFill>
              <a:latin typeface="Times New Roman" panose="02020603050405020304" pitchFamily="18" charset="0"/>
            </a:endParaRPr>
          </a:p>
          <a:p>
            <a:pPr eaLnBrk="0" hangingPunct="0">
              <a:lnSpc>
                <a:spcPct val="150000"/>
              </a:lnSpc>
            </a:pPr>
            <a:r>
              <a:rPr lang="en-US" altLang="zh-CN" sz="2800" b="1" i="1" dirty="0">
                <a:solidFill>
                  <a:srgbClr val="0745D3"/>
                </a:solidFill>
                <a:latin typeface="Times New Roman" panose="02020603050405020304" pitchFamily="18" charset="0"/>
              </a:rPr>
              <a:t>n.</a:t>
            </a:r>
            <a:r>
              <a:rPr lang="en-US" altLang="zh-CN" sz="2800" b="1" dirty="0">
                <a:solidFill>
                  <a:srgbClr val="0745D3"/>
                </a:solidFill>
                <a:latin typeface="Times New Roman" panose="02020603050405020304" pitchFamily="18" charset="0"/>
              </a:rPr>
              <a:t> </a:t>
            </a:r>
            <a:r>
              <a:rPr lang="zh-CN" altLang="en-US" sz="2800" b="1" dirty="0">
                <a:solidFill>
                  <a:srgbClr val="0745D3"/>
                </a:solidFill>
                <a:latin typeface="Times New Roman" panose="02020603050405020304" pitchFamily="18" charset="0"/>
              </a:rPr>
              <a:t>山丘；小山</a:t>
            </a:r>
            <a:endParaRPr lang="en-US" altLang="zh-CN" sz="2800" b="1" dirty="0">
              <a:solidFill>
                <a:srgbClr val="0745D3"/>
              </a:solidFill>
              <a:latin typeface="Times New Roman" panose="02020603050405020304" pitchFamily="18" charset="0"/>
            </a:endParaRPr>
          </a:p>
          <a:p>
            <a:pPr eaLnBrk="0" hangingPunct="0">
              <a:lnSpc>
                <a:spcPct val="150000"/>
              </a:lnSpc>
            </a:pPr>
            <a:r>
              <a:rPr lang="en-US" altLang="zh-CN" sz="2800" b="1" i="1" dirty="0">
                <a:solidFill>
                  <a:srgbClr val="0745D3"/>
                </a:solidFill>
                <a:latin typeface="Times New Roman" panose="02020603050405020304" pitchFamily="18" charset="0"/>
              </a:rPr>
              <a:t>n.</a:t>
            </a:r>
            <a:r>
              <a:rPr lang="en-US" altLang="zh-CN" sz="2800" b="1" dirty="0">
                <a:solidFill>
                  <a:srgbClr val="0745D3"/>
                </a:solidFill>
                <a:latin typeface="Times New Roman" panose="02020603050405020304" pitchFamily="18" charset="0"/>
              </a:rPr>
              <a:t> </a:t>
            </a:r>
            <a:r>
              <a:rPr lang="zh-CN" altLang="en-US" sz="2800" b="1" dirty="0">
                <a:solidFill>
                  <a:srgbClr val="0745D3"/>
                </a:solidFill>
                <a:latin typeface="Times New Roman" panose="02020603050405020304" pitchFamily="18" charset="0"/>
              </a:rPr>
              <a:t>冰</a:t>
            </a:r>
            <a:endParaRPr lang="en-US" altLang="zh-CN" sz="2800" b="1" dirty="0">
              <a:solidFill>
                <a:srgbClr val="0745D3"/>
              </a:solidFill>
              <a:latin typeface="Times New Roman" panose="02020603050405020304" pitchFamily="18" charset="0"/>
            </a:endParaRPr>
          </a:p>
          <a:p>
            <a:pPr eaLnBrk="0" hangingPunct="0">
              <a:lnSpc>
                <a:spcPct val="150000"/>
              </a:lnSpc>
            </a:pPr>
            <a:r>
              <a:rPr lang="en-US" altLang="zh-CN" sz="2800" b="1" i="1" dirty="0">
                <a:solidFill>
                  <a:srgbClr val="0745D3"/>
                </a:solidFill>
                <a:latin typeface="Times New Roman" panose="02020603050405020304" pitchFamily="18" charset="0"/>
              </a:rPr>
              <a:t>n.</a:t>
            </a:r>
            <a:r>
              <a:rPr lang="en-US" altLang="zh-CN" sz="2800" b="1" dirty="0">
                <a:solidFill>
                  <a:srgbClr val="0745D3"/>
                </a:solidFill>
                <a:latin typeface="Times New Roman" panose="02020603050405020304" pitchFamily="18" charset="0"/>
              </a:rPr>
              <a:t> </a:t>
            </a:r>
            <a:r>
              <a:rPr lang="zh-CN" altLang="en-US" sz="2800" b="1" dirty="0">
                <a:solidFill>
                  <a:srgbClr val="0745D3"/>
                </a:solidFill>
                <a:latin typeface="Times New Roman" panose="02020603050405020304" pitchFamily="18" charset="0"/>
              </a:rPr>
              <a:t>雪人</a:t>
            </a:r>
            <a:endParaRPr lang="en-US" altLang="zh-CN" sz="2800" b="1" dirty="0">
              <a:solidFill>
                <a:srgbClr val="0745D3"/>
              </a:solidFill>
              <a:latin typeface="Times New Roman" panose="02020603050405020304" pitchFamily="18" charset="0"/>
            </a:endParaRPr>
          </a:p>
          <a:p>
            <a:pPr eaLnBrk="0" hangingPunct="0">
              <a:lnSpc>
                <a:spcPct val="150000"/>
              </a:lnSpc>
            </a:pPr>
            <a:r>
              <a:rPr lang="en-US" altLang="zh-CN" sz="2800" b="1" i="1" dirty="0">
                <a:solidFill>
                  <a:srgbClr val="0745D3"/>
                </a:solidFill>
                <a:latin typeface="Times New Roman" panose="02020603050405020304" pitchFamily="18" charset="0"/>
              </a:rPr>
              <a:t>adj.</a:t>
            </a:r>
            <a:r>
              <a:rPr lang="en-US" altLang="zh-CN" sz="2800" b="1" dirty="0">
                <a:solidFill>
                  <a:srgbClr val="0745D3"/>
                </a:solidFill>
                <a:latin typeface="Times New Roman" panose="02020603050405020304" pitchFamily="18" charset="0"/>
              </a:rPr>
              <a:t> </a:t>
            </a:r>
            <a:r>
              <a:rPr lang="zh-CN" altLang="en-US" sz="2800" b="1" dirty="0">
                <a:solidFill>
                  <a:srgbClr val="0745D3"/>
                </a:solidFill>
                <a:latin typeface="Times New Roman" panose="02020603050405020304" pitchFamily="18" charset="0"/>
              </a:rPr>
              <a:t>晴朗的；明亮的；清澈的</a:t>
            </a:r>
          </a:p>
        </p:txBody>
      </p:sp>
      <p:sp>
        <p:nvSpPr>
          <p:cNvPr id="9220" name="TextBox 8"/>
          <p:cNvSpPr txBox="1">
            <a:spLocks noChangeArrowheads="1"/>
          </p:cNvSpPr>
          <p:nvPr/>
        </p:nvSpPr>
        <p:spPr bwMode="auto">
          <a:xfrm>
            <a:off x="1692275" y="612775"/>
            <a:ext cx="6453188"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4400" b="1" dirty="0">
                <a:solidFill>
                  <a:srgbClr val="6600FF"/>
                </a:solidFill>
                <a:latin typeface="Times New Roman" panose="02020603050405020304" pitchFamily="18" charset="0"/>
              </a:rPr>
              <a:t>Words and Expressions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linds(vertical)">
                                      <p:cBhvr>
                                        <p:cTn id="7" dur="5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box(in)">
                                      <p:cBhvr>
                                        <p:cTn id="12" dur="500"/>
                                        <p:tgtEl>
                                          <p:spTgt spid="23555">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3555">
                                            <p:txEl>
                                              <p:pRg st="1" end="1"/>
                                            </p:txEl>
                                          </p:spTgt>
                                        </p:tgtEl>
                                        <p:attrNameLst>
                                          <p:attrName>style.visibility</p:attrName>
                                        </p:attrNameLst>
                                      </p:cBhvr>
                                      <p:to>
                                        <p:strVal val="visible"/>
                                      </p:to>
                                    </p:set>
                                    <p:animEffect transition="in" filter="box(in)">
                                      <p:cBhvr>
                                        <p:cTn id="15" dur="500"/>
                                        <p:tgtEl>
                                          <p:spTgt spid="23555">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23555">
                                            <p:txEl>
                                              <p:pRg st="2" end="2"/>
                                            </p:txEl>
                                          </p:spTgt>
                                        </p:tgtEl>
                                        <p:attrNameLst>
                                          <p:attrName>style.visibility</p:attrName>
                                        </p:attrNameLst>
                                      </p:cBhvr>
                                      <p:to>
                                        <p:strVal val="visible"/>
                                      </p:to>
                                    </p:set>
                                    <p:animEffect transition="in" filter="box(in)">
                                      <p:cBhvr>
                                        <p:cTn id="18" dur="500"/>
                                        <p:tgtEl>
                                          <p:spTgt spid="23555">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23555">
                                            <p:txEl>
                                              <p:pRg st="3" end="3"/>
                                            </p:txEl>
                                          </p:spTgt>
                                        </p:tgtEl>
                                        <p:attrNameLst>
                                          <p:attrName>style.visibility</p:attrName>
                                        </p:attrNameLst>
                                      </p:cBhvr>
                                      <p:to>
                                        <p:strVal val="visible"/>
                                      </p:to>
                                    </p:set>
                                    <p:animEffect transition="in" filter="box(in)">
                                      <p:cBhvr>
                                        <p:cTn id="21" dur="500"/>
                                        <p:tgtEl>
                                          <p:spTgt spid="23555">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23555">
                                            <p:txEl>
                                              <p:pRg st="4" end="4"/>
                                            </p:txEl>
                                          </p:spTgt>
                                        </p:tgtEl>
                                        <p:attrNameLst>
                                          <p:attrName>style.visibility</p:attrName>
                                        </p:attrNameLst>
                                      </p:cBhvr>
                                      <p:to>
                                        <p:strVal val="visible"/>
                                      </p:to>
                                    </p:set>
                                    <p:animEffect transition="in" filter="box(in)">
                                      <p:cBhvr>
                                        <p:cTn id="24" dur="500"/>
                                        <p:tgtEl>
                                          <p:spTgt spid="23555">
                                            <p:txEl>
                                              <p:pRg st="4" end="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animEffect transition="in" filter="box(in)">
                                      <p:cBhvr>
                                        <p:cTn id="27" dur="5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文本框 23553"/>
          <p:cNvSpPr txBox="1">
            <a:spLocks noChangeArrowheads="1"/>
          </p:cNvSpPr>
          <p:nvPr/>
        </p:nvSpPr>
        <p:spPr bwMode="auto">
          <a:xfrm>
            <a:off x="342900" y="1120775"/>
            <a:ext cx="3717925"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lnSpc>
                <a:spcPct val="150000"/>
              </a:lnSpc>
              <a:buClr>
                <a:schemeClr val="bg1"/>
              </a:buClr>
            </a:pPr>
            <a:r>
              <a:rPr lang="en-US" altLang="zh-CN" sz="2800" b="1">
                <a:latin typeface="Times New Roman" panose="02020603050405020304" pitchFamily="18" charset="0"/>
              </a:rPr>
              <a:t>wait for</a:t>
            </a:r>
          </a:p>
          <a:p>
            <a:pPr algn="r">
              <a:lnSpc>
                <a:spcPct val="150000"/>
              </a:lnSpc>
              <a:buClr>
                <a:schemeClr val="bg1"/>
              </a:buClr>
            </a:pPr>
            <a:r>
              <a:rPr lang="en-US" altLang="zh-CN" sz="2800" b="1">
                <a:latin typeface="Times New Roman" panose="02020603050405020304" pitchFamily="18" charset="0"/>
                <a:ea typeface="方正黑体简体"/>
                <a:cs typeface="方正黑体简体"/>
                <a:sym typeface="宋体" panose="02010600030101010101" pitchFamily="2" charset="-122"/>
              </a:rPr>
              <a:t>do some research world-class restaurant go back</a:t>
            </a:r>
          </a:p>
          <a:p>
            <a:pPr algn="r">
              <a:lnSpc>
                <a:spcPct val="150000"/>
              </a:lnSpc>
              <a:buClr>
                <a:schemeClr val="bg1"/>
              </a:buClr>
            </a:pPr>
            <a:r>
              <a:rPr lang="en-US" altLang="zh-CN" sz="2800" b="1">
                <a:latin typeface="Times New Roman" panose="02020603050405020304" pitchFamily="18" charset="0"/>
                <a:ea typeface="方正黑体简体"/>
                <a:cs typeface="方正黑体简体"/>
                <a:sym typeface="宋体" panose="02010600030101010101" pitchFamily="2" charset="-122"/>
              </a:rPr>
              <a:t>get… together</a:t>
            </a:r>
          </a:p>
          <a:p>
            <a:pPr algn="r">
              <a:lnSpc>
                <a:spcPct val="150000"/>
              </a:lnSpc>
              <a:buClr>
                <a:schemeClr val="bg1"/>
              </a:buClr>
            </a:pPr>
            <a:r>
              <a:rPr lang="en-US" altLang="zh-CN" sz="2800" b="1">
                <a:latin typeface="Times New Roman" panose="02020603050405020304" pitchFamily="18" charset="0"/>
                <a:ea typeface="方正黑体简体"/>
                <a:cs typeface="方正黑体简体"/>
                <a:sym typeface="宋体" panose="02010600030101010101" pitchFamily="2" charset="-122"/>
              </a:rPr>
              <a:t> make a snowman</a:t>
            </a:r>
          </a:p>
          <a:p>
            <a:pPr algn="r">
              <a:lnSpc>
                <a:spcPct val="150000"/>
              </a:lnSpc>
              <a:buClr>
                <a:schemeClr val="bg1"/>
              </a:buClr>
            </a:pPr>
            <a:r>
              <a:rPr lang="en-US" altLang="zh-CN" sz="2800" b="1">
                <a:latin typeface="Times New Roman" panose="02020603050405020304" pitchFamily="18" charset="0"/>
                <a:ea typeface="方正黑体简体"/>
                <a:cs typeface="方正黑体简体"/>
                <a:sym typeface="宋体" panose="02010600030101010101" pitchFamily="2" charset="-122"/>
              </a:rPr>
              <a:t>put on</a:t>
            </a:r>
            <a:endParaRPr lang="en-US" altLang="zh-CN" sz="2800" b="1">
              <a:latin typeface="Times New Roman" panose="02020603050405020304" pitchFamily="18" charset="0"/>
              <a:ea typeface="微软雅黑" panose="020B0503020204020204" pitchFamily="34" charset="-122"/>
            </a:endParaRPr>
          </a:p>
        </p:txBody>
      </p:sp>
      <p:sp>
        <p:nvSpPr>
          <p:cNvPr id="23555" name="矩形 23554"/>
          <p:cNvSpPr>
            <a:spLocks noChangeArrowheads="1"/>
          </p:cNvSpPr>
          <p:nvPr/>
        </p:nvSpPr>
        <p:spPr bwMode="auto">
          <a:xfrm>
            <a:off x="4144963" y="1120775"/>
            <a:ext cx="5222875" cy="461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Clr>
                <a:schemeClr val="bg1"/>
              </a:buClr>
            </a:pPr>
            <a:r>
              <a:rPr lang="zh-CN" altLang="en-US" sz="2800" b="1">
                <a:solidFill>
                  <a:srgbClr val="0745D3"/>
                </a:solidFill>
                <a:latin typeface="宋体" panose="02010600030101010101" pitchFamily="2" charset="-122"/>
                <a:sym typeface="宋体" panose="02010600030101010101" pitchFamily="2" charset="-122"/>
              </a:rPr>
              <a:t>等待</a:t>
            </a:r>
          </a:p>
          <a:p>
            <a:pPr eaLnBrk="0" hangingPunct="0">
              <a:lnSpc>
                <a:spcPct val="150000"/>
              </a:lnSpc>
              <a:buClr>
                <a:schemeClr val="bg1"/>
              </a:buClr>
            </a:pPr>
            <a:r>
              <a:rPr lang="zh-CN" altLang="en-US" sz="2800" b="1">
                <a:solidFill>
                  <a:srgbClr val="0745D3"/>
                </a:solidFill>
                <a:latin typeface="宋体" panose="02010600030101010101" pitchFamily="2" charset="-122"/>
              </a:rPr>
              <a:t>做一些调查</a:t>
            </a:r>
            <a:r>
              <a:rPr lang="en-US" altLang="zh-CN" sz="2800" b="1">
                <a:solidFill>
                  <a:srgbClr val="0745D3"/>
                </a:solidFill>
                <a:latin typeface="宋体" panose="02010600030101010101" pitchFamily="2" charset="-122"/>
              </a:rPr>
              <a:t>/</a:t>
            </a:r>
            <a:r>
              <a:rPr lang="zh-CN" altLang="en-US" sz="2800" b="1">
                <a:solidFill>
                  <a:srgbClr val="0745D3"/>
                </a:solidFill>
                <a:latin typeface="宋体" panose="02010600030101010101" pitchFamily="2" charset="-122"/>
              </a:rPr>
              <a:t>研究</a:t>
            </a:r>
          </a:p>
          <a:p>
            <a:pPr eaLnBrk="0" hangingPunct="0">
              <a:lnSpc>
                <a:spcPct val="150000"/>
              </a:lnSpc>
              <a:buClr>
                <a:schemeClr val="bg1"/>
              </a:buClr>
            </a:pPr>
            <a:r>
              <a:rPr lang="zh-CN" altLang="en-US" sz="2800" b="1">
                <a:solidFill>
                  <a:srgbClr val="0745D3"/>
                </a:solidFill>
                <a:latin typeface="宋体" panose="02010600030101010101" pitchFamily="2" charset="-122"/>
              </a:rPr>
              <a:t>世界级的餐馆</a:t>
            </a:r>
          </a:p>
          <a:p>
            <a:pPr eaLnBrk="0" hangingPunct="0">
              <a:lnSpc>
                <a:spcPct val="150000"/>
              </a:lnSpc>
              <a:buClr>
                <a:schemeClr val="bg1"/>
              </a:buClr>
            </a:pPr>
            <a:r>
              <a:rPr lang="zh-CN" altLang="en-US" sz="2800" b="1">
                <a:solidFill>
                  <a:srgbClr val="0745D3"/>
                </a:solidFill>
                <a:latin typeface="宋体" panose="02010600030101010101" pitchFamily="2" charset="-122"/>
              </a:rPr>
              <a:t>回去</a:t>
            </a:r>
          </a:p>
          <a:p>
            <a:pPr eaLnBrk="0" hangingPunct="0">
              <a:lnSpc>
                <a:spcPct val="150000"/>
              </a:lnSpc>
              <a:buClr>
                <a:schemeClr val="bg1"/>
              </a:buClr>
            </a:pPr>
            <a:r>
              <a:rPr lang="zh-CN" altLang="en-US" sz="2800" b="1">
                <a:solidFill>
                  <a:srgbClr val="0745D3"/>
                </a:solidFill>
                <a:latin typeface="宋体" panose="02010600030101010101" pitchFamily="2" charset="-122"/>
              </a:rPr>
              <a:t>把</a:t>
            </a:r>
            <a:r>
              <a:rPr lang="en-US" altLang="zh-CN" sz="2800" b="1">
                <a:solidFill>
                  <a:srgbClr val="0745D3"/>
                </a:solidFill>
                <a:latin typeface="Calibri" panose="020F0502020204030204" pitchFamily="34" charset="0"/>
              </a:rPr>
              <a:t>……</a:t>
            </a:r>
            <a:r>
              <a:rPr lang="zh-CN" altLang="en-US" sz="2800" b="1">
                <a:solidFill>
                  <a:srgbClr val="0745D3"/>
                </a:solidFill>
                <a:latin typeface="宋体" panose="02010600030101010101" pitchFamily="2" charset="-122"/>
              </a:rPr>
              <a:t>聚到一起</a:t>
            </a:r>
          </a:p>
          <a:p>
            <a:pPr eaLnBrk="0" hangingPunct="0">
              <a:lnSpc>
                <a:spcPct val="150000"/>
              </a:lnSpc>
              <a:buClr>
                <a:schemeClr val="bg1"/>
              </a:buClr>
            </a:pPr>
            <a:r>
              <a:rPr lang="zh-CN" altLang="en-US" sz="2800" b="1">
                <a:solidFill>
                  <a:srgbClr val="0745D3"/>
                </a:solidFill>
                <a:latin typeface="宋体" panose="02010600030101010101" pitchFamily="2" charset="-122"/>
              </a:rPr>
              <a:t>堆雪人</a:t>
            </a:r>
          </a:p>
          <a:p>
            <a:pPr eaLnBrk="0" hangingPunct="0">
              <a:lnSpc>
                <a:spcPct val="150000"/>
              </a:lnSpc>
              <a:buClr>
                <a:schemeClr val="bg1"/>
              </a:buClr>
            </a:pPr>
            <a:r>
              <a:rPr lang="zh-CN" altLang="en-US" sz="2800" b="1">
                <a:solidFill>
                  <a:srgbClr val="0745D3"/>
                </a:solidFill>
                <a:latin typeface="宋体" panose="02010600030101010101" pitchFamily="2" charset="-122"/>
              </a:rPr>
              <a:t>穿上</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linds(vertical)">
                                      <p:cBhvr>
                                        <p:cTn id="7" dur="5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5"/>
                                        </p:tgtEl>
                                        <p:attrNameLst>
                                          <p:attrName>style.visibility</p:attrName>
                                        </p:attrNameLst>
                                      </p:cBhvr>
                                      <p:to>
                                        <p:strVal val="visible"/>
                                      </p:to>
                                    </p:set>
                                    <p:animEffect transition="in" filter="blinds(horizontal)">
                                      <p:cBhvr>
                                        <p:cTn id="12" dur="5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8"/>
          <p:cNvSpPr txBox="1">
            <a:spLocks noChangeArrowheads="1"/>
          </p:cNvSpPr>
          <p:nvPr/>
        </p:nvSpPr>
        <p:spPr bwMode="auto">
          <a:xfrm>
            <a:off x="1503363" y="368300"/>
            <a:ext cx="6453187"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10000"/>
              </a:lnSpc>
            </a:pPr>
            <a:r>
              <a:rPr lang="en-US" altLang="zh-CN" sz="4400" b="1" dirty="0">
                <a:solidFill>
                  <a:srgbClr val="6600FF"/>
                </a:solidFill>
                <a:latin typeface="Times New Roman" panose="02020603050405020304" pitchFamily="18" charset="0"/>
              </a:rPr>
              <a:t>Presentation</a:t>
            </a:r>
          </a:p>
        </p:txBody>
      </p:sp>
      <p:sp>
        <p:nvSpPr>
          <p:cNvPr id="11267" name="文本框 12291"/>
          <p:cNvSpPr txBox="1">
            <a:spLocks noChangeArrowheads="1"/>
          </p:cNvSpPr>
          <p:nvPr/>
        </p:nvSpPr>
        <p:spPr bwMode="auto">
          <a:xfrm>
            <a:off x="179388" y="765175"/>
            <a:ext cx="864235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800" b="1" dirty="0">
                <a:solidFill>
                  <a:schemeClr val="hlink"/>
                </a:solidFill>
                <a:latin typeface="Times New Roman" panose="02020603050405020304" pitchFamily="18" charset="0"/>
              </a:rPr>
              <a:t>Jenny</a:t>
            </a:r>
            <a:r>
              <a:rPr lang="zh-CN" altLang="en-US" sz="2800" b="1" dirty="0">
                <a:latin typeface="Times New Roman" panose="02020603050405020304" pitchFamily="18" charset="0"/>
              </a:rPr>
              <a:t>：</a:t>
            </a:r>
            <a:r>
              <a:rPr lang="en-US" altLang="zh-CN" sz="2800" b="1" dirty="0">
                <a:latin typeface="Times New Roman" panose="02020603050405020304" pitchFamily="18" charset="0"/>
              </a:rPr>
              <a:t>Hey, Danny</a:t>
            </a:r>
            <a:r>
              <a:rPr lang="zh-CN" altLang="en-US" sz="2800" b="1" dirty="0">
                <a:latin typeface="Times New Roman" panose="02020603050405020304" pitchFamily="18" charset="0"/>
              </a:rPr>
              <a:t>！</a:t>
            </a:r>
            <a:r>
              <a:rPr lang="en-US" altLang="zh-CN" sz="2800" b="1" dirty="0">
                <a:latin typeface="Times New Roman" panose="02020603050405020304" pitchFamily="18" charset="0"/>
              </a:rPr>
              <a:t>What are you doing?</a:t>
            </a:r>
          </a:p>
          <a:p>
            <a:pPr>
              <a:lnSpc>
                <a:spcPct val="150000"/>
              </a:lnSpc>
            </a:pPr>
            <a:r>
              <a:rPr lang="en-US" altLang="zh-CN" sz="2800" b="1" dirty="0">
                <a:solidFill>
                  <a:srgbClr val="0442E2"/>
                </a:solidFill>
                <a:latin typeface="Times New Roman" panose="02020603050405020304" pitchFamily="18" charset="0"/>
              </a:rPr>
              <a:t>Danny</a:t>
            </a:r>
            <a:r>
              <a:rPr lang="zh-CN" altLang="en-US" sz="2800" b="1" dirty="0">
                <a:latin typeface="Times New Roman" panose="02020603050405020304" pitchFamily="18" charset="0"/>
              </a:rPr>
              <a:t>：</a:t>
            </a:r>
            <a:r>
              <a:rPr lang="en-US" altLang="zh-CN" sz="2800" b="1" dirty="0">
                <a:latin typeface="Times New Roman" panose="02020603050405020304" pitchFamily="18" charset="0"/>
              </a:rPr>
              <a:t>I'm doing some research for my report about my </a:t>
            </a:r>
            <a:r>
              <a:rPr lang="en-US" altLang="zh-CN" sz="2800" b="1" dirty="0" err="1">
                <a:latin typeface="Times New Roman" panose="02020603050405020304" pitchFamily="18" charset="0"/>
              </a:rPr>
              <a:t>favourite</a:t>
            </a:r>
            <a:r>
              <a:rPr lang="en-US" altLang="zh-CN" sz="2800" b="1" dirty="0">
                <a:latin typeface="Times New Roman" panose="02020603050405020304" pitchFamily="18" charset="0"/>
              </a:rPr>
              <a:t> season. I'm going to talk about winter. Winter is my </a:t>
            </a:r>
            <a:r>
              <a:rPr lang="en-US" altLang="zh-CN" sz="2800" b="1" dirty="0" err="1">
                <a:latin typeface="Times New Roman" panose="02020603050405020304" pitchFamily="18" charset="0"/>
              </a:rPr>
              <a:t>favourite</a:t>
            </a:r>
            <a:r>
              <a:rPr lang="en-US" altLang="zh-CN" sz="2800" b="1" dirty="0">
                <a:latin typeface="Times New Roman" panose="02020603050405020304" pitchFamily="18" charset="0"/>
              </a:rPr>
              <a:t> season. Look at this website</a:t>
            </a:r>
            <a:r>
              <a:rPr lang="zh-CN" altLang="en-US" sz="2800" b="1" dirty="0">
                <a:latin typeface="Times New Roman" panose="02020603050405020304" pitchFamily="18" charset="0"/>
              </a:rPr>
              <a:t>：</a:t>
            </a:r>
          </a:p>
          <a:p>
            <a:pPr>
              <a:lnSpc>
                <a:spcPct val="150000"/>
              </a:lnSpc>
            </a:pPr>
            <a:r>
              <a:rPr lang="en-US" altLang="zh-CN" sz="2800" b="1" dirty="0">
                <a:latin typeface="Times New Roman" panose="02020603050405020304" pitchFamily="18" charset="0"/>
              </a:rPr>
              <a:t>         Come and enjoy a true Canadian winter out in the mountains. Start your day on the ski hills or go ice skating. But don't forget your scarves, hats and gloves. Why? Winters here are really cold!</a:t>
            </a:r>
          </a:p>
        </p:txBody>
      </p:sp>
      <p:pic>
        <p:nvPicPr>
          <p:cNvPr id="12292" name="L32课文朗读.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7956550" y="620713"/>
            <a:ext cx="5762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restart="whenNotActive" fill="hold" evtFilter="cancelBubble" nodeType="interactiveSeq">
                <p:stCondLst>
                  <p:cond evt="onClick" delay="0">
                    <p:tgtEl>
                      <p:spTgt spid="1229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2292"/>
                                        </p:tgtEl>
                                      </p:cBhvr>
                                    </p:cmd>
                                  </p:childTnLst>
                                </p:cTn>
                              </p:par>
                            </p:childTnLst>
                          </p:cTn>
                        </p:par>
                      </p:childTnLst>
                    </p:cTn>
                  </p:par>
                </p:childTnLst>
              </p:cTn>
              <p:nextCondLst>
                <p:cond evt="onClick" delay="0">
                  <p:tgtEl>
                    <p:spTgt spid="12292"/>
                  </p:tgtEl>
                </p:cond>
              </p:nextCondLst>
            </p:seq>
            <p:audio>
              <p:cMediaNode numSld="3">
                <p:cTn id="7" fill="hold" display="0">
                  <p:stCondLst>
                    <p:cond delay="indefinite"/>
                  </p:stCondLst>
                  <p:endCondLst>
                    <p:cond evt="onNext" delay="0">
                      <p:tgtEl>
                        <p:sldTgt/>
                      </p:tgtEl>
                    </p:cond>
                    <p:cond evt="onPrev" delay="0">
                      <p:tgtEl>
                        <p:sldTgt/>
                      </p:tgtEl>
                    </p:cond>
                    <p:cond evt="onStopAudio" delay="0">
                      <p:tgtEl>
                        <p:sldTgt/>
                      </p:tgtEl>
                    </p:cond>
                  </p:endCondLst>
                </p:cTn>
                <p:tgtEl>
                  <p:spTgt spid="12292"/>
                </p:tgtEl>
              </p:cMediaNode>
            </p:audio>
          </p:childTnLst>
        </p:cTn>
      </p:par>
    </p:tnLst>
  </p:timing>
</p:sld>
</file>

<file path=ppt/theme/theme1.xml><?xml version="1.0" encoding="utf-8"?>
<a:theme xmlns:a="http://schemas.openxmlformats.org/drawingml/2006/main" name="WWW.2PPT.COM">
  <a:themeElements>
    <a:clrScheme name="让PPT飞起来丨pptshare.qzone.qq.com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fontScheme name="让PPT飞起来丨pptshare.qzone.qq.com">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2000" b="1"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2000" b="1"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lnDef>
  </a:objectDefaults>
  <a:extraClrSchemeLst>
    <a:extraClrScheme>
      <a:clrScheme name="让PPT飞起来丨pptshare.qzone.qq.com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让PPT飞起来丨pptshare.qzone.qq.com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让PPT飞起来丨pptshare.qzone.qq.com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让PPT飞起来丨pptshare.qzone.qq.com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主题51</Template>
  <TotalTime>0</TotalTime>
  <Words>2190</Words>
  <Application>Microsoft Office PowerPoint</Application>
  <PresentationFormat>全屏显示(4:3)</PresentationFormat>
  <Paragraphs>237</Paragraphs>
  <Slides>31</Slides>
  <Notes>1</Notes>
  <HiddenSlides>0</HiddenSlides>
  <MMClips>2</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31</vt:i4>
      </vt:variant>
    </vt:vector>
  </HeadingPairs>
  <TitlesOfParts>
    <vt:vector size="41" baseType="lpstr">
      <vt:lpstr>方正黑体简体</vt:lpstr>
      <vt:lpstr>华文细黑</vt:lpstr>
      <vt:lpstr>楷体_GB2312</vt:lpstr>
      <vt:lpstr>宋体</vt:lpstr>
      <vt:lpstr>微软雅黑</vt:lpstr>
      <vt:lpstr>Arial</vt:lpstr>
      <vt:lpstr>Calibri</vt:lpstr>
      <vt:lpstr>Times New Roman</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2018-05-17T01:32:00Z</dcterms:created>
  <dcterms:modified xsi:type="dcterms:W3CDTF">2023-01-16T16:06:42Z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2052-11.1.0.11294</vt:lpwstr>
  </property>
  <property fmtid="{D5CDD505-2E9C-101B-9397-08002B2CF9AE}" pid="4" name="ICV">
    <vt:lpwstr>BAB5DE8F589646E395A61E363391D6A8</vt:lpwstr>
  </property>
  <property fmtid="{A09F084E-AD41-489F-8076-AA5BE3082BCA}" pid="100">
    <vt:ui4>5</vt:ui4>
  </property>
  <property fmtid="{64440492-4C8B-11D1-8B70-080036B11A03}" pid="11">
    <vt:lpwstr>www.2ppt.com-爱PPT提供资源下载</vt:lpwstr>
  </property>
</Properties>
</file>