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656" r:id="rId2"/>
    <p:sldId id="617" r:id="rId3"/>
    <p:sldId id="618" r:id="rId4"/>
    <p:sldId id="620" r:id="rId5"/>
    <p:sldId id="621" r:id="rId6"/>
    <p:sldId id="622" r:id="rId7"/>
    <p:sldId id="653" r:id="rId8"/>
    <p:sldId id="654" r:id="rId9"/>
    <p:sldId id="625" r:id="rId10"/>
    <p:sldId id="626" r:id="rId11"/>
    <p:sldId id="627" r:id="rId12"/>
    <p:sldId id="628" r:id="rId13"/>
    <p:sldId id="629" r:id="rId14"/>
    <p:sldId id="630" r:id="rId15"/>
    <p:sldId id="631" r:id="rId16"/>
    <p:sldId id="632" r:id="rId17"/>
    <p:sldId id="633" r:id="rId18"/>
    <p:sldId id="634" r:id="rId19"/>
    <p:sldId id="635" r:id="rId20"/>
    <p:sldId id="636" r:id="rId21"/>
    <p:sldId id="638" r:id="rId22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>
          <p15:clr>
            <a:srgbClr val="A4A3A4"/>
          </p15:clr>
        </p15:guide>
        <p15:guide id="2" pos="36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0" clrIdx="0"/>
  <p:cmAuthor id="2" name="dell" initials="d" lastIdx="2" clrIdx="1"/>
  <p:cmAuthor id="3" name="Administra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10" d="100"/>
          <a:sy n="110" d="100"/>
        </p:scale>
        <p:origin x="-666" y="-210"/>
      </p:cViewPr>
      <p:guideLst>
        <p:guide orient="horz" pos="2478"/>
        <p:guide pos="364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4-28T16:20:31.229" idx="1">
    <p:pos x="5790" y="2934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4-28T16:24:09.979" idx="2">
    <p:pos x="3781" y="3358"/>
    <p:text/>
  </p:cm>
</p:cmLst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2023-01-17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/>
              <a:t>全品初中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0" y="978741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第二十五章</a:t>
            </a:r>
            <a:r>
              <a:rPr lang="en-US" altLang="en-US" sz="36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图形的相似</a:t>
            </a:r>
            <a:endParaRPr lang="zh-CN" altLang="en-US" sz="3600" dirty="0" smtClean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0" y="2365172"/>
            <a:ext cx="12192000" cy="1175706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60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相</a:t>
            </a:r>
            <a:r>
              <a:rPr lang="zh-CN" altLang="en-US" sz="60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似三角形的判</a:t>
            </a:r>
            <a:r>
              <a:rPr lang="zh-CN" altLang="en-US" sz="60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定</a:t>
            </a:r>
            <a:endParaRPr lang="en-US" altLang="zh-CN" sz="6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5535069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870" y="3916392"/>
            <a:ext cx="1462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 smtClean="0"/>
              <a:t>第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课时</a:t>
            </a:r>
            <a:endParaRPr lang="zh-CN" alt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87045" y="894715"/>
            <a:ext cx="9865360" cy="165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）已知：如图，在△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中，点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F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分别在边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上，且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DE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//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DF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//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pPr fontAlgn="auto">
              <a:lnSpc>
                <a:spcPts val="406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求证：△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ADE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∽△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DBF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8167902" y="2760980"/>
            <a:ext cx="3294433" cy="3045460"/>
            <a:chOff x="12965" y="4966"/>
            <a:chExt cx="5188" cy="4796"/>
          </a:xfrm>
        </p:grpSpPr>
        <p:grpSp>
          <p:nvGrpSpPr>
            <p:cNvPr id="78" name="组合 77"/>
            <p:cNvGrpSpPr/>
            <p:nvPr/>
          </p:nvGrpSpPr>
          <p:grpSpPr>
            <a:xfrm>
              <a:off x="12965" y="4966"/>
              <a:ext cx="5188" cy="4657"/>
              <a:chOff x="10142" y="4013"/>
              <a:chExt cx="6216" cy="5978"/>
            </a:xfrm>
          </p:grpSpPr>
          <p:grpSp>
            <p:nvGrpSpPr>
              <p:cNvPr id="51" name="组合 50"/>
              <p:cNvGrpSpPr/>
              <p:nvPr/>
            </p:nvGrpSpPr>
            <p:grpSpPr>
              <a:xfrm>
                <a:off x="10754" y="4927"/>
                <a:ext cx="4969" cy="4386"/>
                <a:chOff x="10754" y="4927"/>
                <a:chExt cx="4969" cy="4386"/>
              </a:xfrm>
            </p:grpSpPr>
            <p:cxnSp>
              <p:nvCxnSpPr>
                <p:cNvPr id="16" name="直接连接符 15"/>
                <p:cNvCxnSpPr/>
                <p:nvPr/>
              </p:nvCxnSpPr>
              <p:spPr>
                <a:xfrm flipH="1">
                  <a:off x="10754" y="4927"/>
                  <a:ext cx="3255" cy="4387"/>
                </a:xfrm>
                <a:prstGeom prst="line">
                  <a:avLst/>
                </a:prstGeom>
                <a:ln w="31750" cmpd="sng">
                  <a:solidFill>
                    <a:schemeClr val="tx1"/>
                  </a:solidFill>
                  <a:prstDash val="soli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接连接符 16"/>
                <p:cNvCxnSpPr/>
                <p:nvPr/>
              </p:nvCxnSpPr>
              <p:spPr>
                <a:xfrm>
                  <a:off x="13993" y="4959"/>
                  <a:ext cx="1699" cy="4214"/>
                </a:xfrm>
                <a:prstGeom prst="line">
                  <a:avLst/>
                </a:prstGeom>
                <a:ln w="31750" cmpd="sng">
                  <a:solidFill>
                    <a:schemeClr val="tx1"/>
                  </a:solidFill>
                  <a:prstDash val="soli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接连接符 48"/>
                <p:cNvCxnSpPr/>
                <p:nvPr/>
              </p:nvCxnSpPr>
              <p:spPr>
                <a:xfrm flipV="1">
                  <a:off x="10785" y="9173"/>
                  <a:ext cx="4938" cy="126"/>
                </a:xfrm>
                <a:prstGeom prst="line">
                  <a:avLst/>
                </a:prstGeom>
                <a:ln w="31750" cmpd="sng">
                  <a:solidFill>
                    <a:schemeClr val="tx1"/>
                  </a:solidFill>
                  <a:prstDash val="soli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3" name="文本框 72"/>
              <p:cNvSpPr txBox="1"/>
              <p:nvPr/>
            </p:nvSpPr>
            <p:spPr>
              <a:xfrm>
                <a:off x="13552" y="4013"/>
                <a:ext cx="775" cy="1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74" name="文本框 73"/>
              <p:cNvSpPr txBox="1"/>
              <p:nvPr/>
            </p:nvSpPr>
            <p:spPr>
              <a:xfrm>
                <a:off x="10142" y="8811"/>
                <a:ext cx="775" cy="1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75" name="文本框 74"/>
              <p:cNvSpPr txBox="1"/>
              <p:nvPr/>
            </p:nvSpPr>
            <p:spPr>
              <a:xfrm>
                <a:off x="15583" y="8594"/>
                <a:ext cx="775" cy="1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</p:grpSp>
        <p:cxnSp>
          <p:nvCxnSpPr>
            <p:cNvPr id="6" name="直接连接符 5"/>
            <p:cNvCxnSpPr/>
            <p:nvPr/>
          </p:nvCxnSpPr>
          <p:spPr>
            <a:xfrm flipV="1">
              <a:off x="14671" y="7538"/>
              <a:ext cx="2311" cy="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4686" y="7600"/>
              <a:ext cx="834" cy="14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本框 18"/>
            <p:cNvSpPr txBox="1"/>
            <p:nvPr/>
          </p:nvSpPr>
          <p:spPr>
            <a:xfrm>
              <a:off x="15079" y="8940"/>
              <a:ext cx="647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6960" y="6892"/>
              <a:ext cx="647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4039" y="6997"/>
              <a:ext cx="647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23" name="圆角矩形标注 22"/>
          <p:cNvSpPr/>
          <p:nvPr/>
        </p:nvSpPr>
        <p:spPr>
          <a:xfrm>
            <a:off x="4832985" y="117475"/>
            <a:ext cx="3060700" cy="714375"/>
          </a:xfrm>
          <a:prstGeom prst="wedgeRoundRectCallout">
            <a:avLst>
              <a:gd name="adj1" fmla="val -46597"/>
              <a:gd name="adj2" fmla="val 8004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/>
              <a:t>由平行得出相等的角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777740" y="3073400"/>
            <a:ext cx="424878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由平行，你还能想到什么？还有其他做法吗？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041390" y="4156075"/>
            <a:ext cx="1278255" cy="7067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</a:rPr>
              <a:t>A</a:t>
            </a:r>
            <a:r>
              <a:rPr lang="zh-CN" altLang="zh-CN" sz="4000" b="1">
                <a:solidFill>
                  <a:srgbClr val="FF0000"/>
                </a:solidFill>
              </a:rPr>
              <a:t>型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8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9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0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662940" y="2826385"/>
            <a:ext cx="3405505" cy="32588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证明：∵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eaLnBrk="1" hangingPunct="1">
              <a:lnSpc>
                <a:spcPct val="14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∴∠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4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又∵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∴∠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BDF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∴ 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∽△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DBF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charRg st="1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1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charRg st="21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3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charRg st="30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charRg st="40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4"/>
      <p:bldP spid="23" grpId="8" animBg="1"/>
      <p:bldP spid="24" grpId="10"/>
      <p:bldP spid="26" grpId="1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7204075" y="4128770"/>
            <a:ext cx="1152525" cy="621030"/>
          </a:xfrm>
          <a:prstGeom prst="rect">
            <a:avLst/>
          </a:prstGeom>
          <a:solidFill>
            <a:srgbClr val="F3E6DE"/>
          </a:solidFill>
          <a:ln w="25400">
            <a:solidFill>
              <a:srgbClr val="169A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979285" y="2554605"/>
            <a:ext cx="1223645" cy="576580"/>
          </a:xfrm>
          <a:prstGeom prst="rect">
            <a:avLst/>
          </a:prstGeom>
          <a:solidFill>
            <a:srgbClr val="F3E6DE"/>
          </a:solidFill>
          <a:ln w="25400">
            <a:solidFill>
              <a:srgbClr val="169A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368300" y="1089025"/>
            <a:ext cx="91878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如图：∠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请找出图中的相似三角形，并进行证明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702967" y="2684145"/>
            <a:ext cx="4308662" cy="2939383"/>
            <a:chOff x="1076" y="4620"/>
            <a:chExt cx="6785" cy="4629"/>
          </a:xfrm>
        </p:grpSpPr>
        <p:grpSp>
          <p:nvGrpSpPr>
            <p:cNvPr id="78" name="组合 77"/>
            <p:cNvGrpSpPr/>
            <p:nvPr/>
          </p:nvGrpSpPr>
          <p:grpSpPr>
            <a:xfrm>
              <a:off x="1076" y="4620"/>
              <a:ext cx="6785" cy="4629"/>
              <a:chOff x="10159" y="4013"/>
              <a:chExt cx="8130" cy="5942"/>
            </a:xfrm>
          </p:grpSpPr>
          <p:grpSp>
            <p:nvGrpSpPr>
              <p:cNvPr id="51" name="组合 50"/>
              <p:cNvGrpSpPr/>
              <p:nvPr/>
            </p:nvGrpSpPr>
            <p:grpSpPr>
              <a:xfrm>
                <a:off x="10754" y="4927"/>
                <a:ext cx="6894" cy="4387"/>
                <a:chOff x="10754" y="4927"/>
                <a:chExt cx="6894" cy="4387"/>
              </a:xfrm>
            </p:grpSpPr>
            <p:cxnSp>
              <p:nvCxnSpPr>
                <p:cNvPr id="16" name="直接连接符 15"/>
                <p:cNvCxnSpPr/>
                <p:nvPr/>
              </p:nvCxnSpPr>
              <p:spPr>
                <a:xfrm flipH="1">
                  <a:off x="10754" y="4927"/>
                  <a:ext cx="3255" cy="4387"/>
                </a:xfrm>
                <a:prstGeom prst="line">
                  <a:avLst/>
                </a:prstGeom>
                <a:ln w="31750" cmpd="sng">
                  <a:solidFill>
                    <a:schemeClr val="tx1"/>
                  </a:solidFill>
                  <a:prstDash val="soli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接连接符 16"/>
                <p:cNvCxnSpPr/>
                <p:nvPr/>
              </p:nvCxnSpPr>
              <p:spPr>
                <a:xfrm>
                  <a:off x="13993" y="4959"/>
                  <a:ext cx="3655" cy="3737"/>
                </a:xfrm>
                <a:prstGeom prst="line">
                  <a:avLst/>
                </a:prstGeom>
                <a:ln w="31750" cmpd="sng">
                  <a:solidFill>
                    <a:schemeClr val="tx1"/>
                  </a:solidFill>
                  <a:prstDash val="soli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接连接符 48"/>
                <p:cNvCxnSpPr/>
                <p:nvPr/>
              </p:nvCxnSpPr>
              <p:spPr>
                <a:xfrm flipV="1">
                  <a:off x="10786" y="7425"/>
                  <a:ext cx="5582" cy="1874"/>
                </a:xfrm>
                <a:prstGeom prst="line">
                  <a:avLst/>
                </a:prstGeom>
                <a:ln w="31750" cmpd="sng">
                  <a:solidFill>
                    <a:schemeClr val="tx1"/>
                  </a:solidFill>
                  <a:prstDash val="soli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3" name="文本框 72"/>
              <p:cNvSpPr txBox="1"/>
              <p:nvPr/>
            </p:nvSpPr>
            <p:spPr>
              <a:xfrm>
                <a:off x="13686" y="4013"/>
                <a:ext cx="775" cy="1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74" name="文本框 73"/>
              <p:cNvSpPr txBox="1"/>
              <p:nvPr/>
            </p:nvSpPr>
            <p:spPr>
              <a:xfrm>
                <a:off x="10159" y="8775"/>
                <a:ext cx="775" cy="1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75" name="文本框 74"/>
              <p:cNvSpPr txBox="1"/>
              <p:nvPr/>
            </p:nvSpPr>
            <p:spPr>
              <a:xfrm>
                <a:off x="17514" y="8204"/>
                <a:ext cx="775" cy="1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</p:grpSp>
        <p:cxnSp>
          <p:nvCxnSpPr>
            <p:cNvPr id="4" name="直接连接符 3"/>
            <p:cNvCxnSpPr/>
            <p:nvPr/>
          </p:nvCxnSpPr>
          <p:spPr>
            <a:xfrm>
              <a:off x="2673" y="7278"/>
              <a:ext cx="4654" cy="990"/>
            </a:xfrm>
            <a:prstGeom prst="line">
              <a:avLst/>
            </a:prstGeom>
            <a:ln w="31750" cmpd="sng">
              <a:solidFill>
                <a:schemeClr val="tx1"/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" name="文本框 4"/>
            <p:cNvSpPr txBox="1"/>
            <p:nvPr/>
          </p:nvSpPr>
          <p:spPr>
            <a:xfrm>
              <a:off x="6131" y="6723"/>
              <a:ext cx="647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099" y="6793"/>
              <a:ext cx="647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2840630" y="4659586"/>
            <a:ext cx="41074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9" name="弧形 8"/>
          <p:cNvSpPr/>
          <p:nvPr/>
        </p:nvSpPr>
        <p:spPr>
          <a:xfrm>
            <a:off x="3384550" y="4551680"/>
            <a:ext cx="75565" cy="209550"/>
          </a:xfrm>
          <a:prstGeom prst="arc">
            <a:avLst>
              <a:gd name="adj1" fmla="val 16200000"/>
              <a:gd name="adj2" fmla="val 4803894"/>
            </a:avLst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弧形 9"/>
          <p:cNvSpPr/>
          <p:nvPr/>
        </p:nvSpPr>
        <p:spPr>
          <a:xfrm rot="10380000">
            <a:off x="2606040" y="4581525"/>
            <a:ext cx="75565" cy="209550"/>
          </a:xfrm>
          <a:prstGeom prst="arc">
            <a:avLst>
              <a:gd name="adj1" fmla="val 16200000"/>
              <a:gd name="adj2" fmla="val 4803894"/>
            </a:avLst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5102225" y="2534285"/>
            <a:ext cx="3081655" cy="1158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16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en-US" altLang="zh-CN" sz="280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 i="1">
                <a:solidFill>
                  <a:srgbClr val="1D41D5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=∠</a:t>
            </a:r>
            <a:r>
              <a:rPr lang="en-US" altLang="zh-CN" sz="2800" i="1">
                <a:solidFill>
                  <a:srgbClr val="1D41D5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ts val="416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ABE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∽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ACD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318760" y="4147820"/>
            <a:ext cx="2952750" cy="1158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16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en-US" altLang="zh-CN" sz="280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∠1=∠2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ts val="416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DBF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∽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ECF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153920" y="4465955"/>
            <a:ext cx="4394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/>
              <a:t>1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554095" y="4371975"/>
            <a:ext cx="4394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/>
              <a:t>2</a:t>
            </a:r>
          </a:p>
        </p:txBody>
      </p:sp>
      <p:sp>
        <p:nvSpPr>
          <p:cNvPr id="19" name="圆角矩形标注 18"/>
          <p:cNvSpPr/>
          <p:nvPr/>
        </p:nvSpPr>
        <p:spPr>
          <a:xfrm>
            <a:off x="8615045" y="1902460"/>
            <a:ext cx="1867535" cy="638810"/>
          </a:xfrm>
          <a:prstGeom prst="wedgeRoundRectCallout">
            <a:avLst>
              <a:gd name="adj1" fmla="val -68361"/>
              <a:gd name="adj2" fmla="val 912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/>
              <a:t>公共角</a:t>
            </a:r>
          </a:p>
        </p:txBody>
      </p:sp>
      <p:sp>
        <p:nvSpPr>
          <p:cNvPr id="21" name="圆角矩形标注 20"/>
          <p:cNvSpPr/>
          <p:nvPr/>
        </p:nvSpPr>
        <p:spPr>
          <a:xfrm>
            <a:off x="8538845" y="3437890"/>
            <a:ext cx="1867535" cy="638810"/>
          </a:xfrm>
          <a:prstGeom prst="wedgeRoundRectCallout">
            <a:avLst>
              <a:gd name="adj1" fmla="val -56630"/>
              <a:gd name="adj2" fmla="val 844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/>
              <a:t>对顶角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1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1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14" animBg="1"/>
      <p:bldP spid="18" grpId="10" animBg="1"/>
      <p:bldP spid="2" grpId="0"/>
      <p:bldP spid="8" grpId="18"/>
      <p:bldP spid="9" grpId="5" animBg="1"/>
      <p:bldP spid="10" grpId="4" animBg="1"/>
      <p:bldP spid="11" grpId="2"/>
      <p:bldP spid="12" grpId="8"/>
      <p:bldP spid="13" grpId="6"/>
      <p:bldP spid="14" grpId="7"/>
      <p:bldP spid="19" grpId="12" animBg="1"/>
      <p:bldP spid="21" grpId="16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5758815" y="2294255"/>
            <a:ext cx="4013200" cy="1835150"/>
          </a:xfrm>
          <a:prstGeom prst="rect">
            <a:avLst/>
          </a:prstGeom>
          <a:solidFill>
            <a:srgbClr val="F3E6DE"/>
          </a:solidFill>
          <a:ln w="25400">
            <a:solidFill>
              <a:srgbClr val="169A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24535" y="847090"/>
            <a:ext cx="9664065" cy="1235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460"/>
              </a:lnSpc>
            </a:pP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(3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已知：如图，在△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=90°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BD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⊥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垂足为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pPr fontAlgn="auto">
              <a:lnSpc>
                <a:spcPts val="446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求证：△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ABD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∽△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BCD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24211" y="1912497"/>
            <a:ext cx="4080957" cy="2731566"/>
            <a:chOff x="1753" y="4319"/>
            <a:chExt cx="6426" cy="4302"/>
          </a:xfrm>
        </p:grpSpPr>
        <p:grpSp>
          <p:nvGrpSpPr>
            <p:cNvPr id="9" name="组合 8"/>
            <p:cNvGrpSpPr/>
            <p:nvPr/>
          </p:nvGrpSpPr>
          <p:grpSpPr>
            <a:xfrm>
              <a:off x="1753" y="4319"/>
              <a:ext cx="6426" cy="4302"/>
              <a:chOff x="1753" y="4319"/>
              <a:chExt cx="6426" cy="4302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1753" y="4319"/>
                <a:ext cx="6426" cy="4302"/>
                <a:chOff x="1801" y="5704"/>
                <a:chExt cx="5811" cy="3480"/>
              </a:xfrm>
            </p:grpSpPr>
            <p:grpSp>
              <p:nvGrpSpPr>
                <p:cNvPr id="42" name="组合 41"/>
                <p:cNvGrpSpPr/>
                <p:nvPr/>
              </p:nvGrpSpPr>
              <p:grpSpPr>
                <a:xfrm>
                  <a:off x="1801" y="5704"/>
                  <a:ext cx="5226" cy="3480"/>
                  <a:chOff x="1978" y="3641"/>
                  <a:chExt cx="5226" cy="3480"/>
                </a:xfrm>
              </p:grpSpPr>
              <p:grpSp>
                <p:nvGrpSpPr>
                  <p:cNvPr id="20" name="组合 19"/>
                  <p:cNvGrpSpPr/>
                  <p:nvPr/>
                </p:nvGrpSpPr>
                <p:grpSpPr>
                  <a:xfrm>
                    <a:off x="2548" y="4081"/>
                    <a:ext cx="4656" cy="2638"/>
                    <a:chOff x="8255" y="4318"/>
                    <a:chExt cx="4656" cy="2638"/>
                  </a:xfrm>
                </p:grpSpPr>
                <p:sp>
                  <p:nvSpPr>
                    <p:cNvPr id="7" name="直角三角形 6"/>
                    <p:cNvSpPr/>
                    <p:nvPr/>
                  </p:nvSpPr>
                  <p:spPr>
                    <a:xfrm>
                      <a:off x="8255" y="4318"/>
                      <a:ext cx="4656" cy="2638"/>
                    </a:xfrm>
                    <a:prstGeom prst="rtTriangle">
                      <a:avLst/>
                    </a:prstGeom>
                    <a:solidFill>
                      <a:srgbClr val="F3E6DE"/>
                    </a:solidFill>
                    <a:ln w="317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grpSp>
                  <p:nvGrpSpPr>
                    <p:cNvPr id="11" name="组合 10"/>
                    <p:cNvGrpSpPr/>
                    <p:nvPr/>
                  </p:nvGrpSpPr>
                  <p:grpSpPr>
                    <a:xfrm>
                      <a:off x="8255" y="6563"/>
                      <a:ext cx="456" cy="393"/>
                      <a:chOff x="3380" y="6563"/>
                      <a:chExt cx="456" cy="393"/>
                    </a:xfrm>
                  </p:grpSpPr>
                  <p:cxnSp>
                    <p:nvCxnSpPr>
                      <p:cNvPr id="12" name="直接连接符 11"/>
                      <p:cNvCxnSpPr/>
                      <p:nvPr/>
                    </p:nvCxnSpPr>
                    <p:spPr>
                      <a:xfrm>
                        <a:off x="3380" y="6563"/>
                        <a:ext cx="456" cy="0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" name="直接连接符 12"/>
                      <p:cNvCxnSpPr/>
                      <p:nvPr/>
                    </p:nvCxnSpPr>
                    <p:spPr>
                      <a:xfrm flipH="1">
                        <a:off x="3821" y="6578"/>
                        <a:ext cx="15" cy="378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39" name="文本框 38"/>
                  <p:cNvSpPr txBox="1"/>
                  <p:nvPr/>
                </p:nvSpPr>
                <p:spPr>
                  <a:xfrm>
                    <a:off x="2067" y="3641"/>
                    <a:ext cx="724" cy="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800" i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</a:t>
                    </a:r>
                  </a:p>
                </p:txBody>
              </p:sp>
              <p:sp>
                <p:nvSpPr>
                  <p:cNvPr id="40" name="文本框 39"/>
                  <p:cNvSpPr txBox="1"/>
                  <p:nvPr/>
                </p:nvSpPr>
                <p:spPr>
                  <a:xfrm>
                    <a:off x="1978" y="6456"/>
                    <a:ext cx="724" cy="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800" i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41" name="文本框 40"/>
                <p:cNvSpPr txBox="1"/>
                <p:nvPr/>
              </p:nvSpPr>
              <p:spPr>
                <a:xfrm>
                  <a:off x="6888" y="8463"/>
                  <a:ext cx="724" cy="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800" i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</a:p>
              </p:txBody>
            </p:sp>
          </p:grpSp>
          <p:cxnSp>
            <p:nvCxnSpPr>
              <p:cNvPr id="5" name="直接连接符 4"/>
              <p:cNvCxnSpPr/>
              <p:nvPr/>
            </p:nvCxnSpPr>
            <p:spPr>
              <a:xfrm flipV="1">
                <a:off x="2383" y="5926"/>
                <a:ext cx="1658" cy="219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接连接符 5"/>
              <p:cNvCxnSpPr/>
              <p:nvPr/>
            </p:nvCxnSpPr>
            <p:spPr>
              <a:xfrm>
                <a:off x="3773" y="6287"/>
                <a:ext cx="362" cy="236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连接符 7"/>
              <p:cNvCxnSpPr/>
              <p:nvPr/>
            </p:nvCxnSpPr>
            <p:spPr>
              <a:xfrm flipH="1">
                <a:off x="4151" y="6177"/>
                <a:ext cx="236" cy="37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文本框 9"/>
            <p:cNvSpPr txBox="1"/>
            <p:nvPr/>
          </p:nvSpPr>
          <p:spPr>
            <a:xfrm>
              <a:off x="4005" y="5217"/>
              <a:ext cx="80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786765" y="3369310"/>
            <a:ext cx="5492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EA555C"/>
                </a:solidFill>
              </a:rPr>
              <a:t>1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758815" y="2082165"/>
            <a:ext cx="3883660" cy="32715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>
              <a:lnSpc>
                <a:spcPts val="496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证明：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∵∠1+∠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=90°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ts val="496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  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+∠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=90°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ts val="496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∴∠1=∠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ts val="496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又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BDC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BDA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=90°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ts val="496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∴△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ABD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∽△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BCD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2" name="圆角矩形标注 21"/>
          <p:cNvSpPr/>
          <p:nvPr/>
        </p:nvSpPr>
        <p:spPr>
          <a:xfrm>
            <a:off x="9772015" y="1558925"/>
            <a:ext cx="2419985" cy="939165"/>
          </a:xfrm>
          <a:prstGeom prst="wedgeRoundRectCallout">
            <a:avLst>
              <a:gd name="adj1" fmla="val -57585"/>
              <a:gd name="adj2" fmla="val 70148"/>
              <a:gd name="adj3" fmla="val 16667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/>
              <a:t>同角的余角相等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41300" y="4795520"/>
            <a:ext cx="5927725" cy="662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460"/>
              </a:lnSpc>
            </a:pPr>
            <a:r>
              <a:rPr lang="zh-CN" altLang="zh-CN" sz="280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（拓展一）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图中有几对相似三角形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06705" y="5461635"/>
            <a:ext cx="7253605" cy="6451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 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△ABC∽△BDC    △ABC∽△ADB    △BAD∽△CBD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4" animBg="1"/>
      <p:bldP spid="2" grpId="0"/>
      <p:bldP spid="17" grpId="2"/>
      <p:bldP spid="22" grpId="6" animBg="1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圆角矩形标注 21"/>
          <p:cNvSpPr/>
          <p:nvPr/>
        </p:nvSpPr>
        <p:spPr>
          <a:xfrm>
            <a:off x="4982210" y="217170"/>
            <a:ext cx="4392930" cy="638810"/>
          </a:xfrm>
          <a:prstGeom prst="wedgeRoundRectCallout">
            <a:avLst>
              <a:gd name="adj1" fmla="val -58355"/>
              <a:gd name="adj2" fmla="val 196918"/>
              <a:gd name="adj3" fmla="val 16667"/>
            </a:avLst>
          </a:prstGeom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/>
              <a:t>存在于哪两个三角形中？</a:t>
            </a:r>
          </a:p>
        </p:txBody>
      </p:sp>
      <p:sp>
        <p:nvSpPr>
          <p:cNvPr id="23" name="椭圆 22"/>
          <p:cNvSpPr/>
          <p:nvPr/>
        </p:nvSpPr>
        <p:spPr>
          <a:xfrm>
            <a:off x="2302510" y="1755775"/>
            <a:ext cx="2599690" cy="608965"/>
          </a:xfrm>
          <a:prstGeom prst="ellipse">
            <a:avLst/>
          </a:prstGeom>
          <a:solidFill>
            <a:srgbClr val="F3E6DE"/>
          </a:solidFill>
          <a:ln w="28575">
            <a:solidFill>
              <a:srgbClr val="169A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38505" y="1073150"/>
            <a:ext cx="11272520" cy="1235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460"/>
              </a:lnSpc>
            </a:pPr>
            <a:r>
              <a:rPr lang="zh-CN" altLang="zh-CN" sz="280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（拓展二）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已知：如图，在△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=90°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BD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⊥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垂足为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pPr fontAlgn="auto">
              <a:lnSpc>
                <a:spcPts val="446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求证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660390" y="2212975"/>
            <a:ext cx="4449445" cy="1999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>
              <a:lnSpc>
                <a:spcPts val="496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证明：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∵∠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ADB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ABC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=90°</a:t>
            </a:r>
          </a:p>
          <a:p>
            <a:pPr algn="l" fontAlgn="auto">
              <a:lnSpc>
                <a:spcPts val="496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ts val="496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∴△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ADB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∽△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ABC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16" name="对象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301558" y="1720850"/>
          <a:ext cx="233553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3" imgW="977900" imgH="203200" progId="Equation.KSEE3">
                  <p:embed/>
                </p:oleObj>
              </mc:Choice>
              <mc:Fallback>
                <p:oleObj r:id="rId3" imgW="977900" imgH="2032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01558" y="1720850"/>
                        <a:ext cx="2335530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423343" y="4377690"/>
          <a:ext cx="2710046" cy="14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5" imgW="1104900" imgH="609600" progId="Equation.KSEE3">
                  <p:embed/>
                </p:oleObj>
              </mc:Choice>
              <mc:Fallback>
                <p:oleObj r:id="rId5" imgW="1104900" imgH="609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23343" y="4377690"/>
                        <a:ext cx="2710046" cy="140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组合 16"/>
          <p:cNvGrpSpPr/>
          <p:nvPr/>
        </p:nvGrpSpPr>
        <p:grpSpPr>
          <a:xfrm>
            <a:off x="1139963" y="2688917"/>
            <a:ext cx="4080254" cy="2829682"/>
            <a:chOff x="1781" y="4234"/>
            <a:chExt cx="6425" cy="4457"/>
          </a:xfrm>
        </p:grpSpPr>
        <p:grpSp>
          <p:nvGrpSpPr>
            <p:cNvPr id="21" name="组合 20"/>
            <p:cNvGrpSpPr/>
            <p:nvPr/>
          </p:nvGrpSpPr>
          <p:grpSpPr>
            <a:xfrm>
              <a:off x="1781" y="4234"/>
              <a:ext cx="6425" cy="4457"/>
              <a:chOff x="1781" y="4234"/>
              <a:chExt cx="6425" cy="4457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1781" y="4234"/>
                <a:ext cx="6425" cy="4457"/>
                <a:chOff x="1826" y="5635"/>
                <a:chExt cx="5810" cy="3605"/>
              </a:xfrm>
            </p:grpSpPr>
            <p:grpSp>
              <p:nvGrpSpPr>
                <p:cNvPr id="25" name="组合 24"/>
                <p:cNvGrpSpPr/>
                <p:nvPr/>
              </p:nvGrpSpPr>
              <p:grpSpPr>
                <a:xfrm>
                  <a:off x="1826" y="5635"/>
                  <a:ext cx="5201" cy="3559"/>
                  <a:chOff x="2003" y="3572"/>
                  <a:chExt cx="5201" cy="3559"/>
                </a:xfrm>
              </p:grpSpPr>
              <p:grpSp>
                <p:nvGrpSpPr>
                  <p:cNvPr id="26" name="组合 25"/>
                  <p:cNvGrpSpPr/>
                  <p:nvPr/>
                </p:nvGrpSpPr>
                <p:grpSpPr>
                  <a:xfrm>
                    <a:off x="2548" y="4081"/>
                    <a:ext cx="4656" cy="2638"/>
                    <a:chOff x="8255" y="4318"/>
                    <a:chExt cx="4656" cy="2638"/>
                  </a:xfrm>
                </p:grpSpPr>
                <p:sp>
                  <p:nvSpPr>
                    <p:cNvPr id="27" name="直角三角形 26"/>
                    <p:cNvSpPr/>
                    <p:nvPr/>
                  </p:nvSpPr>
                  <p:spPr>
                    <a:xfrm>
                      <a:off x="8255" y="4318"/>
                      <a:ext cx="4656" cy="2638"/>
                    </a:xfrm>
                    <a:prstGeom prst="rtTriangle">
                      <a:avLst/>
                    </a:prstGeom>
                    <a:solidFill>
                      <a:srgbClr val="F3E6DE"/>
                    </a:solidFill>
                    <a:ln w="317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28" name="组合 27"/>
                    <p:cNvGrpSpPr/>
                    <p:nvPr/>
                  </p:nvGrpSpPr>
                  <p:grpSpPr>
                    <a:xfrm>
                      <a:off x="8255" y="6563"/>
                      <a:ext cx="456" cy="393"/>
                      <a:chOff x="3380" y="6563"/>
                      <a:chExt cx="456" cy="393"/>
                    </a:xfrm>
                  </p:grpSpPr>
                  <p:cxnSp>
                    <p:nvCxnSpPr>
                      <p:cNvPr id="29" name="直接连接符 28"/>
                      <p:cNvCxnSpPr/>
                      <p:nvPr/>
                    </p:nvCxnSpPr>
                    <p:spPr>
                      <a:xfrm>
                        <a:off x="3380" y="6563"/>
                        <a:ext cx="456" cy="0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" name="直接连接符 29"/>
                      <p:cNvCxnSpPr/>
                      <p:nvPr/>
                    </p:nvCxnSpPr>
                    <p:spPr>
                      <a:xfrm flipH="1">
                        <a:off x="3821" y="6578"/>
                        <a:ext cx="15" cy="378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31" name="文本框 30"/>
                  <p:cNvSpPr txBox="1"/>
                  <p:nvPr/>
                </p:nvSpPr>
                <p:spPr>
                  <a:xfrm>
                    <a:off x="2079" y="3572"/>
                    <a:ext cx="724" cy="7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 i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</a:t>
                    </a:r>
                  </a:p>
                </p:txBody>
              </p:sp>
              <p:sp>
                <p:nvSpPr>
                  <p:cNvPr id="35" name="文本框 34"/>
                  <p:cNvSpPr txBox="1"/>
                  <p:nvPr/>
                </p:nvSpPr>
                <p:spPr>
                  <a:xfrm>
                    <a:off x="2003" y="6388"/>
                    <a:ext cx="724" cy="7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 i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36" name="文本框 35"/>
                <p:cNvSpPr txBox="1"/>
                <p:nvPr/>
              </p:nvSpPr>
              <p:spPr>
                <a:xfrm>
                  <a:off x="6912" y="8497"/>
                  <a:ext cx="724" cy="7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3200" i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</a:p>
              </p:txBody>
            </p:sp>
          </p:grpSp>
          <p:cxnSp>
            <p:nvCxnSpPr>
              <p:cNvPr id="37" name="直接连接符 36"/>
              <p:cNvCxnSpPr/>
              <p:nvPr/>
            </p:nvCxnSpPr>
            <p:spPr>
              <a:xfrm flipV="1">
                <a:off x="2383" y="5926"/>
                <a:ext cx="1658" cy="219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3773" y="6287"/>
                <a:ext cx="362" cy="236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接连接符 42"/>
              <p:cNvCxnSpPr/>
              <p:nvPr/>
            </p:nvCxnSpPr>
            <p:spPr>
              <a:xfrm flipH="1">
                <a:off x="4151" y="6177"/>
                <a:ext cx="236" cy="37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文本框 43"/>
            <p:cNvSpPr txBox="1"/>
            <p:nvPr/>
          </p:nvSpPr>
          <p:spPr>
            <a:xfrm>
              <a:off x="3893" y="5147"/>
              <a:ext cx="801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1" animBg="1"/>
      <p:bldP spid="23" grpId="3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圆角矩形标注 21"/>
          <p:cNvSpPr/>
          <p:nvPr/>
        </p:nvSpPr>
        <p:spPr>
          <a:xfrm>
            <a:off x="5653405" y="0"/>
            <a:ext cx="4506595" cy="793115"/>
          </a:xfrm>
          <a:prstGeom prst="wedgeRoundRectCallout">
            <a:avLst>
              <a:gd name="adj1" fmla="val -72277"/>
              <a:gd name="adj2" fmla="val 119975"/>
              <a:gd name="adj3" fmla="val 16667"/>
            </a:avLst>
          </a:prstGeom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观察已知线段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BC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CD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和所求线段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AC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存在于哪两个三角形中？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59740" y="621665"/>
            <a:ext cx="10959465" cy="1235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460"/>
              </a:lnSpc>
            </a:pPr>
            <a:r>
              <a:rPr lang="zh-CN" altLang="zh-CN" sz="280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（拓展三）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已知：如图，在△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=90°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BD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⊥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垂足为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pPr fontAlgn="auto">
              <a:lnSpc>
                <a:spcPts val="446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若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=5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CD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，求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的长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820920" y="1731010"/>
            <a:ext cx="3909695" cy="17532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证明：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∵∠BDC=∠ABC=90°</a:t>
            </a:r>
          </a:p>
          <a:p>
            <a:pPr algn="l" fontAlgn="auto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  ∠C=∠C </a:t>
            </a:r>
            <a:endParaRPr lang="en-US" altLang="zh-CN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 ∴△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BCD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∽△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ACB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18" name="对象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885264" y="3484327"/>
          <a:ext cx="1986915" cy="1727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r:id="rId3" imgW="800100" imgH="812800" progId="Equation.KSEE3">
                  <p:embed/>
                </p:oleObj>
              </mc:Choice>
              <mc:Fallback>
                <p:oleObj r:id="rId3" imgW="800100" imgH="812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85264" y="3484327"/>
                        <a:ext cx="1986915" cy="17278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文本框 16"/>
          <p:cNvSpPr txBox="1"/>
          <p:nvPr/>
        </p:nvSpPr>
        <p:spPr>
          <a:xfrm>
            <a:off x="5885180" y="5234305"/>
            <a:ext cx="1874520" cy="1132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∴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</a:rPr>
              <a:t>=25</a:t>
            </a:r>
          </a:p>
          <a:p>
            <a:pPr fontAlgn="auto">
              <a:lnSpc>
                <a:spcPts val="4060"/>
              </a:lnSpc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</a:rPr>
              <a:t>∴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</a:rPr>
              <a:t>=12.5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194523" y="2235077"/>
            <a:ext cx="3991767" cy="2820263"/>
            <a:chOff x="1821" y="4319"/>
            <a:chExt cx="6286" cy="4442"/>
          </a:xfrm>
        </p:grpSpPr>
        <p:grpSp>
          <p:nvGrpSpPr>
            <p:cNvPr id="21" name="组合 20"/>
            <p:cNvGrpSpPr/>
            <p:nvPr/>
          </p:nvGrpSpPr>
          <p:grpSpPr>
            <a:xfrm>
              <a:off x="1821" y="4319"/>
              <a:ext cx="6286" cy="4442"/>
              <a:chOff x="1821" y="4319"/>
              <a:chExt cx="6286" cy="4442"/>
            </a:xfrm>
          </p:grpSpPr>
          <p:grpSp>
            <p:nvGrpSpPr>
              <p:cNvPr id="23" name="组合 22"/>
              <p:cNvGrpSpPr/>
              <p:nvPr/>
            </p:nvGrpSpPr>
            <p:grpSpPr>
              <a:xfrm>
                <a:off x="1821" y="4319"/>
                <a:ext cx="6286" cy="4442"/>
                <a:chOff x="1863" y="5704"/>
                <a:chExt cx="5684" cy="3593"/>
              </a:xfrm>
            </p:grpSpPr>
            <p:grpSp>
              <p:nvGrpSpPr>
                <p:cNvPr id="24" name="组合 23"/>
                <p:cNvGrpSpPr/>
                <p:nvPr/>
              </p:nvGrpSpPr>
              <p:grpSpPr>
                <a:xfrm>
                  <a:off x="1863" y="5704"/>
                  <a:ext cx="5164" cy="3593"/>
                  <a:chOff x="2040" y="3641"/>
                  <a:chExt cx="5164" cy="3593"/>
                </a:xfrm>
              </p:grpSpPr>
              <p:grpSp>
                <p:nvGrpSpPr>
                  <p:cNvPr id="25" name="组合 24"/>
                  <p:cNvGrpSpPr/>
                  <p:nvPr/>
                </p:nvGrpSpPr>
                <p:grpSpPr>
                  <a:xfrm>
                    <a:off x="2548" y="4081"/>
                    <a:ext cx="4656" cy="2638"/>
                    <a:chOff x="8255" y="4318"/>
                    <a:chExt cx="4656" cy="2638"/>
                  </a:xfrm>
                </p:grpSpPr>
                <p:sp>
                  <p:nvSpPr>
                    <p:cNvPr id="26" name="直角三角形 25"/>
                    <p:cNvSpPr/>
                    <p:nvPr/>
                  </p:nvSpPr>
                  <p:spPr>
                    <a:xfrm>
                      <a:off x="8255" y="4318"/>
                      <a:ext cx="4656" cy="2638"/>
                    </a:xfrm>
                    <a:prstGeom prst="rtTriangle">
                      <a:avLst/>
                    </a:prstGeom>
                    <a:solidFill>
                      <a:srgbClr val="F3E6DE"/>
                    </a:solidFill>
                    <a:ln w="317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i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27" name="组合 26"/>
                    <p:cNvGrpSpPr/>
                    <p:nvPr/>
                  </p:nvGrpSpPr>
                  <p:grpSpPr>
                    <a:xfrm>
                      <a:off x="8255" y="6563"/>
                      <a:ext cx="456" cy="393"/>
                      <a:chOff x="3380" y="6563"/>
                      <a:chExt cx="456" cy="393"/>
                    </a:xfrm>
                  </p:grpSpPr>
                  <p:cxnSp>
                    <p:nvCxnSpPr>
                      <p:cNvPr id="28" name="直接连接符 27"/>
                      <p:cNvCxnSpPr/>
                      <p:nvPr/>
                    </p:nvCxnSpPr>
                    <p:spPr>
                      <a:xfrm>
                        <a:off x="3380" y="6563"/>
                        <a:ext cx="456" cy="0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" name="直接连接符 28"/>
                      <p:cNvCxnSpPr/>
                      <p:nvPr/>
                    </p:nvCxnSpPr>
                    <p:spPr>
                      <a:xfrm flipH="1">
                        <a:off x="3821" y="6578"/>
                        <a:ext cx="15" cy="378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30" name="文本框 29"/>
                  <p:cNvSpPr txBox="1"/>
                  <p:nvPr/>
                </p:nvSpPr>
                <p:spPr>
                  <a:xfrm>
                    <a:off x="2040" y="3641"/>
                    <a:ext cx="724" cy="7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 i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</a:t>
                    </a:r>
                  </a:p>
                </p:txBody>
              </p:sp>
              <p:sp>
                <p:nvSpPr>
                  <p:cNvPr id="31" name="文本框 30"/>
                  <p:cNvSpPr txBox="1"/>
                  <p:nvPr/>
                </p:nvSpPr>
                <p:spPr>
                  <a:xfrm>
                    <a:off x="2053" y="6491"/>
                    <a:ext cx="724" cy="7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 i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35" name="文本框 34"/>
                <p:cNvSpPr txBox="1"/>
                <p:nvPr/>
              </p:nvSpPr>
              <p:spPr>
                <a:xfrm>
                  <a:off x="6823" y="8462"/>
                  <a:ext cx="724" cy="7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3200" i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</a:p>
              </p:txBody>
            </p:sp>
          </p:grpSp>
          <p:cxnSp>
            <p:nvCxnSpPr>
              <p:cNvPr id="36" name="直接连接符 35"/>
              <p:cNvCxnSpPr/>
              <p:nvPr/>
            </p:nvCxnSpPr>
            <p:spPr>
              <a:xfrm flipV="1">
                <a:off x="2383" y="5926"/>
                <a:ext cx="1658" cy="219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/>
              <p:cNvCxnSpPr/>
              <p:nvPr/>
            </p:nvCxnSpPr>
            <p:spPr>
              <a:xfrm>
                <a:off x="3773" y="6287"/>
                <a:ext cx="362" cy="236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 flipH="1">
                <a:off x="4151" y="6177"/>
                <a:ext cx="236" cy="37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文本框 42"/>
            <p:cNvSpPr txBox="1"/>
            <p:nvPr/>
          </p:nvSpPr>
          <p:spPr>
            <a:xfrm>
              <a:off x="3991" y="5132"/>
              <a:ext cx="801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6" name="竖卷形 5"/>
          <p:cNvSpPr/>
          <p:nvPr/>
        </p:nvSpPr>
        <p:spPr>
          <a:xfrm>
            <a:off x="8730615" y="1528445"/>
            <a:ext cx="3342640" cy="3992880"/>
          </a:xfrm>
          <a:prstGeom prst="vertic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ct val="100000"/>
              </a:lnSpc>
            </a:pPr>
            <a:r>
              <a:rPr lang="zh-CN" altLang="en-US" sz="2400" b="1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找相等的角常用的方法：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00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平行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00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公共角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00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对顶角</a:t>
            </a:r>
            <a:endParaRPr lang="zh-CN" altLang="en-US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00000"/>
              </a:lnSpc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4.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同角（或等角）的余角（或补角）相等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1" animBg="1"/>
      <p:bldP spid="17" grpId="3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08355" y="954405"/>
            <a:ext cx="10727055" cy="165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（课本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75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页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做一做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已知：如图，点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在△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的边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上，过点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作直线截△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，使截得的三角形与原三角形相似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你认为满足条件的直线有几条？请把这些直线画出来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lang="zh-CN" altLang="en-US" sz="2800" dirty="0">
              <a:solidFill>
                <a:srgbClr val="EA555C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674267" y="2933700"/>
            <a:ext cx="3258923" cy="2992808"/>
            <a:chOff x="1062" y="4620"/>
            <a:chExt cx="5132" cy="4713"/>
          </a:xfrm>
        </p:grpSpPr>
        <p:grpSp>
          <p:nvGrpSpPr>
            <p:cNvPr id="4" name="组合 3"/>
            <p:cNvGrpSpPr/>
            <p:nvPr/>
          </p:nvGrpSpPr>
          <p:grpSpPr>
            <a:xfrm>
              <a:off x="1062" y="4620"/>
              <a:ext cx="5132" cy="4713"/>
              <a:chOff x="10142" y="4013"/>
              <a:chExt cx="6149" cy="6050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10754" y="4927"/>
                <a:ext cx="4969" cy="4386"/>
                <a:chOff x="10754" y="4927"/>
                <a:chExt cx="4969" cy="4386"/>
              </a:xfrm>
            </p:grpSpPr>
            <p:cxnSp>
              <p:nvCxnSpPr>
                <p:cNvPr id="6" name="直接连接符 5"/>
                <p:cNvCxnSpPr/>
                <p:nvPr/>
              </p:nvCxnSpPr>
              <p:spPr>
                <a:xfrm flipH="1">
                  <a:off x="10754" y="4927"/>
                  <a:ext cx="3255" cy="4387"/>
                </a:xfrm>
                <a:prstGeom prst="line">
                  <a:avLst/>
                </a:prstGeom>
                <a:ln w="31750" cmpd="sng">
                  <a:solidFill>
                    <a:schemeClr val="tx1"/>
                  </a:solidFill>
                  <a:prstDash val="soli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直接连接符 6"/>
                <p:cNvCxnSpPr/>
                <p:nvPr/>
              </p:nvCxnSpPr>
              <p:spPr>
                <a:xfrm>
                  <a:off x="13993" y="4959"/>
                  <a:ext cx="1699" cy="4214"/>
                </a:xfrm>
                <a:prstGeom prst="line">
                  <a:avLst/>
                </a:prstGeom>
                <a:ln w="31750" cmpd="sng">
                  <a:solidFill>
                    <a:schemeClr val="tx1"/>
                  </a:solidFill>
                  <a:prstDash val="soli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接连接符 20"/>
                <p:cNvCxnSpPr/>
                <p:nvPr/>
              </p:nvCxnSpPr>
              <p:spPr>
                <a:xfrm flipV="1">
                  <a:off x="10785" y="9173"/>
                  <a:ext cx="4938" cy="126"/>
                </a:xfrm>
                <a:prstGeom prst="line">
                  <a:avLst/>
                </a:prstGeom>
                <a:ln w="31750" cmpd="sng">
                  <a:solidFill>
                    <a:schemeClr val="tx1"/>
                  </a:solidFill>
                  <a:prstDash val="soli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文本框 24"/>
              <p:cNvSpPr txBox="1"/>
              <p:nvPr/>
            </p:nvSpPr>
            <p:spPr>
              <a:xfrm>
                <a:off x="13686" y="4013"/>
                <a:ext cx="775" cy="1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10142" y="8883"/>
                <a:ext cx="775" cy="1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15516" y="8720"/>
                <a:ext cx="775" cy="1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</p:grpSp>
        <p:sp>
          <p:nvSpPr>
            <p:cNvPr id="28" name="文本框 27"/>
            <p:cNvSpPr txBox="1"/>
            <p:nvPr/>
          </p:nvSpPr>
          <p:spPr>
            <a:xfrm>
              <a:off x="3096" y="6336"/>
              <a:ext cx="488" cy="386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sz="1000" i="1">
                  <a:latin typeface="Times New Roman" panose="02020603050405020304" pitchFamily="18" charset="0"/>
                </a:rPr>
                <a:t>●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716" y="5659"/>
              <a:ext cx="647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5141595" y="2802255"/>
            <a:ext cx="58750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条直线，分别是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DE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DF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DM</a:t>
            </a: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1402080" y="4118610"/>
            <a:ext cx="2601595" cy="5080"/>
          </a:xfrm>
          <a:prstGeom prst="line">
            <a:avLst/>
          </a:prstGeom>
          <a:ln w="31750" cmpd="sng">
            <a:solidFill>
              <a:schemeClr val="tx1"/>
            </a:solidFill>
            <a:prstDash val="soli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2968625" y="3629660"/>
            <a:ext cx="4108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357630" y="3892550"/>
            <a:ext cx="2825750" cy="1091565"/>
            <a:chOff x="2138" y="6130"/>
            <a:chExt cx="4450" cy="1719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2138" y="6130"/>
              <a:ext cx="4450" cy="1352"/>
            </a:xfrm>
            <a:prstGeom prst="line">
              <a:avLst/>
            </a:prstGeom>
            <a:ln w="31750" cmpd="sng">
              <a:solidFill>
                <a:srgbClr val="FF0000"/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文本框 10"/>
            <p:cNvSpPr txBox="1"/>
            <p:nvPr/>
          </p:nvSpPr>
          <p:spPr>
            <a:xfrm>
              <a:off x="4549" y="6930"/>
              <a:ext cx="647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849755" y="3471545"/>
            <a:ext cx="1108710" cy="2666365"/>
            <a:chOff x="3810" y="3805"/>
            <a:chExt cx="1746" cy="4199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3810" y="3805"/>
              <a:ext cx="1746" cy="4199"/>
            </a:xfrm>
            <a:prstGeom prst="line">
              <a:avLst/>
            </a:prstGeom>
            <a:ln w="31750" cmpd="sng">
              <a:solidFill>
                <a:srgbClr val="169A3D"/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文本框 15"/>
            <p:cNvSpPr txBox="1"/>
            <p:nvPr/>
          </p:nvSpPr>
          <p:spPr>
            <a:xfrm>
              <a:off x="4535" y="6902"/>
              <a:ext cx="647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5157470" y="3439795"/>
            <a:ext cx="46316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①过点</a:t>
            </a:r>
            <a:r>
              <a:rPr lang="en-US" altLang="zh-CN" sz="2800" i="1">
                <a:solidFill>
                  <a:srgbClr val="1D41D5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DE</a:t>
            </a:r>
            <a:r>
              <a:rPr lang="en-US" altLang="zh-CN" sz="280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//</a:t>
            </a:r>
            <a:r>
              <a:rPr lang="en-US" altLang="zh-CN" sz="2800" i="1">
                <a:solidFill>
                  <a:srgbClr val="1D41D5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</a:t>
            </a:r>
            <a:r>
              <a:rPr lang="zh-CN" altLang="en-US" sz="280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，交</a:t>
            </a:r>
            <a:r>
              <a:rPr lang="en-US" altLang="zh-CN" sz="2800" i="1">
                <a:solidFill>
                  <a:srgbClr val="1D41D5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zh-CN" altLang="en-US" sz="280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于点</a:t>
            </a:r>
            <a:r>
              <a:rPr lang="en-US" altLang="zh-CN" sz="2800" i="1">
                <a:solidFill>
                  <a:srgbClr val="1D41D5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</a:t>
            </a:r>
            <a:endParaRPr lang="en-US" altLang="zh-CN" sz="2800">
              <a:solidFill>
                <a:srgbClr val="1D41D5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5157470" y="4060825"/>
            <a:ext cx="30759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②作∠</a:t>
            </a:r>
            <a:r>
              <a:rPr lang="en-US" altLang="zh-CN" sz="2800" i="1" dirty="0">
                <a:solidFill>
                  <a:srgbClr val="1D41D5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ADF</a:t>
            </a:r>
            <a:r>
              <a:rPr lang="en-US" altLang="zh-CN" sz="2800" dirty="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=∠</a:t>
            </a:r>
            <a:r>
              <a:rPr lang="en-US" altLang="zh-CN" sz="2800" i="1" dirty="0">
                <a:solidFill>
                  <a:srgbClr val="1D41D5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800" dirty="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141595" y="4751070"/>
            <a:ext cx="49701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1D41D5"/>
                </a:solidFill>
                <a:latin typeface="Calibri" panose="020F0502020204030204"/>
                <a:ea typeface="微软雅黑" panose="020B0503020204020204" charset="-122"/>
                <a:cs typeface="微软雅黑" panose="020B0503020204020204" charset="-122"/>
              </a:rPr>
              <a:t>③</a:t>
            </a:r>
            <a:r>
              <a:rPr lang="zh-CN" altLang="en-US" sz="280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过点</a:t>
            </a:r>
            <a:r>
              <a:rPr lang="en-US" altLang="zh-CN" sz="2800" i="1">
                <a:solidFill>
                  <a:srgbClr val="1D41D5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DM</a:t>
            </a:r>
            <a:r>
              <a:rPr lang="en-US" altLang="zh-CN" sz="280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//</a:t>
            </a:r>
            <a:r>
              <a:rPr lang="en-US" altLang="zh-CN" sz="2800" i="1">
                <a:solidFill>
                  <a:srgbClr val="1D41D5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zh-CN" altLang="en-US" sz="280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，交</a:t>
            </a:r>
            <a:r>
              <a:rPr lang="en-US" altLang="zh-CN" sz="2800" i="1">
                <a:solidFill>
                  <a:srgbClr val="1D41D5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zh-CN" altLang="en-US" sz="280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于点</a:t>
            </a:r>
            <a:r>
              <a:rPr lang="en-US" altLang="zh-CN" sz="2800" i="1">
                <a:solidFill>
                  <a:srgbClr val="1D41D5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M</a:t>
            </a:r>
            <a:endParaRPr lang="en-US" altLang="zh-CN" sz="2800">
              <a:solidFill>
                <a:srgbClr val="1D41D5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3"/>
      <p:bldP spid="9" grpId="1"/>
      <p:bldP spid="18" grpId="0"/>
      <p:bldP spid="55" grpId="4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矩形 5"/>
          <p:cNvSpPr/>
          <p:nvPr/>
        </p:nvSpPr>
        <p:spPr>
          <a:xfrm>
            <a:off x="780415" y="1231900"/>
            <a:ext cx="717550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en-US" altLang="zh-CN" sz="28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有一个角等于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110°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的两个等腰三角形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en-US" sz="28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</a:t>
            </a:r>
            <a:r>
              <a:rPr lang="en-US" altLang="zh-CN" sz="28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全等	                        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相似</a:t>
            </a:r>
          </a:p>
          <a:p>
            <a:pPr>
              <a:lnSpc>
                <a:spcPct val="20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既不相似也不全等	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D.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无法确定</a:t>
            </a:r>
          </a:p>
        </p:txBody>
      </p:sp>
      <p:sp>
        <p:nvSpPr>
          <p:cNvPr id="8" name="矩形 7"/>
          <p:cNvSpPr/>
          <p:nvPr/>
        </p:nvSpPr>
        <p:spPr>
          <a:xfrm>
            <a:off x="7147243" y="1603693"/>
            <a:ext cx="42037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506095" y="405765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0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1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2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41083"/>
          <p:cNvSpPr>
            <a:spLocks noChangeArrowheads="1"/>
          </p:cNvSpPr>
          <p:nvPr/>
        </p:nvSpPr>
        <p:spPr bwMode="auto">
          <a:xfrm>
            <a:off x="398789" y="1308005"/>
            <a:ext cx="11394422" cy="194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 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如图，已知</a:t>
            </a:r>
            <a:r>
              <a:rPr lang="zh-CN" altLang="en-US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//</a:t>
            </a:r>
            <a:r>
              <a:rPr lang="zh-CN" altLang="en-US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DE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，∠</a:t>
            </a:r>
            <a:r>
              <a:rPr lang="zh-CN" altLang="en-US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AFC 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＝∠</a:t>
            </a:r>
            <a:r>
              <a:rPr lang="zh-CN" altLang="en-US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，则图中相似三角形共有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     )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A. 1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  　　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B. 2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C. 3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  　　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D. 4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</a:t>
            </a:r>
          </a:p>
        </p:txBody>
      </p:sp>
      <p:pic>
        <p:nvPicPr>
          <p:cNvPr id="4" name="图片 41084" descr="C:/Users/Administrator/Desktop/九年级数学（湘教）练闯考2015陈辉√/A368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269247" y="2655792"/>
            <a:ext cx="3822700" cy="213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0249814" y="1444925"/>
            <a:ext cx="420687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i="1">
                <a:latin typeface="Times New Roman" panose="02020603050405020304" pitchFamily="18" charset="0"/>
              </a:rPr>
              <a:t>C</a:t>
            </a:r>
            <a:endParaRPr lang="en-US" altLang="zh-CN" sz="2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453796" y="2031696"/>
            <a:ext cx="2858888" cy="2085076"/>
            <a:chOff x="1292" y="2569"/>
            <a:chExt cx="1110" cy="810"/>
          </a:xfrm>
        </p:grpSpPr>
        <p:grpSp>
          <p:nvGrpSpPr>
            <p:cNvPr id="4" name="Group 3"/>
            <p:cNvGrpSpPr/>
            <p:nvPr/>
          </p:nvGrpSpPr>
          <p:grpSpPr>
            <a:xfrm>
              <a:off x="1440" y="2736"/>
              <a:ext cx="815" cy="532"/>
              <a:chOff x="288" y="1728"/>
              <a:chExt cx="2112" cy="1536"/>
            </a:xfrm>
          </p:grpSpPr>
          <p:sp>
            <p:nvSpPr>
              <p:cNvPr id="9" name="AutoShape 4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2112" cy="1536"/>
              </a:xfrm>
              <a:prstGeom prst="triangle">
                <a:avLst>
                  <a:gd name="adj" fmla="val 86366"/>
                </a:avLst>
              </a:prstGeom>
              <a:noFill/>
              <a:ln w="2857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zh-CN" sz="2400">
                  <a:latin typeface="Tahoma" panose="020B0604030504040204" pitchFamily="34" charset="0"/>
                </a:endParaRPr>
              </a:p>
            </p:txBody>
          </p:sp>
          <p:sp>
            <p:nvSpPr>
              <p:cNvPr id="10" name="Line 5"/>
              <p:cNvSpPr>
                <a:spLocks noChangeShapeType="1"/>
              </p:cNvSpPr>
              <p:nvPr/>
            </p:nvSpPr>
            <p:spPr bwMode="auto">
              <a:xfrm flipH="1" flipV="1">
                <a:off x="1296" y="2400"/>
                <a:ext cx="1104" cy="8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2119" y="2569"/>
              <a:ext cx="159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292" y="3158"/>
              <a:ext cx="142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sz="1600" b="1">
                <a:latin typeface="宋体" panose="02010600030101010101" pitchFamily="2" charset="-122"/>
              </a:endParaRP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1714" y="2801"/>
              <a:ext cx="17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2236" y="3176"/>
              <a:ext cx="166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64160" y="1054100"/>
            <a:ext cx="10589260" cy="138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如图，点 </a:t>
            </a:r>
            <a:r>
              <a:rPr lang="zh-CN" alt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在 </a:t>
            </a:r>
            <a:r>
              <a:rPr lang="zh-CN" alt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上，当∠</a:t>
            </a:r>
            <a:r>
              <a:rPr lang="zh-CN" altLang="en-US" sz="2800" u="sng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＝∠</a:t>
            </a:r>
            <a:r>
              <a:rPr lang="zh-CN" altLang="en-US" sz="2800" u="sng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或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zh-CN" altLang="en-US" sz="2800" u="sng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=∠</a:t>
            </a:r>
            <a:r>
              <a:rPr lang="zh-CN" altLang="en-US" sz="2800" u="sng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时，  △</a:t>
            </a:r>
            <a:r>
              <a:rPr lang="zh-CN" alt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ACD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∽△</a:t>
            </a:r>
            <a:r>
              <a:rPr lang="zh-CN" alt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lang="zh-CN" altLang="en-US" sz="2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4863465" y="1262380"/>
            <a:ext cx="94170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i="1">
                <a:latin typeface="Times New Roman" panose="02020603050405020304" pitchFamily="18" charset="0"/>
                <a:ea typeface="楷体_GB2312" panose="02010609030101010101" pitchFamily="49" charset="-122"/>
              </a:rPr>
              <a:t>ACD</a:t>
            </a: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7586725" y="1226388"/>
            <a:ext cx="10207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i="1">
                <a:latin typeface="Times New Roman" panose="02020603050405020304" pitchFamily="18" charset="0"/>
                <a:ea typeface="楷体_GB2312" panose="02010609030101010101" pitchFamily="49" charset="-122"/>
              </a:rPr>
              <a:t>ACB</a:t>
            </a:r>
            <a:endParaRPr lang="en-US" altLang="zh-CN" sz="2400" b="1">
              <a:latin typeface="宋体" panose="02010600030101010101" pitchFamily="2" charset="-122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/>
        </p:nvSpPr>
        <p:spPr bwMode="auto">
          <a:xfrm>
            <a:off x="6271260" y="1243965"/>
            <a:ext cx="48704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i="1">
                <a:latin typeface="Times New Roman" panose="02020603050405020304" pitchFamily="18" charset="0"/>
                <a:ea typeface="楷体_GB2312" panose="02010609030101010101" pitchFamily="49" charset="-122"/>
              </a:rPr>
              <a:t>B</a:t>
            </a:r>
            <a:r>
              <a:rPr lang="en-US" altLang="zh-CN" sz="2800">
                <a:latin typeface="Times New Roman" panose="02020603050405020304" pitchFamily="18" charset="0"/>
                <a:ea typeface="楷体_GB2312" panose="02010609030101010101" pitchFamily="49" charset="-122"/>
              </a:rPr>
              <a:t>     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8913495" y="1262380"/>
            <a:ext cx="95948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i="1">
                <a:latin typeface="Times New Roman" panose="02020603050405020304" pitchFamily="18" charset="0"/>
                <a:ea typeface="楷体_GB2312" panose="02010609030101010101" pitchFamily="49" charset="-122"/>
              </a:rPr>
              <a:t>ADB</a:t>
            </a:r>
            <a:endParaRPr lang="en-US" altLang="zh-CN" sz="2400" b="1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1"/>
      <p:bldP spid="14" grpId="3"/>
      <p:bldP spid="15" grpId="4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574165" y="1280795"/>
            <a:ext cx="8254890" cy="1383665"/>
            <a:chOff x="734" y="2020"/>
            <a:chExt cx="11804" cy="2179"/>
          </a:xfrm>
        </p:grpSpPr>
        <p:sp>
          <p:nvSpPr>
            <p:cNvPr id="3" name="文本框 2"/>
            <p:cNvSpPr txBox="1"/>
            <p:nvPr/>
          </p:nvSpPr>
          <p:spPr>
            <a:xfrm>
              <a:off x="734" y="2020"/>
              <a:ext cx="11804" cy="217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4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.如图，在△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ABC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中,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D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为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AB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边上一点，且∠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BCD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=∠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,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已知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BC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        ,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AB=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3，则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BD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______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</a:t>
              </a:r>
              <a:endPara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4" name="对象 3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2988" y="3295"/>
            <a:ext cx="1103" cy="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" r:id="rId3" imgW="316865" imgH="215900" progId="Equation.KSEE3">
                    <p:embed/>
                  </p:oleObj>
                </mc:Choice>
                <mc:Fallback>
                  <p:oleObj r:id="rId3" imgW="316865" imgH="2159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988" y="3295"/>
                          <a:ext cx="1103" cy="7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380" y="2950845"/>
            <a:ext cx="3056890" cy="2552065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6523990" y="1920875"/>
            <a:ext cx="487680" cy="817880"/>
            <a:chOff x="3554" y="5847"/>
            <a:chExt cx="768" cy="1288"/>
          </a:xfrm>
        </p:grpSpPr>
        <p:sp>
          <p:nvSpPr>
            <p:cNvPr id="7" name="文本框 6"/>
            <p:cNvSpPr txBox="1"/>
            <p:nvPr/>
          </p:nvSpPr>
          <p:spPr>
            <a:xfrm>
              <a:off x="3650" y="6410"/>
              <a:ext cx="528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3</a:t>
              </a:r>
              <a:endPara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3554" y="5847"/>
              <a:ext cx="768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zh-CN" sz="2400" b="1" u="sng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 8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文本框 7170"/>
          <p:cNvSpPr txBox="1"/>
          <p:nvPr/>
        </p:nvSpPr>
        <p:spPr>
          <a:xfrm>
            <a:off x="711200" y="1075055"/>
            <a:ext cx="1005395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根据相似三角形的定义，你知道什么样的两个三角形相似吗？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172" name="文本框 7171"/>
          <p:cNvSpPr txBox="1"/>
          <p:nvPr/>
        </p:nvSpPr>
        <p:spPr>
          <a:xfrm>
            <a:off x="1158240" y="2068830"/>
            <a:ext cx="8705215" cy="11684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满足（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三个角对应相等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；（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三条边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对应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成比例 </a:t>
            </a:r>
          </a:p>
          <a:p>
            <a:pPr>
              <a:spcBef>
                <a:spcPct val="50000"/>
              </a:spcBef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的两个三角形是相似三角形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grpSp>
        <p:nvGrpSpPr>
          <p:cNvPr id="7173" name="组合 7172"/>
          <p:cNvGrpSpPr/>
          <p:nvPr/>
        </p:nvGrpSpPr>
        <p:grpSpPr>
          <a:xfrm>
            <a:off x="2701925" y="4006851"/>
            <a:ext cx="5915025" cy="2209800"/>
            <a:chOff x="40" y="1"/>
            <a:chExt cx="3726" cy="1392"/>
          </a:xfrm>
        </p:grpSpPr>
        <p:grpSp>
          <p:nvGrpSpPr>
            <p:cNvPr id="5125" name="组合 7173"/>
            <p:cNvGrpSpPr/>
            <p:nvPr/>
          </p:nvGrpSpPr>
          <p:grpSpPr>
            <a:xfrm rot="-5400000">
              <a:off x="1266" y="-1107"/>
              <a:ext cx="1392" cy="3607"/>
              <a:chOff x="0" y="0"/>
              <a:chExt cx="1392" cy="3607"/>
            </a:xfrm>
          </p:grpSpPr>
          <p:sp>
            <p:nvSpPr>
              <p:cNvPr id="5126" name="等腰三角形 7174"/>
              <p:cNvSpPr/>
              <p:nvPr/>
            </p:nvSpPr>
            <p:spPr>
              <a:xfrm>
                <a:off x="432" y="158"/>
                <a:ext cx="672" cy="912"/>
              </a:xfrm>
              <a:prstGeom prst="triangle">
                <a:avLst>
                  <a:gd name="adj" fmla="val 71875"/>
                </a:avLst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27" name="矩形 7175"/>
              <p:cNvSpPr/>
              <p:nvPr/>
            </p:nvSpPr>
            <p:spPr>
              <a:xfrm>
                <a:off x="528" y="0"/>
                <a:ext cx="195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endParaRPr lang="zh-CN" altLang="en-US" sz="2800" i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28" name="矩形 7176"/>
              <p:cNvSpPr/>
              <p:nvPr/>
            </p:nvSpPr>
            <p:spPr>
              <a:xfrm>
                <a:off x="145" y="961"/>
                <a:ext cx="195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endParaRPr lang="zh-CN" altLang="en-US" sz="2800" i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29" name="矩形 7177"/>
              <p:cNvSpPr/>
              <p:nvPr/>
            </p:nvSpPr>
            <p:spPr>
              <a:xfrm>
                <a:off x="1056" y="1022"/>
                <a:ext cx="336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endParaRPr lang="zh-CN" altLang="en-US" sz="2800" i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30" name="等腰三角形 7178"/>
              <p:cNvSpPr/>
              <p:nvPr/>
            </p:nvSpPr>
            <p:spPr>
              <a:xfrm>
                <a:off x="288" y="2030"/>
                <a:ext cx="960" cy="1296"/>
              </a:xfrm>
              <a:prstGeom prst="triangle">
                <a:avLst>
                  <a:gd name="adj" fmla="val 71458"/>
                </a:avLst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31" name="矩形 7179"/>
              <p:cNvSpPr/>
              <p:nvPr/>
            </p:nvSpPr>
            <p:spPr>
              <a:xfrm>
                <a:off x="721" y="1825"/>
                <a:ext cx="195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endParaRPr lang="zh-CN" altLang="en-US" sz="2800" b="1" i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32" name="矩形 7180"/>
              <p:cNvSpPr/>
              <p:nvPr/>
            </p:nvSpPr>
            <p:spPr>
              <a:xfrm>
                <a:off x="0" y="3278"/>
                <a:ext cx="240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endParaRPr lang="zh-CN" altLang="en-US" sz="2800" b="1" i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33" name="矩形 7181"/>
              <p:cNvSpPr/>
              <p:nvPr/>
            </p:nvSpPr>
            <p:spPr>
              <a:xfrm>
                <a:off x="1153" y="3265"/>
                <a:ext cx="195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endParaRPr lang="zh-CN" altLang="en-US" sz="2800" b="1" i="1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134" name="文本框 7182"/>
            <p:cNvSpPr txBox="1"/>
            <p:nvPr/>
          </p:nvSpPr>
          <p:spPr>
            <a:xfrm>
              <a:off x="1974" y="303"/>
              <a:ext cx="236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135" name="文本框 7183"/>
            <p:cNvSpPr txBox="1"/>
            <p:nvPr/>
          </p:nvSpPr>
          <p:spPr>
            <a:xfrm>
              <a:off x="3419" y="995"/>
              <a:ext cx="246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136" name="文本框 7184"/>
            <p:cNvSpPr txBox="1"/>
            <p:nvPr/>
          </p:nvSpPr>
          <p:spPr>
            <a:xfrm>
              <a:off x="3453" y="2"/>
              <a:ext cx="230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5137" name="文本框 7185"/>
            <p:cNvSpPr txBox="1"/>
            <p:nvPr/>
          </p:nvSpPr>
          <p:spPr>
            <a:xfrm>
              <a:off x="1088" y="949"/>
              <a:ext cx="298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B′</a:t>
              </a:r>
            </a:p>
          </p:txBody>
        </p:sp>
        <p:sp>
          <p:nvSpPr>
            <p:cNvPr id="5138" name="文本框 7186"/>
            <p:cNvSpPr txBox="1"/>
            <p:nvPr/>
          </p:nvSpPr>
          <p:spPr>
            <a:xfrm>
              <a:off x="1094" y="70"/>
              <a:ext cx="357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C′</a:t>
              </a:r>
            </a:p>
          </p:txBody>
        </p:sp>
        <p:sp>
          <p:nvSpPr>
            <p:cNvPr id="5139" name="文本框 7187"/>
            <p:cNvSpPr txBox="1"/>
            <p:nvPr/>
          </p:nvSpPr>
          <p:spPr>
            <a:xfrm>
              <a:off x="40" y="371"/>
              <a:ext cx="306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A′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86410" y="221615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知识回顾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55955" y="1810385"/>
            <a:ext cx="6637655" cy="419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证明：∵∠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BAC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1+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DAC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>
              <a:lnSpc>
                <a:spcPts val="4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DAE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3+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DAC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，∠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1=∠3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>
              <a:lnSpc>
                <a:spcPts val="4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∴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BAC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DAE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pPr>
              <a:lnSpc>
                <a:spcPts val="4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∵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=180°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－∠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DOC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>
              <a:lnSpc>
                <a:spcPts val="4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=180°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－∠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AOE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>
              <a:lnSpc>
                <a:spcPts val="4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DOC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AOE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（对顶角相等），</a:t>
            </a:r>
          </a:p>
          <a:p>
            <a:pPr>
              <a:lnSpc>
                <a:spcPts val="4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∴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pPr>
              <a:lnSpc>
                <a:spcPts val="4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 △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∽△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ADE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3" name="文本框 25601"/>
          <p:cNvSpPr txBox="1">
            <a:spLocks noChangeArrowheads="1"/>
          </p:cNvSpPr>
          <p:nvPr/>
        </p:nvSpPr>
        <p:spPr bwMode="auto">
          <a:xfrm>
            <a:off x="558165" y="911225"/>
            <a:ext cx="7516495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5. 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如图，∠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1=∠2=∠3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，求证：△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∽△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ADE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</a:p>
        </p:txBody>
      </p:sp>
      <p:grpSp>
        <p:nvGrpSpPr>
          <p:cNvPr id="4" name="组合 9"/>
          <p:cNvGrpSpPr/>
          <p:nvPr/>
        </p:nvGrpSpPr>
        <p:grpSpPr>
          <a:xfrm>
            <a:off x="8039338" y="1907524"/>
            <a:ext cx="3041233" cy="2393287"/>
            <a:chOff x="9576" y="2434"/>
            <a:chExt cx="4790" cy="3768"/>
          </a:xfrm>
        </p:grpSpPr>
        <p:grpSp>
          <p:nvGrpSpPr>
            <p:cNvPr id="5" name="组合 4"/>
            <p:cNvGrpSpPr/>
            <p:nvPr/>
          </p:nvGrpSpPr>
          <p:grpSpPr>
            <a:xfrm flipH="1">
              <a:off x="9576" y="2434"/>
              <a:ext cx="4790" cy="3768"/>
              <a:chOff x="8886" y="5441"/>
              <a:chExt cx="5494" cy="4321"/>
            </a:xfrm>
          </p:grpSpPr>
          <p:grpSp>
            <p:nvGrpSpPr>
              <p:cNvPr id="14" name="组合 3"/>
              <p:cNvGrpSpPr/>
              <p:nvPr/>
            </p:nvGrpSpPr>
            <p:grpSpPr>
              <a:xfrm>
                <a:off x="9505" y="5441"/>
                <a:ext cx="4875" cy="4321"/>
                <a:chOff x="9505" y="5441"/>
                <a:chExt cx="4875" cy="4321"/>
              </a:xfrm>
            </p:grpSpPr>
            <p:sp>
              <p:nvSpPr>
                <p:cNvPr id="16" name="任意多边形 6452"/>
                <p:cNvSpPr>
                  <a:spLocks noChangeArrowheads="1"/>
                </p:cNvSpPr>
                <p:nvPr/>
              </p:nvSpPr>
              <p:spPr bwMode="auto">
                <a:xfrm rot="-300000">
                  <a:off x="9808" y="6195"/>
                  <a:ext cx="4082" cy="2835"/>
                </a:xfrm>
                <a:custGeom>
                  <a:avLst/>
                  <a:gdLst>
                    <a:gd name="T0" fmla="*/ 1134 w 1633"/>
                    <a:gd name="T1" fmla="*/ 0 h 1134"/>
                    <a:gd name="T2" fmla="*/ 0 w 1633"/>
                    <a:gd name="T3" fmla="*/ 1044 h 1134"/>
                    <a:gd name="T4" fmla="*/ 1633 w 1633"/>
                    <a:gd name="T5" fmla="*/ 1134 h 1134"/>
                    <a:gd name="T6" fmla="*/ 1134 w 1633"/>
                    <a:gd name="T7" fmla="*/ 0 h 1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632" h="1134">
                      <a:moveTo>
                        <a:pt x="1134" y="0"/>
                      </a:moveTo>
                      <a:lnTo>
                        <a:pt x="0" y="1044"/>
                      </a:lnTo>
                      <a:lnTo>
                        <a:pt x="1633" y="1134"/>
                      </a:lnTo>
                      <a:lnTo>
                        <a:pt x="1134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7" name="任意多边形 6453"/>
                <p:cNvSpPr>
                  <a:spLocks noChangeArrowheads="1"/>
                </p:cNvSpPr>
                <p:nvPr/>
              </p:nvSpPr>
              <p:spPr bwMode="auto">
                <a:xfrm rot="1080000">
                  <a:off x="9642" y="5849"/>
                  <a:ext cx="3625" cy="2517"/>
                </a:xfrm>
                <a:custGeom>
                  <a:avLst/>
                  <a:gdLst>
                    <a:gd name="T0" fmla="*/ 1134 w 1633"/>
                    <a:gd name="T1" fmla="*/ 0 h 1134"/>
                    <a:gd name="T2" fmla="*/ 0 w 1633"/>
                    <a:gd name="T3" fmla="*/ 1044 h 1134"/>
                    <a:gd name="T4" fmla="*/ 1633 w 1633"/>
                    <a:gd name="T5" fmla="*/ 1134 h 1134"/>
                    <a:gd name="T6" fmla="*/ 1134 w 1633"/>
                    <a:gd name="T7" fmla="*/ 0 h 1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632" h="1134">
                      <a:moveTo>
                        <a:pt x="1134" y="0"/>
                      </a:moveTo>
                      <a:lnTo>
                        <a:pt x="0" y="1044"/>
                      </a:lnTo>
                      <a:lnTo>
                        <a:pt x="1633" y="1134"/>
                      </a:lnTo>
                      <a:lnTo>
                        <a:pt x="1134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8" name="文本框 6454"/>
                <p:cNvSpPr txBox="1">
                  <a:spLocks noChangeArrowheads="1"/>
                </p:cNvSpPr>
                <p:nvPr/>
              </p:nvSpPr>
              <p:spPr bwMode="auto">
                <a:xfrm>
                  <a:off x="12132" y="5441"/>
                  <a:ext cx="630" cy="9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en-US" altLang="zh-CN" sz="2800" 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A</a:t>
                  </a:r>
                </a:p>
              </p:txBody>
            </p:sp>
            <p:sp>
              <p:nvSpPr>
                <p:cNvPr id="19" name="文本框 6455"/>
                <p:cNvSpPr txBox="1">
                  <a:spLocks noChangeArrowheads="1"/>
                </p:cNvSpPr>
                <p:nvPr/>
              </p:nvSpPr>
              <p:spPr bwMode="auto">
                <a:xfrm>
                  <a:off x="13750" y="8717"/>
                  <a:ext cx="630" cy="9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en-US" altLang="zh-CN" sz="2800" 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B</a:t>
                  </a:r>
                </a:p>
              </p:txBody>
            </p:sp>
            <p:sp>
              <p:nvSpPr>
                <p:cNvPr id="20" name="文本框 6456"/>
                <p:cNvSpPr txBox="1">
                  <a:spLocks noChangeArrowheads="1"/>
                </p:cNvSpPr>
                <p:nvPr/>
              </p:nvSpPr>
              <p:spPr bwMode="auto">
                <a:xfrm>
                  <a:off x="9505" y="8819"/>
                  <a:ext cx="662" cy="9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en-US" altLang="zh-CN" sz="2800" 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C</a:t>
                  </a:r>
                </a:p>
              </p:txBody>
            </p:sp>
            <p:sp>
              <p:nvSpPr>
                <p:cNvPr id="21" name="文本框 6457"/>
                <p:cNvSpPr txBox="1">
                  <a:spLocks noChangeArrowheads="1"/>
                </p:cNvSpPr>
                <p:nvPr/>
              </p:nvSpPr>
              <p:spPr bwMode="auto">
                <a:xfrm>
                  <a:off x="12401" y="8764"/>
                  <a:ext cx="692" cy="9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en-US" altLang="zh-CN" sz="2800" i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D</a:t>
                  </a:r>
                </a:p>
              </p:txBody>
            </p:sp>
          </p:grpSp>
          <p:sp>
            <p:nvSpPr>
              <p:cNvPr id="15" name="文本框 6458"/>
              <p:cNvSpPr txBox="1">
                <a:spLocks noChangeArrowheads="1"/>
              </p:cNvSpPr>
              <p:nvPr/>
            </p:nvSpPr>
            <p:spPr bwMode="auto">
              <a:xfrm>
                <a:off x="8886" y="6962"/>
                <a:ext cx="630" cy="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sz="28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E</a:t>
                </a:r>
              </a:p>
            </p:txBody>
          </p:sp>
        </p:grpSp>
        <p:grpSp>
          <p:nvGrpSpPr>
            <p:cNvPr id="6" name="组合 8"/>
            <p:cNvGrpSpPr/>
            <p:nvPr/>
          </p:nvGrpSpPr>
          <p:grpSpPr>
            <a:xfrm>
              <a:off x="10667" y="3157"/>
              <a:ext cx="2480" cy="2493"/>
              <a:chOff x="10667" y="3157"/>
              <a:chExt cx="2480" cy="2493"/>
            </a:xfrm>
          </p:grpSpPr>
          <p:sp>
            <p:nvSpPr>
              <p:cNvPr id="7" name="弧形 1"/>
              <p:cNvSpPr>
                <a:spLocks noChangeArrowheads="1"/>
              </p:cNvSpPr>
              <p:nvPr/>
            </p:nvSpPr>
            <p:spPr bwMode="auto">
              <a:xfrm rot="9240000">
                <a:off x="10897" y="3268"/>
                <a:ext cx="364" cy="364"/>
              </a:xfrm>
              <a:custGeom>
                <a:avLst/>
                <a:gdLst>
                  <a:gd name="T0" fmla="*/ 181 w 364"/>
                  <a:gd name="T1" fmla="*/ 0 h 364"/>
                  <a:gd name="T2" fmla="*/ 363 w 364"/>
                  <a:gd name="T3" fmla="*/ 182 h 364"/>
                  <a:gd name="T4" fmla="*/ 182 w 364"/>
                  <a:gd name="T5" fmla="*/ 182 h 364"/>
                  <a:gd name="T6" fmla="*/ 181 w 364"/>
                  <a:gd name="T7" fmla="*/ 0 h 364"/>
                  <a:gd name="T8" fmla="*/ 363 w 364"/>
                  <a:gd name="T9" fmla="*/ 182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4" h="364" stroke="0">
                    <a:moveTo>
                      <a:pt x="181" y="0"/>
                    </a:moveTo>
                    <a:cubicBezTo>
                      <a:pt x="282" y="0"/>
                      <a:pt x="363" y="81"/>
                      <a:pt x="363" y="182"/>
                    </a:cubicBezTo>
                    <a:lnTo>
                      <a:pt x="182" y="182"/>
                    </a:lnTo>
                    <a:close/>
                  </a:path>
                  <a:path w="364" h="364" fill="none">
                    <a:moveTo>
                      <a:pt x="181" y="0"/>
                    </a:moveTo>
                    <a:cubicBezTo>
                      <a:pt x="282" y="0"/>
                      <a:pt x="363" y="81"/>
                      <a:pt x="363" y="182"/>
                    </a:cubicBezTo>
                  </a:path>
                </a:pathLst>
              </a:custGeom>
              <a:noFill/>
              <a:ln w="28575">
                <a:solidFill>
                  <a:srgbClr val="FF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8" name="弧形 2"/>
              <p:cNvSpPr>
                <a:spLocks noChangeArrowheads="1"/>
              </p:cNvSpPr>
              <p:nvPr/>
            </p:nvSpPr>
            <p:spPr bwMode="auto">
              <a:xfrm rot="4680000">
                <a:off x="11447" y="3157"/>
                <a:ext cx="364" cy="364"/>
              </a:xfrm>
              <a:custGeom>
                <a:avLst/>
                <a:gdLst>
                  <a:gd name="T0" fmla="*/ 181 w 364"/>
                  <a:gd name="T1" fmla="*/ 0 h 364"/>
                  <a:gd name="T2" fmla="*/ 363 w 364"/>
                  <a:gd name="T3" fmla="*/ 182 h 364"/>
                  <a:gd name="T4" fmla="*/ 182 w 364"/>
                  <a:gd name="T5" fmla="*/ 182 h 364"/>
                  <a:gd name="T6" fmla="*/ 181 w 364"/>
                  <a:gd name="T7" fmla="*/ 0 h 364"/>
                  <a:gd name="T8" fmla="*/ 363 w 364"/>
                  <a:gd name="T9" fmla="*/ 182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4" h="364" stroke="0">
                    <a:moveTo>
                      <a:pt x="181" y="0"/>
                    </a:moveTo>
                    <a:cubicBezTo>
                      <a:pt x="282" y="0"/>
                      <a:pt x="363" y="81"/>
                      <a:pt x="363" y="182"/>
                    </a:cubicBezTo>
                    <a:lnTo>
                      <a:pt x="182" y="182"/>
                    </a:lnTo>
                    <a:close/>
                  </a:path>
                  <a:path w="364" h="364" fill="none">
                    <a:moveTo>
                      <a:pt x="181" y="0"/>
                    </a:moveTo>
                    <a:cubicBezTo>
                      <a:pt x="282" y="0"/>
                      <a:pt x="363" y="81"/>
                      <a:pt x="363" y="182"/>
                    </a:cubicBezTo>
                  </a:path>
                </a:pathLst>
              </a:custGeom>
              <a:noFill/>
              <a:ln w="28575">
                <a:solidFill>
                  <a:srgbClr val="FF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9" name="弧形 3"/>
              <p:cNvSpPr>
                <a:spLocks noChangeArrowheads="1"/>
              </p:cNvSpPr>
              <p:nvPr/>
            </p:nvSpPr>
            <p:spPr bwMode="auto">
              <a:xfrm rot="2640000">
                <a:off x="11322" y="5131"/>
                <a:ext cx="364" cy="364"/>
              </a:xfrm>
              <a:custGeom>
                <a:avLst/>
                <a:gdLst>
                  <a:gd name="T0" fmla="*/ 181 w 364"/>
                  <a:gd name="T1" fmla="*/ 0 h 364"/>
                  <a:gd name="T2" fmla="*/ 363 w 364"/>
                  <a:gd name="T3" fmla="*/ 182 h 364"/>
                  <a:gd name="T4" fmla="*/ 182 w 364"/>
                  <a:gd name="T5" fmla="*/ 182 h 364"/>
                  <a:gd name="T6" fmla="*/ 181 w 364"/>
                  <a:gd name="T7" fmla="*/ 0 h 364"/>
                  <a:gd name="T8" fmla="*/ 363 w 364"/>
                  <a:gd name="T9" fmla="*/ 182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4" h="364" stroke="0">
                    <a:moveTo>
                      <a:pt x="181" y="0"/>
                    </a:moveTo>
                    <a:cubicBezTo>
                      <a:pt x="282" y="0"/>
                      <a:pt x="363" y="81"/>
                      <a:pt x="363" y="182"/>
                    </a:cubicBezTo>
                    <a:lnTo>
                      <a:pt x="182" y="182"/>
                    </a:lnTo>
                    <a:close/>
                  </a:path>
                  <a:path w="364" h="364" fill="none">
                    <a:moveTo>
                      <a:pt x="181" y="0"/>
                    </a:moveTo>
                    <a:cubicBezTo>
                      <a:pt x="282" y="0"/>
                      <a:pt x="363" y="81"/>
                      <a:pt x="363" y="182"/>
                    </a:cubicBezTo>
                  </a:path>
                </a:pathLst>
              </a:custGeom>
              <a:noFill/>
              <a:ln w="28575">
                <a:solidFill>
                  <a:srgbClr val="FF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0" name="文本框 4"/>
              <p:cNvSpPr txBox="1">
                <a:spLocks noChangeArrowheads="1"/>
              </p:cNvSpPr>
              <p:nvPr/>
            </p:nvSpPr>
            <p:spPr bwMode="auto">
              <a:xfrm>
                <a:off x="10667" y="3495"/>
                <a:ext cx="386" cy="8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1" name="文本框 5"/>
              <p:cNvSpPr txBox="1">
                <a:spLocks noChangeArrowheads="1"/>
              </p:cNvSpPr>
              <p:nvPr/>
            </p:nvSpPr>
            <p:spPr bwMode="auto">
              <a:xfrm>
                <a:off x="11822" y="3272"/>
                <a:ext cx="386" cy="8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2" name="文本框 6"/>
              <p:cNvSpPr txBox="1">
                <a:spLocks noChangeArrowheads="1"/>
              </p:cNvSpPr>
              <p:nvPr/>
            </p:nvSpPr>
            <p:spPr bwMode="auto">
              <a:xfrm>
                <a:off x="11813" y="4828"/>
                <a:ext cx="386" cy="8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3" name="文本框 6456"/>
              <p:cNvSpPr txBox="1">
                <a:spLocks noChangeArrowheads="1"/>
              </p:cNvSpPr>
              <p:nvPr/>
            </p:nvSpPr>
            <p:spPr bwMode="auto">
              <a:xfrm flipH="1">
                <a:off x="12571" y="3980"/>
                <a:ext cx="577" cy="8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sz="28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O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右箭头 6"/>
          <p:cNvSpPr/>
          <p:nvPr/>
        </p:nvSpPr>
        <p:spPr>
          <a:xfrm>
            <a:off x="5853430" y="3354705"/>
            <a:ext cx="503555" cy="28765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356985" y="3035935"/>
            <a:ext cx="3057525" cy="112458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两角分别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相等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的两个三角形相似．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TextBox 10"/>
          <p:cNvSpPr txBox="1"/>
          <p:nvPr/>
        </p:nvSpPr>
        <p:spPr>
          <a:xfrm>
            <a:off x="1729105" y="3121660"/>
            <a:ext cx="1823720" cy="953135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 defTabSz="914400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相似三角形的判定</a:t>
            </a:r>
          </a:p>
        </p:txBody>
      </p:sp>
      <p:sp>
        <p:nvSpPr>
          <p:cNvPr id="13" name="TextBox 14"/>
          <p:cNvSpPr txBox="1"/>
          <p:nvPr/>
        </p:nvSpPr>
        <p:spPr>
          <a:xfrm>
            <a:off x="4116070" y="3268345"/>
            <a:ext cx="1671320" cy="460375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 defTabSz="914400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判定定理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</a:p>
        </p:txBody>
      </p:sp>
      <p:sp>
        <p:nvSpPr>
          <p:cNvPr id="12" name="右箭头 11"/>
          <p:cNvSpPr/>
          <p:nvPr/>
        </p:nvSpPr>
        <p:spPr>
          <a:xfrm>
            <a:off x="3612515" y="3409950"/>
            <a:ext cx="503555" cy="28765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New picture" hidden="1"/>
          <p:cNvPicPr/>
          <p:nvPr/>
        </p:nvPicPr>
        <p:blipFill>
          <a:blip r:embed="rId2"/>
          <a:stretch>
            <a:fillRect/>
          </a:stretch>
        </p:blipFill>
        <p:spPr>
          <a:xfrm>
            <a:off x="11963400" y="12280900"/>
            <a:ext cx="317500" cy="355600"/>
          </a:xfrm>
          <a:prstGeom prst="cube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20065" y="574675"/>
            <a:ext cx="2044700" cy="521970"/>
            <a:chOff x="752" y="350"/>
            <a:chExt cx="3220" cy="822"/>
          </a:xfrm>
        </p:grpSpPr>
        <p:sp>
          <p:nvSpPr>
            <p:cNvPr id="10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5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6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3344545" y="695960"/>
            <a:ext cx="7315200" cy="1728470"/>
            <a:chOff x="5267" y="1096"/>
            <a:chExt cx="11520" cy="2722"/>
          </a:xfrm>
        </p:grpSpPr>
        <p:sp>
          <p:nvSpPr>
            <p:cNvPr id="181260" name="AutoShape 12"/>
            <p:cNvSpPr>
              <a:spLocks noChangeArrowheads="1"/>
            </p:cNvSpPr>
            <p:nvPr/>
          </p:nvSpPr>
          <p:spPr bwMode="auto">
            <a:xfrm>
              <a:off x="5267" y="1096"/>
              <a:ext cx="11520" cy="2722"/>
            </a:xfrm>
            <a:prstGeom prst="cloudCallout">
              <a:avLst>
                <a:gd name="adj1" fmla="val -2993"/>
                <a:gd name="adj2" fmla="val 8335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6628" y="1349"/>
              <a:ext cx="8948" cy="223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⑴.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注意图形中的</a:t>
              </a:r>
              <a:r>
                <a:rPr lang="zh-CN" altLang="en-US" sz="24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公共角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、</a:t>
              </a:r>
              <a:r>
                <a:rPr lang="zh-CN" altLang="en-US" sz="24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对顶角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、</a:t>
              </a:r>
              <a:r>
                <a:rPr lang="zh-CN" altLang="en-US" sz="24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直角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.</a:t>
              </a:r>
              <a:endPara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⑵.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两直线平行时的</a:t>
              </a:r>
              <a:r>
                <a:rPr lang="zh-CN" altLang="en-US" sz="24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同位角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、</a:t>
              </a:r>
              <a:r>
                <a:rPr lang="zh-CN" altLang="en-US" sz="24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内错角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.</a:t>
              </a:r>
              <a:endPara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>
                <a:lnSpc>
                  <a:spcPct val="120000"/>
                </a:lnSpc>
              </a:pPr>
              <a:r>
                <a:rPr lang="en-US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⑶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.</a:t>
              </a:r>
              <a:r>
                <a:rPr lang="zh-CN" altLang="en-US" sz="24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等角的余角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、</a:t>
              </a:r>
              <a:r>
                <a:rPr lang="zh-CN" altLang="en-US" sz="24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等角的补角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．</a:t>
              </a:r>
            </a:p>
          </p:txBody>
        </p:sp>
      </p:grpSp>
      <p:pic>
        <p:nvPicPr>
          <p:cNvPr id="181261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1925300" y="12306300"/>
            <a:ext cx="317500" cy="2286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8" grpId="0" animBg="1"/>
      <p:bldP spid="13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8193"/>
          <p:cNvSpPr txBox="1"/>
          <p:nvPr/>
        </p:nvSpPr>
        <p:spPr>
          <a:xfrm>
            <a:off x="1938338" y="574993"/>
            <a:ext cx="612140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还有判断两三角形相似的方法吗</a:t>
            </a:r>
            <a:r>
              <a:rPr lang="en-US" altLang="zh-CN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?</a:t>
            </a:r>
          </a:p>
        </p:txBody>
      </p:sp>
      <p:sp>
        <p:nvSpPr>
          <p:cNvPr id="8195" name="文本框 8194"/>
          <p:cNvSpPr txBox="1"/>
          <p:nvPr/>
        </p:nvSpPr>
        <p:spPr>
          <a:xfrm>
            <a:off x="2711450" y="4580255"/>
            <a:ext cx="15506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∥</a:t>
            </a:r>
            <a:r>
              <a:rPr lang="en-US" altLang="zh-CN" sz="2800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BC</a:t>
            </a:r>
            <a:endParaRPr lang="en-US" altLang="zh-CN" sz="28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96" name="右箭头 8195"/>
          <p:cNvSpPr/>
          <p:nvPr/>
        </p:nvSpPr>
        <p:spPr>
          <a:xfrm>
            <a:off x="4583113" y="4652963"/>
            <a:ext cx="1511300" cy="360362"/>
          </a:xfrm>
          <a:prstGeom prst="rightArrow">
            <a:avLst>
              <a:gd name="adj1" fmla="val 50000"/>
              <a:gd name="adj2" fmla="val 104748"/>
            </a:avLst>
          </a:prstGeom>
          <a:solidFill>
            <a:srgbClr val="993300"/>
          </a:solidFill>
          <a:ln w="9525" cap="flat" cmpd="sng">
            <a:solidFill>
              <a:schemeClr val="fol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en-US">
              <a:solidFill>
                <a:srgbClr val="FF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97" name="文本框 8196"/>
          <p:cNvSpPr txBox="1"/>
          <p:nvPr/>
        </p:nvSpPr>
        <p:spPr>
          <a:xfrm>
            <a:off x="6383655" y="4580255"/>
            <a:ext cx="29108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△</a:t>
            </a:r>
            <a:r>
              <a:rPr lang="en-US" altLang="zh-CN" sz="2800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ADE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∽△ </a:t>
            </a:r>
            <a:r>
              <a:rPr lang="en-US" altLang="zh-CN" sz="2800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ABC</a:t>
            </a:r>
            <a:endParaRPr lang="en-US" altLang="zh-CN" sz="28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8198" name="组合 8197"/>
          <p:cNvGrpSpPr/>
          <p:nvPr/>
        </p:nvGrpSpPr>
        <p:grpSpPr>
          <a:xfrm>
            <a:off x="2494915" y="2357438"/>
            <a:ext cx="5710238" cy="1983151"/>
            <a:chOff x="40" y="-309"/>
            <a:chExt cx="3597" cy="2802"/>
          </a:xfrm>
        </p:grpSpPr>
        <p:cxnSp>
          <p:nvCxnSpPr>
            <p:cNvPr id="6150" name="直接箭头连接符 8198"/>
            <p:cNvCxnSpPr>
              <a:stCxn id="6161" idx="0"/>
            </p:cNvCxnSpPr>
            <p:nvPr/>
          </p:nvCxnSpPr>
          <p:spPr>
            <a:xfrm flipV="1">
              <a:off x="2994" y="182"/>
              <a:ext cx="364" cy="36"/>
            </a:xfrm>
            <a:prstGeom prst="straightConnector1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6151" name="组合 8199"/>
            <p:cNvGrpSpPr/>
            <p:nvPr/>
          </p:nvGrpSpPr>
          <p:grpSpPr>
            <a:xfrm>
              <a:off x="40" y="-309"/>
              <a:ext cx="3597" cy="2802"/>
              <a:chOff x="40" y="-309"/>
              <a:chExt cx="3597" cy="2802"/>
            </a:xfrm>
          </p:grpSpPr>
          <p:cxnSp>
            <p:nvCxnSpPr>
              <p:cNvPr id="6152" name="直接箭头连接符 8200"/>
              <p:cNvCxnSpPr>
                <a:stCxn id="6160" idx="0"/>
                <a:endCxn id="6161" idx="1"/>
              </p:cNvCxnSpPr>
              <p:nvPr/>
            </p:nvCxnSpPr>
            <p:spPr>
              <a:xfrm flipV="1">
                <a:off x="2359" y="1960"/>
                <a:ext cx="998" cy="48"/>
              </a:xfrm>
              <a:prstGeom prst="straightConnector1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6153" name="文本框 8201"/>
              <p:cNvSpPr txBox="1"/>
              <p:nvPr/>
            </p:nvSpPr>
            <p:spPr>
              <a:xfrm>
                <a:off x="3356" y="-309"/>
                <a:ext cx="281" cy="7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6154" name="文本框 8202"/>
              <p:cNvSpPr txBox="1"/>
              <p:nvPr/>
            </p:nvSpPr>
            <p:spPr>
              <a:xfrm>
                <a:off x="2732" y="-271"/>
                <a:ext cx="279" cy="7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6155" name="等腰三角形 8203"/>
              <p:cNvSpPr/>
              <p:nvPr/>
            </p:nvSpPr>
            <p:spPr>
              <a:xfrm>
                <a:off x="318" y="454"/>
                <a:ext cx="953" cy="1588"/>
              </a:xfrm>
              <a:prstGeom prst="triangle">
                <a:avLst>
                  <a:gd name="adj" fmla="val 85625"/>
                </a:avLst>
              </a:prstGeom>
              <a:noFill/>
              <a:ln w="381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algn="ctr"/>
                <a:endParaRPr lang="zh-CN" altLang="en-US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6156" name="文本框 8204"/>
              <p:cNvSpPr txBox="1"/>
              <p:nvPr/>
            </p:nvSpPr>
            <p:spPr>
              <a:xfrm>
                <a:off x="1015" y="-183"/>
                <a:ext cx="268" cy="7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6157" name="文本框 8205"/>
              <p:cNvSpPr txBox="1"/>
              <p:nvPr/>
            </p:nvSpPr>
            <p:spPr>
              <a:xfrm>
                <a:off x="40" y="1756"/>
                <a:ext cx="248" cy="7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6158" name="文本框 8206"/>
              <p:cNvSpPr txBox="1"/>
              <p:nvPr/>
            </p:nvSpPr>
            <p:spPr>
              <a:xfrm>
                <a:off x="1264" y="1756"/>
                <a:ext cx="280" cy="7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</a:t>
                </a:r>
              </a:p>
            </p:txBody>
          </p:sp>
          <p:cxnSp>
            <p:nvCxnSpPr>
              <p:cNvPr id="6159" name="直接箭头连接符 8207"/>
              <p:cNvCxnSpPr>
                <a:stCxn id="6155" idx="1"/>
                <a:endCxn id="6155" idx="5"/>
              </p:cNvCxnSpPr>
              <p:nvPr/>
            </p:nvCxnSpPr>
            <p:spPr>
              <a:xfrm>
                <a:off x="714" y="1248"/>
                <a:ext cx="501" cy="0"/>
              </a:xfrm>
              <a:prstGeom prst="straightConnector1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6160" name="直接连接符 8208"/>
              <p:cNvSpPr/>
              <p:nvPr/>
            </p:nvSpPr>
            <p:spPr>
              <a:xfrm flipV="1">
                <a:off x="2359" y="182"/>
                <a:ext cx="998" cy="1814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161" name="直接连接符 8209"/>
              <p:cNvSpPr/>
              <p:nvPr/>
            </p:nvSpPr>
            <p:spPr>
              <a:xfrm>
                <a:off x="2994" y="227"/>
                <a:ext cx="363" cy="1724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162" name="文本框 8210"/>
              <p:cNvSpPr txBox="1"/>
              <p:nvPr/>
            </p:nvSpPr>
            <p:spPr>
              <a:xfrm>
                <a:off x="3129" y="404"/>
                <a:ext cx="319" cy="7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6163" name="文本框 8211"/>
              <p:cNvSpPr txBox="1"/>
              <p:nvPr/>
            </p:nvSpPr>
            <p:spPr>
              <a:xfrm>
                <a:off x="2048" y="1604"/>
                <a:ext cx="272" cy="7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6164" name="文本框 8212"/>
              <p:cNvSpPr txBox="1"/>
              <p:nvPr/>
            </p:nvSpPr>
            <p:spPr>
              <a:xfrm>
                <a:off x="3295" y="1540"/>
                <a:ext cx="317" cy="7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6165" name="矩形 8213"/>
              <p:cNvSpPr/>
              <p:nvPr/>
            </p:nvSpPr>
            <p:spPr>
              <a:xfrm>
                <a:off x="464" y="797"/>
                <a:ext cx="278" cy="7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r>
                  <a:rPr lang="en-US" altLang="zh-CN" sz="2800" b="1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6166" name="矩形 8214"/>
              <p:cNvSpPr/>
              <p:nvPr/>
            </p:nvSpPr>
            <p:spPr>
              <a:xfrm>
                <a:off x="1185" y="810"/>
                <a:ext cx="265" cy="7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r>
                  <a:rPr lang="en-US" altLang="zh-CN" sz="2800" b="1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E</a:t>
                </a:r>
              </a:p>
            </p:txBody>
          </p:sp>
        </p:grpSp>
      </p:grpSp>
      <p:sp>
        <p:nvSpPr>
          <p:cNvPr id="6167" name="矩形 8215"/>
          <p:cNvSpPr/>
          <p:nvPr/>
        </p:nvSpPr>
        <p:spPr>
          <a:xfrm>
            <a:off x="2001520" y="1158240"/>
            <a:ext cx="881443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平行于三角形一边的直线和其他两边（或两边的延长线）相交，所构成的三角形与原三角形相似。</a:t>
            </a:r>
          </a:p>
        </p:txBody>
      </p:sp>
      <p:sp>
        <p:nvSpPr>
          <p:cNvPr id="8217" name="文本框 8216"/>
          <p:cNvSpPr txBox="1"/>
          <p:nvPr/>
        </p:nvSpPr>
        <p:spPr>
          <a:xfrm>
            <a:off x="1990725" y="5300663"/>
            <a:ext cx="830580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思考</a:t>
            </a:r>
            <a:r>
              <a:rPr lang="en-US" altLang="zh-CN" sz="28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  <a:r>
              <a:rPr lang="zh-CN" altLang="en-US" sz="28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有没有其他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更简单</a:t>
            </a:r>
            <a:r>
              <a:rPr lang="zh-CN" altLang="en-US" sz="28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的办法判断两个三角形相似</a:t>
            </a:r>
            <a:r>
              <a:rPr lang="en-US" altLang="zh-CN" sz="28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2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97704" y="1073209"/>
            <a:ext cx="11303842" cy="163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学校举办活动，需要三个内角分别为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90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°，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60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°，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30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°的形状相同、大小不同的三角纸板若干。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 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小明手上的测量工具只有一个量角器，他该怎么做呢？</a:t>
            </a:r>
          </a:p>
        </p:txBody>
      </p:sp>
      <p:sp>
        <p:nvSpPr>
          <p:cNvPr id="3" name="直角三角形 6146"/>
          <p:cNvSpPr>
            <a:spLocks noChangeArrowheads="1"/>
          </p:cNvSpPr>
          <p:nvPr/>
        </p:nvSpPr>
        <p:spPr bwMode="auto">
          <a:xfrm rot="18840000">
            <a:off x="4837634" y="2957987"/>
            <a:ext cx="912813" cy="1489075"/>
          </a:xfrm>
          <a:prstGeom prst="rtTriangl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grpSp>
        <p:nvGrpSpPr>
          <p:cNvPr id="4" name="组合 5"/>
          <p:cNvGrpSpPr/>
          <p:nvPr/>
        </p:nvGrpSpPr>
        <p:grpSpPr>
          <a:xfrm>
            <a:off x="9047959" y="3081279"/>
            <a:ext cx="1509713" cy="2703512"/>
            <a:chOff x="9837" y="5836"/>
            <a:chExt cx="2377" cy="4259"/>
          </a:xfrm>
        </p:grpSpPr>
        <p:pic>
          <p:nvPicPr>
            <p:cNvPr id="5" name="图片 13" descr="tim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 flipH="1">
              <a:off x="9837" y="6229"/>
              <a:ext cx="1814" cy="3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文本框 14"/>
            <p:cNvSpPr txBox="1">
              <a:spLocks noChangeArrowheads="1"/>
            </p:cNvSpPr>
            <p:nvPr/>
          </p:nvSpPr>
          <p:spPr bwMode="auto">
            <a:xfrm rot="600000">
              <a:off x="10819" y="5836"/>
              <a:ext cx="907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rgbClr val="7030A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？</a:t>
              </a:r>
            </a:p>
          </p:txBody>
        </p:sp>
        <p:sp>
          <p:nvSpPr>
            <p:cNvPr id="7" name="文本框 15"/>
            <p:cNvSpPr txBox="1">
              <a:spLocks noChangeArrowheads="1"/>
            </p:cNvSpPr>
            <p:nvPr/>
          </p:nvSpPr>
          <p:spPr bwMode="auto">
            <a:xfrm rot="2040000">
              <a:off x="11166" y="6022"/>
              <a:ext cx="907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rgbClr val="7030A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？</a:t>
              </a:r>
            </a:p>
          </p:txBody>
        </p:sp>
        <p:sp>
          <p:nvSpPr>
            <p:cNvPr id="8" name="文本框 16"/>
            <p:cNvSpPr txBox="1">
              <a:spLocks noChangeArrowheads="1"/>
            </p:cNvSpPr>
            <p:nvPr/>
          </p:nvSpPr>
          <p:spPr bwMode="auto">
            <a:xfrm rot="3720000">
              <a:off x="11345" y="6396"/>
              <a:ext cx="907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rgbClr val="7030A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？</a:t>
              </a:r>
            </a:p>
          </p:txBody>
        </p:sp>
      </p:grpSp>
      <p:sp>
        <p:nvSpPr>
          <p:cNvPr id="9" name="直角三角形 6146"/>
          <p:cNvSpPr>
            <a:spLocks noChangeArrowheads="1"/>
          </p:cNvSpPr>
          <p:nvPr/>
        </p:nvSpPr>
        <p:spPr bwMode="auto">
          <a:xfrm rot="4260000">
            <a:off x="6819628" y="3674743"/>
            <a:ext cx="685800" cy="1114425"/>
          </a:xfrm>
          <a:prstGeom prst="rtTriangle">
            <a:avLst/>
          </a:prstGeom>
          <a:solidFill>
            <a:srgbClr val="FFFF63"/>
          </a:solidFill>
          <a:ln w="9525">
            <a:solidFill>
              <a:srgbClr val="ECEC00"/>
            </a:solidFill>
            <a:miter lim="800000"/>
          </a:ln>
        </p:spPr>
        <p:txBody>
          <a:bodyPr/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0" name="直角三角形 6146"/>
          <p:cNvSpPr>
            <a:spLocks noChangeArrowheads="1"/>
          </p:cNvSpPr>
          <p:nvPr/>
        </p:nvSpPr>
        <p:spPr bwMode="auto">
          <a:xfrm rot="5400000">
            <a:off x="3871640" y="4695505"/>
            <a:ext cx="531813" cy="871538"/>
          </a:xfrm>
          <a:prstGeom prst="rtTriangle">
            <a:avLst/>
          </a:prstGeom>
          <a:solidFill>
            <a:srgbClr val="92D050"/>
          </a:solidFill>
          <a:ln w="9525">
            <a:solidFill>
              <a:srgbClr val="92D050"/>
            </a:solidFill>
            <a:miter lim="800000"/>
          </a:ln>
        </p:spPr>
        <p:txBody>
          <a:bodyPr/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1" name="直角三角形 6146"/>
          <p:cNvSpPr>
            <a:spLocks noChangeArrowheads="1"/>
          </p:cNvSpPr>
          <p:nvPr/>
        </p:nvSpPr>
        <p:spPr bwMode="auto">
          <a:xfrm rot="17460000">
            <a:off x="5756003" y="4770118"/>
            <a:ext cx="531812" cy="871537"/>
          </a:xfrm>
          <a:prstGeom prst="rtTriangle">
            <a:avLst/>
          </a:prstGeom>
          <a:solidFill>
            <a:srgbClr val="99CCFF"/>
          </a:solidFill>
          <a:ln w="9525">
            <a:solidFill>
              <a:srgbClr val="92D050"/>
            </a:solidFill>
            <a:miter lim="800000"/>
          </a:ln>
        </p:spPr>
        <p:txBody>
          <a:bodyPr/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442595" y="339090"/>
            <a:ext cx="2044700" cy="521970"/>
            <a:chOff x="752" y="350"/>
            <a:chExt cx="3220" cy="822"/>
          </a:xfrm>
        </p:grpSpPr>
        <p:sp>
          <p:nvSpPr>
            <p:cNvPr id="32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情景导入</a:t>
              </a: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34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5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6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61260" y="279400"/>
            <a:ext cx="843915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如图，在</a:t>
            </a:r>
            <a:r>
              <a:rPr lang="en-US" altLang="zh-CN" sz="2800" dirty="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Rt△</a:t>
            </a:r>
            <a:r>
              <a:rPr lang="en-US" altLang="zh-CN" sz="2800" i="1" dirty="0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=90°,∠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=30°;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</a:t>
            </a:r>
            <a:r>
              <a:rPr lang="en-US" altLang="zh-CN" sz="2800" dirty="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Rt△</a:t>
            </a:r>
            <a:r>
              <a:rPr lang="en-US" altLang="zh-CN" sz="2800" i="1" dirty="0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DEF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中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F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=90°,∠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=30°,△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ABC</a:t>
            </a:r>
            <a:r>
              <a:rPr lang="zh-CN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与△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DEF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相似吗？为什么？</a:t>
            </a:r>
          </a:p>
        </p:txBody>
      </p:sp>
      <p:grpSp>
        <p:nvGrpSpPr>
          <p:cNvPr id="45" name="组合 44"/>
          <p:cNvGrpSpPr/>
          <p:nvPr/>
        </p:nvGrpSpPr>
        <p:grpSpPr>
          <a:xfrm>
            <a:off x="120015" y="3392805"/>
            <a:ext cx="2507615" cy="1723390"/>
            <a:chOff x="10836" y="4232"/>
            <a:chExt cx="3949" cy="2714"/>
          </a:xfrm>
        </p:grpSpPr>
        <p:sp>
          <p:nvSpPr>
            <p:cNvPr id="17" name="文本框 16"/>
            <p:cNvSpPr txBox="1"/>
            <p:nvPr/>
          </p:nvSpPr>
          <p:spPr>
            <a:xfrm>
              <a:off x="11010" y="4232"/>
              <a:ext cx="724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en-US" altLang="zh-CN" sz="2400" i="1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E</a:t>
              </a:r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10836" y="4879"/>
              <a:ext cx="3949" cy="2067"/>
              <a:chOff x="10836" y="4879"/>
              <a:chExt cx="3949" cy="2067"/>
            </a:xfrm>
          </p:grpSpPr>
          <p:grpSp>
            <p:nvGrpSpPr>
              <p:cNvPr id="43" name="组合 42"/>
              <p:cNvGrpSpPr/>
              <p:nvPr/>
            </p:nvGrpSpPr>
            <p:grpSpPr>
              <a:xfrm>
                <a:off x="10836" y="4879"/>
                <a:ext cx="3212" cy="1906"/>
                <a:chOff x="1936" y="7717"/>
                <a:chExt cx="3212" cy="1906"/>
              </a:xfrm>
            </p:grpSpPr>
            <p:grpSp>
              <p:nvGrpSpPr>
                <p:cNvPr id="19" name="组合 18"/>
                <p:cNvGrpSpPr/>
                <p:nvPr/>
              </p:nvGrpSpPr>
              <p:grpSpPr>
                <a:xfrm>
                  <a:off x="2459" y="7717"/>
                  <a:ext cx="2689" cy="1745"/>
                  <a:chOff x="3380" y="4318"/>
                  <a:chExt cx="2689" cy="2936"/>
                </a:xfrm>
              </p:grpSpPr>
              <p:sp>
                <p:nvSpPr>
                  <p:cNvPr id="6" name="直角三角形 5"/>
                  <p:cNvSpPr/>
                  <p:nvPr/>
                </p:nvSpPr>
                <p:spPr>
                  <a:xfrm>
                    <a:off x="3410" y="4318"/>
                    <a:ext cx="2659" cy="2638"/>
                  </a:xfrm>
                  <a:prstGeom prst="rt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grpSp>
                <p:nvGrpSpPr>
                  <p:cNvPr id="10" name="组合 9"/>
                  <p:cNvGrpSpPr/>
                  <p:nvPr/>
                </p:nvGrpSpPr>
                <p:grpSpPr>
                  <a:xfrm>
                    <a:off x="3380" y="6563"/>
                    <a:ext cx="456" cy="393"/>
                    <a:chOff x="3380" y="6563"/>
                    <a:chExt cx="456" cy="393"/>
                  </a:xfrm>
                </p:grpSpPr>
                <p:cxnSp>
                  <p:nvCxnSpPr>
                    <p:cNvPr id="8" name="直接连接符 7"/>
                    <p:cNvCxnSpPr/>
                    <p:nvPr/>
                  </p:nvCxnSpPr>
                  <p:spPr>
                    <a:xfrm>
                      <a:off x="3380" y="6563"/>
                      <a:ext cx="456" cy="0"/>
                    </a:xfrm>
                    <a:prstGeom prst="line">
                      <a:avLst/>
                    </a:prstGeom>
                    <a:ln w="38100" cmpd="sng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" name="直接连接符 8"/>
                    <p:cNvCxnSpPr/>
                    <p:nvPr/>
                  </p:nvCxnSpPr>
                  <p:spPr>
                    <a:xfrm flipH="1">
                      <a:off x="3821" y="6578"/>
                      <a:ext cx="15" cy="378"/>
                    </a:xfrm>
                    <a:prstGeom prst="line">
                      <a:avLst/>
                    </a:prstGeom>
                    <a:ln w="38100" cmpd="sng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4" name="文本框 13"/>
                  <p:cNvSpPr txBox="1"/>
                  <p:nvPr/>
                </p:nvSpPr>
                <p:spPr>
                  <a:xfrm>
                    <a:off x="4387" y="5871"/>
                    <a:ext cx="1526" cy="138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800" b="1">
                        <a:solidFill>
                          <a:srgbClr val="FFFF00"/>
                        </a:solidFill>
                      </a:rPr>
                      <a:t>30°</a:t>
                    </a:r>
                  </a:p>
                </p:txBody>
              </p:sp>
            </p:grpSp>
            <p:sp>
              <p:nvSpPr>
                <p:cNvPr id="16" name="文本框 15"/>
                <p:cNvSpPr txBox="1"/>
                <p:nvPr/>
              </p:nvSpPr>
              <p:spPr>
                <a:xfrm>
                  <a:off x="1936" y="8989"/>
                  <a:ext cx="724" cy="63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 algn="l">
                    <a:buClrTx/>
                    <a:buSzTx/>
                    <a:buFontTx/>
                  </a:pPr>
                  <a:r>
                    <a:rPr lang="en-US" altLang="zh-CN" sz="2400" i="1">
                      <a:latin typeface="Times New Roman" panose="02020603050405020304" pitchFamily="18" charset="0"/>
                      <a:cs typeface="Times New Roman" panose="02020603050405020304" pitchFamily="18" charset="0"/>
                      <a:sym typeface="+mn-ea"/>
                    </a:rPr>
                    <a:t>F</a:t>
                  </a:r>
                </a:p>
              </p:txBody>
            </p:sp>
          </p:grpSp>
          <p:sp>
            <p:nvSpPr>
              <p:cNvPr id="22" name="文本框 21"/>
              <p:cNvSpPr txBox="1"/>
              <p:nvPr/>
            </p:nvSpPr>
            <p:spPr>
              <a:xfrm>
                <a:off x="14061" y="6221"/>
                <a:ext cx="724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>
                  <a:buClrTx/>
                  <a:buSzTx/>
                  <a:buFontTx/>
                </a:pPr>
                <a:r>
                  <a:rPr lang="en-US" altLang="zh-CN" sz="2400" i="1"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D</a:t>
                </a:r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>
            <a:off x="43815" y="1259840"/>
            <a:ext cx="3813810" cy="2239010"/>
            <a:chOff x="1922" y="3559"/>
            <a:chExt cx="6006" cy="3526"/>
          </a:xfrm>
        </p:grpSpPr>
        <p:grpSp>
          <p:nvGrpSpPr>
            <p:cNvPr id="42" name="组合 41"/>
            <p:cNvGrpSpPr/>
            <p:nvPr/>
          </p:nvGrpSpPr>
          <p:grpSpPr>
            <a:xfrm>
              <a:off x="1922" y="3559"/>
              <a:ext cx="5282" cy="3526"/>
              <a:chOff x="1922" y="3559"/>
              <a:chExt cx="5282" cy="3526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2548" y="4081"/>
                <a:ext cx="4656" cy="2860"/>
                <a:chOff x="8255" y="4318"/>
                <a:chExt cx="4656" cy="2860"/>
              </a:xfrm>
            </p:grpSpPr>
            <p:sp>
              <p:nvSpPr>
                <p:cNvPr id="7" name="直角三角形 6"/>
                <p:cNvSpPr/>
                <p:nvPr/>
              </p:nvSpPr>
              <p:spPr>
                <a:xfrm>
                  <a:off x="8255" y="4318"/>
                  <a:ext cx="4656" cy="2638"/>
                </a:xfrm>
                <a:prstGeom prst="rt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11" name="组合 10"/>
                <p:cNvGrpSpPr/>
                <p:nvPr/>
              </p:nvGrpSpPr>
              <p:grpSpPr>
                <a:xfrm>
                  <a:off x="8255" y="6563"/>
                  <a:ext cx="456" cy="393"/>
                  <a:chOff x="3380" y="6563"/>
                  <a:chExt cx="456" cy="393"/>
                </a:xfrm>
              </p:grpSpPr>
              <p:cxnSp>
                <p:nvCxnSpPr>
                  <p:cNvPr id="12" name="直接连接符 11"/>
                  <p:cNvCxnSpPr/>
                  <p:nvPr/>
                </p:nvCxnSpPr>
                <p:spPr>
                  <a:xfrm>
                    <a:off x="3380" y="6563"/>
                    <a:ext cx="456" cy="0"/>
                  </a:xfrm>
                  <a:prstGeom prst="line">
                    <a:avLst/>
                  </a:prstGeom>
                  <a:ln w="38100"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直接连接符 12"/>
                  <p:cNvCxnSpPr/>
                  <p:nvPr/>
                </p:nvCxnSpPr>
                <p:spPr>
                  <a:xfrm flipH="1">
                    <a:off x="3821" y="6578"/>
                    <a:ext cx="15" cy="378"/>
                  </a:xfrm>
                  <a:prstGeom prst="line">
                    <a:avLst/>
                  </a:prstGeom>
                  <a:ln w="38100"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8" name="文本框 17"/>
                <p:cNvSpPr txBox="1"/>
                <p:nvPr/>
              </p:nvSpPr>
              <p:spPr>
                <a:xfrm>
                  <a:off x="11077" y="6356"/>
                  <a:ext cx="1526" cy="8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800" b="1">
                      <a:solidFill>
                        <a:srgbClr val="FFFF00"/>
                      </a:solidFill>
                    </a:rPr>
                    <a:t>30°</a:t>
                  </a:r>
                </a:p>
              </p:txBody>
            </p:sp>
          </p:grpSp>
          <p:sp>
            <p:nvSpPr>
              <p:cNvPr id="39" name="文本框 38"/>
              <p:cNvSpPr txBox="1"/>
              <p:nvPr/>
            </p:nvSpPr>
            <p:spPr>
              <a:xfrm>
                <a:off x="1922" y="6360"/>
                <a:ext cx="878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>
                  <a:buClrTx/>
                  <a:buSzTx/>
                  <a:buFontTx/>
                </a:pPr>
                <a:r>
                  <a:rPr lang="en-US" altLang="zh-CN" sz="2400" i="1"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C</a:t>
                </a:r>
              </a:p>
            </p:txBody>
          </p:sp>
          <p:sp>
            <p:nvSpPr>
              <p:cNvPr id="40" name="文本框 39"/>
              <p:cNvSpPr txBox="1"/>
              <p:nvPr/>
            </p:nvSpPr>
            <p:spPr>
              <a:xfrm>
                <a:off x="2131" y="3559"/>
                <a:ext cx="724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</p:grpSp>
        <p:sp>
          <p:nvSpPr>
            <p:cNvPr id="41" name="文本框 40"/>
            <p:cNvSpPr txBox="1"/>
            <p:nvPr/>
          </p:nvSpPr>
          <p:spPr>
            <a:xfrm>
              <a:off x="7204" y="6326"/>
              <a:ext cx="724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en-US" altLang="zh-CN" sz="2400" i="1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A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16560" y="86995"/>
            <a:ext cx="2044700" cy="521970"/>
            <a:chOff x="752" y="350"/>
            <a:chExt cx="3220" cy="822"/>
          </a:xfrm>
        </p:grpSpPr>
        <p:sp>
          <p:nvSpPr>
            <p:cNvPr id="5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23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4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5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26" name="圆角矩形 31"/>
          <p:cNvSpPr/>
          <p:nvPr/>
        </p:nvSpPr>
        <p:spPr>
          <a:xfrm>
            <a:off x="322898" y="608965"/>
            <a:ext cx="1836737" cy="5905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一起探究</a:t>
            </a:r>
          </a:p>
        </p:txBody>
      </p:sp>
      <p:sp>
        <p:nvSpPr>
          <p:cNvPr id="31" name="竖卷形 30"/>
          <p:cNvSpPr/>
          <p:nvPr/>
        </p:nvSpPr>
        <p:spPr>
          <a:xfrm>
            <a:off x="69850" y="5150485"/>
            <a:ext cx="4055110" cy="155130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100000"/>
              </a:lnSpc>
            </a:pP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目前，要判定两个三角形相似，有哪些方法可以选择？试选择一个合适的方法来进行说明</a:t>
            </a:r>
            <a:r>
              <a:rPr lang="en-US" altLang="zh-CN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endParaRPr lang="zh-CN" altLang="en-US" sz="2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999230" y="1591310"/>
            <a:ext cx="3947160" cy="574040"/>
          </a:xfrm>
          <a:prstGeom prst="rect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ts val="4060"/>
              </a:lnSpc>
            </a:pP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</a:rPr>
              <a:t>方法一：相似三角形的定义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4113101" y="2227657"/>
            <a:ext cx="4542743" cy="2173563"/>
            <a:chOff x="8480" y="2398"/>
            <a:chExt cx="6967" cy="4584"/>
          </a:xfrm>
        </p:grpSpPr>
        <p:sp>
          <p:nvSpPr>
            <p:cNvPr id="37" name="文本框 36"/>
            <p:cNvSpPr txBox="1"/>
            <p:nvPr/>
          </p:nvSpPr>
          <p:spPr>
            <a:xfrm>
              <a:off x="8480" y="2398"/>
              <a:ext cx="6967" cy="4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lnSpc>
                  <a:spcPts val="4060"/>
                </a:lnSpc>
              </a:pPr>
              <a:r>
                <a:rPr lang="zh-CN" altLang="en-US" sz="2400" dirty="0">
                  <a:solidFill>
                    <a:srgbClr val="EA555C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分析</a:t>
              </a:r>
              <a:r>
                <a:rPr lang="en-US" altLang="zh-CN" sz="2400" dirty="0">
                  <a:solidFill>
                    <a:srgbClr val="EA555C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:</a:t>
              </a:r>
              <a:r>
                <a:rPr lang="zh-CN" altLang="zh-CN" sz="24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由已知容易推出</a:t>
              </a:r>
              <a:r>
                <a:rPr lang="zh-CN" altLang="zh-CN" sz="24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三对角对应相等</a:t>
              </a:r>
              <a:r>
                <a:rPr lang="zh-CN" altLang="zh-CN" sz="24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推理三边对应成比例时，可先设</a:t>
              </a:r>
              <a:r>
                <a:rPr lang="en-US" altLang="zh-CN" sz="24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BC</a:t>
              </a:r>
              <a:r>
                <a:rPr lang="en-US" altLang="zh-CN" sz="24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=</a:t>
              </a:r>
              <a:r>
                <a:rPr lang="en-US" altLang="zh-CN" sz="24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a</a:t>
              </a:r>
              <a:r>
                <a:rPr lang="en-US" altLang="zh-CN" sz="24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,,</a:t>
              </a:r>
              <a:r>
                <a:rPr lang="zh-CN" altLang="zh-CN" sz="24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则</a:t>
              </a:r>
              <a:r>
                <a:rPr lang="en-US" altLang="zh-CN" sz="24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AB</a:t>
              </a:r>
              <a:r>
                <a:rPr lang="en-US" altLang="zh-CN" sz="24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=2</a:t>
              </a:r>
              <a:r>
                <a:rPr lang="en-US" altLang="zh-CN" sz="24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a</a:t>
              </a:r>
              <a:r>
                <a:rPr lang="en-US" altLang="zh-CN" sz="24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,</a:t>
              </a:r>
              <a:r>
                <a:rPr lang="en-US" altLang="zh-CN" sz="24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AC</a:t>
              </a:r>
              <a:r>
                <a:rPr lang="en-US" altLang="zh-CN" sz="24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=      </a:t>
              </a:r>
              <a:r>
                <a:rPr lang="en-US" altLang="zh-CN" sz="24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a</a:t>
              </a:r>
              <a:endPara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algn="l" fontAlgn="auto">
                <a:lnSpc>
                  <a:spcPts val="4060"/>
                </a:lnSpc>
              </a:pPr>
              <a:r>
                <a:rPr lang="zh-CN" altLang="zh-CN" sz="24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设</a:t>
              </a:r>
              <a:r>
                <a:rPr lang="en-US" altLang="zh-CN" sz="24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EF</a:t>
              </a:r>
              <a:r>
                <a:rPr lang="en-US" altLang="zh-CN" sz="24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=</a:t>
              </a:r>
              <a:r>
                <a:rPr lang="en-US" altLang="zh-CN" sz="24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b</a:t>
              </a:r>
              <a:r>
                <a:rPr lang="en-US" altLang="zh-CN" sz="24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,</a:t>
              </a:r>
              <a:r>
                <a:rPr lang="zh-CN" altLang="zh-CN" sz="24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则</a:t>
              </a:r>
              <a:r>
                <a:rPr lang="en-US" altLang="zh-CN" sz="24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DE</a:t>
              </a:r>
              <a:r>
                <a:rPr lang="en-US" altLang="zh-CN" sz="24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=2</a:t>
              </a:r>
              <a:r>
                <a:rPr lang="en-US" altLang="zh-CN" sz="24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b</a:t>
              </a:r>
              <a:r>
                <a:rPr lang="en-US" altLang="zh-CN" sz="24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,</a:t>
              </a:r>
              <a:r>
                <a:rPr lang="en-US" altLang="zh-CN" sz="24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DF</a:t>
              </a:r>
              <a:r>
                <a:rPr lang="en-US" altLang="zh-CN" sz="24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=       </a:t>
              </a:r>
              <a:r>
                <a:rPr lang="en-US" altLang="zh-CN" sz="24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b</a:t>
              </a:r>
              <a:endPara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  <p:graphicFrame>
          <p:nvGraphicFramePr>
            <p:cNvPr id="38" name="对象 37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3922" y="4830"/>
            <a:ext cx="985" cy="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8" r:id="rId3" imgW="228600" imgH="228600" progId="Equation.KSEE3">
                    <p:embed/>
                  </p:oleObj>
                </mc:Choice>
                <mc:Fallback>
                  <p:oleObj r:id="rId3" imgW="228600" imgH="2286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3922" y="4830"/>
                          <a:ext cx="985" cy="9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对象 47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3414" y="5873"/>
            <a:ext cx="1046" cy="9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9" r:id="rId5" imgW="228600" imgH="228600" progId="Equation.KSEE3">
                    <p:embed/>
                  </p:oleObj>
                </mc:Choice>
                <mc:Fallback>
                  <p:oleObj r:id="rId5" imgW="228600" imgH="2286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3414" y="5873"/>
                          <a:ext cx="1046" cy="9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9" name="对象 4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258945" y="4380230"/>
          <a:ext cx="4411980" cy="842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r:id="rId6" imgW="2578100" imgH="457200" progId="Equation.KSEE3">
                  <p:embed/>
                </p:oleObj>
              </mc:Choice>
              <mc:Fallback>
                <p:oleObj r:id="rId6" imgW="2578100" imgH="4572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58945" y="4380230"/>
                        <a:ext cx="4411980" cy="8426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对象 4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262120" y="5262245"/>
          <a:ext cx="2201545" cy="781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r:id="rId8" imgW="1193800" imgH="393700" progId="Equation.KSEE3">
                  <p:embed/>
                </p:oleObj>
              </mc:Choice>
              <mc:Fallback>
                <p:oleObj r:id="rId8" imgW="11938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62120" y="5262245"/>
                        <a:ext cx="2201545" cy="781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文本框 50"/>
          <p:cNvSpPr txBox="1"/>
          <p:nvPr/>
        </p:nvSpPr>
        <p:spPr>
          <a:xfrm>
            <a:off x="4268470" y="6115685"/>
            <a:ext cx="22828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∽△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DEF</a:t>
            </a:r>
            <a:endParaRPr lang="en-US" altLang="zh-CN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8771890" y="1591310"/>
            <a:ext cx="2954020" cy="511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ts val="4060"/>
              </a:lnSpc>
            </a:pPr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方法二：用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“A”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型</a:t>
            </a:r>
          </a:p>
        </p:txBody>
      </p:sp>
      <p:cxnSp>
        <p:nvCxnSpPr>
          <p:cNvPr id="64" name="直接连接符 63"/>
          <p:cNvCxnSpPr/>
          <p:nvPr/>
        </p:nvCxnSpPr>
        <p:spPr>
          <a:xfrm>
            <a:off x="1447165" y="2148205"/>
            <a:ext cx="10160" cy="1118235"/>
          </a:xfrm>
          <a:prstGeom prst="line">
            <a:avLst/>
          </a:prstGeom>
          <a:ln w="31750" cmpd="sng">
            <a:solidFill>
              <a:schemeClr val="tx1"/>
            </a:solidFill>
            <a:prstDash val="soli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文本框 64"/>
          <p:cNvSpPr txBox="1"/>
          <p:nvPr/>
        </p:nvSpPr>
        <p:spPr>
          <a:xfrm>
            <a:off x="8681720" y="2260600"/>
            <a:ext cx="337629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把△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DEF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移动到△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内，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由于∠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ACB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=∠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DFE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=90°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可得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EF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//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8820785" y="4144010"/>
            <a:ext cx="25101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∽△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DEF</a:t>
            </a:r>
            <a:endParaRPr lang="en-US" altLang="zh-CN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 animBg="1"/>
      <p:bldP spid="31" grpId="0" animBg="1"/>
      <p:bldP spid="35" grpId="0" animBg="1"/>
      <p:bldP spid="51" grpId="2"/>
      <p:bldP spid="52" grpId="0" animBg="1"/>
      <p:bldP spid="66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45"/>
          <p:cNvSpPr/>
          <p:nvPr/>
        </p:nvSpPr>
        <p:spPr>
          <a:xfrm>
            <a:off x="154305" y="1515110"/>
            <a:ext cx="3331210" cy="4137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auto">
              <a:lnSpc>
                <a:spcPct val="150000"/>
              </a:lnSpc>
            </a:pPr>
            <a:r>
              <a:rPr lang="zh-CN" altLang="zh-CN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我们发现在两个直角三角形中有两个角对应相等，则这两个三角形是相似的</a:t>
            </a:r>
            <a:r>
              <a:rPr lang="en-US" altLang="zh-CN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那么是不是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任意的两个三角形，只要具备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两角对应相等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就会相似呢？</a:t>
            </a:r>
          </a:p>
        </p:txBody>
      </p:sp>
      <p:sp>
        <p:nvSpPr>
          <p:cNvPr id="2" name="圆角矩形 31"/>
          <p:cNvSpPr/>
          <p:nvPr/>
        </p:nvSpPr>
        <p:spPr>
          <a:xfrm>
            <a:off x="461328" y="374650"/>
            <a:ext cx="1836737" cy="5905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一起探究</a:t>
            </a:r>
          </a:p>
        </p:txBody>
      </p:sp>
      <p:sp>
        <p:nvSpPr>
          <p:cNvPr id="31" name="文本框 6"/>
          <p:cNvSpPr txBox="1">
            <a:spLocks noChangeArrowheads="1"/>
          </p:cNvSpPr>
          <p:nvPr/>
        </p:nvSpPr>
        <p:spPr bwMode="auto">
          <a:xfrm>
            <a:off x="3689985" y="714375"/>
            <a:ext cx="7705090" cy="111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画两个△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 △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，使∠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=∠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=∠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，探究下列问题：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480560" y="2463800"/>
            <a:ext cx="6548755" cy="2240280"/>
            <a:chOff x="2281" y="2467"/>
            <a:chExt cx="10313" cy="3528"/>
          </a:xfrm>
        </p:grpSpPr>
        <p:grpSp>
          <p:nvGrpSpPr>
            <p:cNvPr id="4" name="组合 3"/>
            <p:cNvGrpSpPr/>
            <p:nvPr/>
          </p:nvGrpSpPr>
          <p:grpSpPr>
            <a:xfrm>
              <a:off x="2281" y="3028"/>
              <a:ext cx="2868" cy="2428"/>
              <a:chOff x="881" y="5062"/>
              <a:chExt cx="2868" cy="2428"/>
            </a:xfrm>
          </p:grpSpPr>
          <p:grpSp>
            <p:nvGrpSpPr>
              <p:cNvPr id="30" name="组合 29"/>
              <p:cNvGrpSpPr/>
              <p:nvPr/>
            </p:nvGrpSpPr>
            <p:grpSpPr>
              <a:xfrm>
                <a:off x="881" y="5062"/>
                <a:ext cx="2869" cy="2428"/>
                <a:chOff x="881" y="5062"/>
                <a:chExt cx="2869" cy="2428"/>
              </a:xfrm>
            </p:grpSpPr>
            <p:sp>
              <p:nvSpPr>
                <p:cNvPr id="32" name="文本框 31"/>
                <p:cNvSpPr txBox="1"/>
                <p:nvPr/>
              </p:nvSpPr>
              <p:spPr>
                <a:xfrm>
                  <a:off x="881" y="6809"/>
                  <a:ext cx="528" cy="580"/>
                </a:xfrm>
                <a:prstGeom prst="rect">
                  <a:avLst/>
                </a:prstGeom>
                <a:noFill/>
              </p:spPr>
              <p:txBody>
                <a:bodyPr wrap="none" rtlCol="0" anchor="t">
                  <a:spAutoFit/>
                </a:bodyPr>
                <a:lstStyle/>
                <a:p>
                  <a:r>
                    <a:rPr lang="en-US" altLang="zh-CN" b="1" i="1">
                      <a:latin typeface="Times New Roman" panose="02020603050405020304" pitchFamily="18" charset="0"/>
                      <a:ea typeface="黑体" panose="02010609060101010101" pitchFamily="49" charset="-122"/>
                      <a:sym typeface="+mn-ea"/>
                    </a:rPr>
                    <a:t>B</a:t>
                  </a:r>
                  <a:endParaRPr lang="zh-CN" altLang="en-US"/>
                </a:p>
              </p:txBody>
            </p:sp>
            <p:sp>
              <p:nvSpPr>
                <p:cNvPr id="33" name="文本框 32"/>
                <p:cNvSpPr txBox="1"/>
                <p:nvPr/>
              </p:nvSpPr>
              <p:spPr>
                <a:xfrm>
                  <a:off x="1804" y="5062"/>
                  <a:ext cx="528" cy="5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altLang="zh-CN" b="1" i="1">
                      <a:latin typeface="Times New Roman" panose="02020603050405020304" pitchFamily="18" charset="0"/>
                      <a:ea typeface="黑体" panose="02010609060101010101" pitchFamily="49" charset="-122"/>
                      <a:sym typeface="+mn-ea"/>
                    </a:rPr>
                    <a:t>A</a:t>
                  </a:r>
                  <a:endParaRPr lang="zh-CN" altLang="en-US"/>
                </a:p>
              </p:txBody>
            </p:sp>
            <p:sp>
              <p:nvSpPr>
                <p:cNvPr id="39" name="文本框 38"/>
                <p:cNvSpPr txBox="1"/>
                <p:nvPr/>
              </p:nvSpPr>
              <p:spPr>
                <a:xfrm>
                  <a:off x="3222" y="6910"/>
                  <a:ext cx="528" cy="5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altLang="zh-CN" b="1" i="1">
                      <a:latin typeface="Times New Roman" panose="02020603050405020304" pitchFamily="18" charset="0"/>
                      <a:ea typeface="黑体" panose="02010609060101010101" pitchFamily="49" charset="-122"/>
                      <a:sym typeface="+mn-ea"/>
                    </a:rPr>
                    <a:t>C</a:t>
                  </a:r>
                  <a:endParaRPr lang="zh-CN" altLang="en-US"/>
                </a:p>
              </p:txBody>
            </p:sp>
            <p:cxnSp>
              <p:nvCxnSpPr>
                <p:cNvPr id="43" name="直接连接符 42"/>
                <p:cNvCxnSpPr/>
                <p:nvPr/>
              </p:nvCxnSpPr>
              <p:spPr>
                <a:xfrm flipH="1">
                  <a:off x="1416" y="5574"/>
                  <a:ext cx="673" cy="141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接连接符 43"/>
                <p:cNvCxnSpPr/>
                <p:nvPr/>
              </p:nvCxnSpPr>
              <p:spPr>
                <a:xfrm>
                  <a:off x="1416" y="6988"/>
                  <a:ext cx="2042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直接连接符 4"/>
                <p:cNvCxnSpPr/>
                <p:nvPr/>
              </p:nvCxnSpPr>
              <p:spPr>
                <a:xfrm>
                  <a:off x="2089" y="5574"/>
                  <a:ext cx="1369" cy="141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7" name="弧形 46"/>
              <p:cNvSpPr/>
              <p:nvPr/>
            </p:nvSpPr>
            <p:spPr>
              <a:xfrm rot="8280000">
                <a:off x="1870" y="5455"/>
                <a:ext cx="567" cy="567"/>
              </a:xfrm>
              <a:prstGeom prst="arc">
                <a:avLst/>
              </a:prstGeom>
              <a:ln w="317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>
              <a:off x="7612" y="2467"/>
              <a:ext cx="4982" cy="3528"/>
              <a:chOff x="3949" y="4747"/>
              <a:chExt cx="4982" cy="3528"/>
            </a:xfrm>
          </p:grpSpPr>
          <p:grpSp>
            <p:nvGrpSpPr>
              <p:cNvPr id="6" name="组合 5"/>
              <p:cNvGrpSpPr/>
              <p:nvPr/>
            </p:nvGrpSpPr>
            <p:grpSpPr>
              <a:xfrm>
                <a:off x="3949" y="4747"/>
                <a:ext cx="4983" cy="3528"/>
                <a:chOff x="3949" y="4747"/>
                <a:chExt cx="4983" cy="3528"/>
              </a:xfrm>
            </p:grpSpPr>
            <p:sp>
              <p:nvSpPr>
                <p:cNvPr id="50" name="文本框 49"/>
                <p:cNvSpPr txBox="1"/>
                <p:nvPr/>
              </p:nvSpPr>
              <p:spPr>
                <a:xfrm>
                  <a:off x="8304" y="7616"/>
                  <a:ext cx="629" cy="580"/>
                </a:xfrm>
                <a:prstGeom prst="rect">
                  <a:avLst/>
                </a:prstGeom>
                <a:noFill/>
              </p:spPr>
              <p:txBody>
                <a:bodyPr wrap="none" rtlCol="0" anchor="t">
                  <a:spAutoFit/>
                </a:bodyPr>
                <a:lstStyle/>
                <a:p>
                  <a:r>
                    <a:rPr lang="en-US" altLang="zh-CN" b="1" i="1">
                      <a:latin typeface="Times New Roman" panose="02020603050405020304" pitchFamily="18" charset="0"/>
                      <a:ea typeface="黑体" panose="02010609060101010101" pitchFamily="49" charset="-122"/>
                      <a:sym typeface="+mn-ea"/>
                    </a:rPr>
                    <a:t>C</a:t>
                  </a:r>
                  <a:r>
                    <a:rPr lang="en-US" altLang="zh-CN" b="1">
                      <a:latin typeface="Times New Roman" panose="02020603050405020304" pitchFamily="18" charset="0"/>
                      <a:ea typeface="黑体" panose="02010609060101010101" pitchFamily="49" charset="-122"/>
                      <a:sym typeface="+mn-ea"/>
                    </a:rPr>
                    <a:t>′</a:t>
                  </a:r>
                  <a:endParaRPr lang="zh-CN" altLang="en-US"/>
                </a:p>
              </p:txBody>
            </p:sp>
            <p:sp>
              <p:nvSpPr>
                <p:cNvPr id="7" name="文本框 6"/>
                <p:cNvSpPr txBox="1"/>
                <p:nvPr/>
              </p:nvSpPr>
              <p:spPr>
                <a:xfrm>
                  <a:off x="4818" y="4747"/>
                  <a:ext cx="629" cy="5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altLang="zh-CN" b="1" i="1">
                      <a:latin typeface="Times New Roman" panose="02020603050405020304" pitchFamily="18" charset="0"/>
                      <a:ea typeface="黑体" panose="02010609060101010101" pitchFamily="49" charset="-122"/>
                      <a:sym typeface="+mn-ea"/>
                    </a:rPr>
                    <a:t>A</a:t>
                  </a:r>
                  <a:r>
                    <a:rPr lang="en-US" altLang="zh-CN" b="1">
                      <a:latin typeface="Times New Roman" panose="02020603050405020304" pitchFamily="18" charset="0"/>
                      <a:ea typeface="黑体" panose="02010609060101010101" pitchFamily="49" charset="-122"/>
                      <a:sym typeface="+mn-ea"/>
                    </a:rPr>
                    <a:t>′</a:t>
                  </a:r>
                  <a:endParaRPr lang="zh-CN" altLang="en-US"/>
                </a:p>
              </p:txBody>
            </p:sp>
            <p:sp>
              <p:nvSpPr>
                <p:cNvPr id="52" name="文本框 51"/>
                <p:cNvSpPr txBox="1"/>
                <p:nvPr/>
              </p:nvSpPr>
              <p:spPr>
                <a:xfrm>
                  <a:off x="3949" y="7695"/>
                  <a:ext cx="629" cy="5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altLang="zh-CN" b="1" i="1">
                      <a:latin typeface="Times New Roman" panose="02020603050405020304" pitchFamily="18" charset="0"/>
                      <a:ea typeface="黑体" panose="02010609060101010101" pitchFamily="49" charset="-122"/>
                      <a:sym typeface="+mn-ea"/>
                    </a:rPr>
                    <a:t>B</a:t>
                  </a:r>
                  <a:r>
                    <a:rPr lang="en-US" altLang="zh-CN" b="1">
                      <a:latin typeface="Times New Roman" panose="02020603050405020304" pitchFamily="18" charset="0"/>
                      <a:ea typeface="黑体" panose="02010609060101010101" pitchFamily="49" charset="-122"/>
                      <a:sym typeface="+mn-ea"/>
                    </a:rPr>
                    <a:t>′</a:t>
                  </a:r>
                  <a:endParaRPr lang="zh-CN" altLang="en-US"/>
                </a:p>
              </p:txBody>
            </p:sp>
            <p:cxnSp>
              <p:nvCxnSpPr>
                <p:cNvPr id="53" name="直接连接符 52"/>
                <p:cNvCxnSpPr/>
                <p:nvPr/>
              </p:nvCxnSpPr>
              <p:spPr>
                <a:xfrm flipH="1">
                  <a:off x="4205" y="4901"/>
                  <a:ext cx="1372" cy="2775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接连接符 53"/>
                <p:cNvCxnSpPr/>
                <p:nvPr/>
              </p:nvCxnSpPr>
              <p:spPr>
                <a:xfrm flipV="1">
                  <a:off x="4140" y="7688"/>
                  <a:ext cx="4272" cy="12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接连接符 54"/>
                <p:cNvCxnSpPr/>
                <p:nvPr/>
              </p:nvCxnSpPr>
              <p:spPr>
                <a:xfrm>
                  <a:off x="5565" y="4901"/>
                  <a:ext cx="2835" cy="276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" name="弧形 55"/>
              <p:cNvSpPr/>
              <p:nvPr/>
            </p:nvSpPr>
            <p:spPr>
              <a:xfrm rot="8280000">
                <a:off x="5359" y="4751"/>
                <a:ext cx="567" cy="567"/>
              </a:xfrm>
              <a:prstGeom prst="arc">
                <a:avLst/>
              </a:prstGeom>
              <a:ln w="317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8" name="弧形 7"/>
            <p:cNvSpPr/>
            <p:nvPr/>
          </p:nvSpPr>
          <p:spPr>
            <a:xfrm>
              <a:off x="2732" y="4656"/>
              <a:ext cx="567" cy="567"/>
            </a:xfrm>
            <a:prstGeom prst="arc">
              <a:avLst/>
            </a:prstGeom>
            <a:ln w="317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弧形 8"/>
            <p:cNvSpPr/>
            <p:nvPr/>
          </p:nvSpPr>
          <p:spPr>
            <a:xfrm>
              <a:off x="7803" y="5116"/>
              <a:ext cx="567" cy="567"/>
            </a:xfrm>
            <a:prstGeom prst="arc">
              <a:avLst/>
            </a:prstGeom>
            <a:ln w="317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1604645" y="902335"/>
            <a:ext cx="9483725" cy="570865"/>
          </a:xfrm>
          <a:prstGeom prst="rect">
            <a:avLst/>
          </a:prstGeom>
          <a:noFill/>
          <a:ln w="28575" cmpd="thickThin">
            <a:noFill/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问题：</a:t>
            </a: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如果两个三角形有两组对应角相等，那么它们是否相似？</a:t>
            </a:r>
            <a:endParaRPr lang="en-US" altLang="zh-CN" sz="2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8087360" y="2397125"/>
            <a:ext cx="1821815" cy="1541780"/>
            <a:chOff x="881" y="5062"/>
            <a:chExt cx="2869" cy="2428"/>
          </a:xfrm>
        </p:grpSpPr>
        <p:sp>
          <p:nvSpPr>
            <p:cNvPr id="16" name="文本框 15"/>
            <p:cNvSpPr txBox="1"/>
            <p:nvPr/>
          </p:nvSpPr>
          <p:spPr>
            <a:xfrm>
              <a:off x="881" y="6809"/>
              <a:ext cx="528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B</a:t>
              </a:r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804" y="5062"/>
              <a:ext cx="528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A</a:t>
              </a:r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222" y="6910"/>
              <a:ext cx="528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C</a:t>
              </a:r>
              <a:endParaRPr lang="zh-CN" altLang="en-US"/>
            </a:p>
          </p:txBody>
        </p:sp>
        <p:cxnSp>
          <p:nvCxnSpPr>
            <p:cNvPr id="21" name="直接连接符 20"/>
            <p:cNvCxnSpPr/>
            <p:nvPr/>
          </p:nvCxnSpPr>
          <p:spPr>
            <a:xfrm flipH="1">
              <a:off x="1416" y="5574"/>
              <a:ext cx="673" cy="14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416" y="6988"/>
              <a:ext cx="204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2089" y="5574"/>
              <a:ext cx="1369" cy="14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组合 26"/>
          <p:cNvGrpSpPr/>
          <p:nvPr/>
        </p:nvGrpSpPr>
        <p:grpSpPr>
          <a:xfrm>
            <a:off x="7475855" y="4090670"/>
            <a:ext cx="3164840" cy="2240280"/>
            <a:chOff x="3949" y="4747"/>
            <a:chExt cx="4984" cy="3528"/>
          </a:xfrm>
        </p:grpSpPr>
        <p:sp>
          <p:nvSpPr>
            <p:cNvPr id="17" name="文本框 16"/>
            <p:cNvSpPr txBox="1"/>
            <p:nvPr/>
          </p:nvSpPr>
          <p:spPr>
            <a:xfrm>
              <a:off x="8304" y="7616"/>
              <a:ext cx="629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C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′</a:t>
              </a:r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4818" y="4747"/>
              <a:ext cx="629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A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′</a:t>
              </a:r>
              <a:endParaRPr lang="zh-CN" altLang="en-US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3949" y="7695"/>
              <a:ext cx="629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B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′</a:t>
              </a:r>
              <a:endParaRPr lang="zh-CN" altLang="en-US"/>
            </a:p>
          </p:txBody>
        </p:sp>
        <p:cxnSp>
          <p:nvCxnSpPr>
            <p:cNvPr id="24" name="直接连接符 23"/>
            <p:cNvCxnSpPr/>
            <p:nvPr/>
          </p:nvCxnSpPr>
          <p:spPr>
            <a:xfrm flipH="1">
              <a:off x="4205" y="4901"/>
              <a:ext cx="1372" cy="277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V="1">
              <a:off x="4140" y="7688"/>
              <a:ext cx="4272" cy="1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5565" y="4901"/>
              <a:ext cx="2835" cy="276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文本框 29"/>
          <p:cNvSpPr txBox="1"/>
          <p:nvPr/>
        </p:nvSpPr>
        <p:spPr>
          <a:xfrm>
            <a:off x="1745615" y="3656330"/>
            <a:ext cx="536384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证明：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 △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ABC 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的边 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AB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（或 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AB 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的延长线）上，截取 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AD=A′B′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，过点 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D 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作 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DE // BC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，交 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AC 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于点 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E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745615" y="1715135"/>
            <a:ext cx="52908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4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已知</a:t>
            </a:r>
            <a:r>
              <a:rPr lang="zh-CN" altLang="en-US" sz="24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如图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，△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ABC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和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△A'B'C'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中，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=∠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'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∠B=∠B'.</a:t>
            </a:r>
            <a:endParaRPr lang="zh-CN" altLang="en-US" sz="24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745615" y="2999740"/>
            <a:ext cx="3211830" cy="57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400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求证：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△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ABC∽△A'B'C'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endParaRPr lang="en-US" altLang="zh-CN" sz="24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9385300" y="4803140"/>
            <a:ext cx="39243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E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7689215" y="4826000"/>
            <a:ext cx="3479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D</a:t>
            </a:r>
          </a:p>
        </p:txBody>
      </p:sp>
      <p:cxnSp>
        <p:nvCxnSpPr>
          <p:cNvPr id="60" name="直接连接符 59"/>
          <p:cNvCxnSpPr/>
          <p:nvPr/>
        </p:nvCxnSpPr>
        <p:spPr>
          <a:xfrm>
            <a:off x="8108950" y="5053965"/>
            <a:ext cx="1296670" cy="0"/>
          </a:xfrm>
          <a:prstGeom prst="line">
            <a:avLst/>
          </a:prstGeom>
          <a:ln w="3175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58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8087360" y="2038350"/>
            <a:ext cx="1821815" cy="1541780"/>
            <a:chOff x="881" y="5062"/>
            <a:chExt cx="2869" cy="2428"/>
          </a:xfrm>
        </p:grpSpPr>
        <p:sp>
          <p:nvSpPr>
            <p:cNvPr id="16" name="文本框 15"/>
            <p:cNvSpPr txBox="1"/>
            <p:nvPr/>
          </p:nvSpPr>
          <p:spPr>
            <a:xfrm>
              <a:off x="881" y="6809"/>
              <a:ext cx="528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B</a:t>
              </a:r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804" y="5062"/>
              <a:ext cx="528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A</a:t>
              </a:r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222" y="6910"/>
              <a:ext cx="528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C</a:t>
              </a:r>
              <a:endParaRPr lang="zh-CN" altLang="en-US"/>
            </a:p>
          </p:txBody>
        </p:sp>
        <p:cxnSp>
          <p:nvCxnSpPr>
            <p:cNvPr id="21" name="直接连接符 20"/>
            <p:cNvCxnSpPr/>
            <p:nvPr/>
          </p:nvCxnSpPr>
          <p:spPr>
            <a:xfrm flipH="1">
              <a:off x="1416" y="5574"/>
              <a:ext cx="673" cy="14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416" y="6988"/>
              <a:ext cx="204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2089" y="5574"/>
              <a:ext cx="1369" cy="14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组合 26"/>
          <p:cNvGrpSpPr/>
          <p:nvPr/>
        </p:nvGrpSpPr>
        <p:grpSpPr>
          <a:xfrm>
            <a:off x="7475855" y="3731895"/>
            <a:ext cx="3164840" cy="2240280"/>
            <a:chOff x="3949" y="4747"/>
            <a:chExt cx="4984" cy="3528"/>
          </a:xfrm>
        </p:grpSpPr>
        <p:sp>
          <p:nvSpPr>
            <p:cNvPr id="17" name="文本框 16"/>
            <p:cNvSpPr txBox="1"/>
            <p:nvPr/>
          </p:nvSpPr>
          <p:spPr>
            <a:xfrm>
              <a:off x="8304" y="7616"/>
              <a:ext cx="629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C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′</a:t>
              </a:r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4818" y="4747"/>
              <a:ext cx="629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A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′</a:t>
              </a:r>
              <a:endParaRPr lang="zh-CN" altLang="en-US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3949" y="7695"/>
              <a:ext cx="629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B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′</a:t>
              </a:r>
              <a:endParaRPr lang="zh-CN" altLang="en-US"/>
            </a:p>
          </p:txBody>
        </p:sp>
        <p:cxnSp>
          <p:nvCxnSpPr>
            <p:cNvPr id="24" name="直接连接符 23"/>
            <p:cNvCxnSpPr/>
            <p:nvPr/>
          </p:nvCxnSpPr>
          <p:spPr>
            <a:xfrm flipH="1">
              <a:off x="4205" y="4901"/>
              <a:ext cx="1372" cy="277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V="1">
              <a:off x="4140" y="7688"/>
              <a:ext cx="4272" cy="1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5565" y="4901"/>
              <a:ext cx="2835" cy="276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文本框 57"/>
          <p:cNvSpPr txBox="1"/>
          <p:nvPr/>
        </p:nvSpPr>
        <p:spPr>
          <a:xfrm>
            <a:off x="9385300" y="4444365"/>
            <a:ext cx="39243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E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7689215" y="4467225"/>
            <a:ext cx="3479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D</a:t>
            </a:r>
          </a:p>
        </p:txBody>
      </p:sp>
      <p:cxnSp>
        <p:nvCxnSpPr>
          <p:cNvPr id="60" name="直接连接符 59"/>
          <p:cNvCxnSpPr/>
          <p:nvPr/>
        </p:nvCxnSpPr>
        <p:spPr>
          <a:xfrm>
            <a:off x="8108950" y="4695190"/>
            <a:ext cx="1296670" cy="0"/>
          </a:xfrm>
          <a:prstGeom prst="line">
            <a:avLst/>
          </a:prstGeom>
          <a:ln w="3175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2103120" y="1335405"/>
            <a:ext cx="462280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则有△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ADE ∽△ABC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，∠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ADE =∠B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2103120" y="203835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∵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∠B=∠B′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endParaRPr lang="en-US" altLang="zh-CN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103120" y="2717165"/>
            <a:ext cx="200850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∴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∠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ADE=∠B′.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808480" y="3470910"/>
            <a:ext cx="379793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又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∵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AD=A′B′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A=∠A′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，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125980" y="4145915"/>
            <a:ext cx="2975610" cy="60769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∴ △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ADE ≌ △A'B'C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 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125980" y="4903470"/>
            <a:ext cx="2781935" cy="60769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∴ △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A′B′C′ ∽ △ABC.</a:t>
            </a:r>
          </a:p>
        </p:txBody>
      </p:sp>
      <p:grpSp>
        <p:nvGrpSpPr>
          <p:cNvPr id="11" name="组合 25"/>
          <p:cNvGrpSpPr/>
          <p:nvPr/>
        </p:nvGrpSpPr>
        <p:grpSpPr>
          <a:xfrm>
            <a:off x="4777105" y="1597343"/>
            <a:ext cx="3722688" cy="2398712"/>
            <a:chOff x="4049495" y="3055383"/>
            <a:chExt cx="3723812" cy="2398673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4" name="云形标注 13"/>
            <p:cNvSpPr/>
            <p:nvPr/>
          </p:nvSpPr>
          <p:spPr>
            <a:xfrm>
              <a:off x="4049495" y="3055383"/>
              <a:ext cx="3723812" cy="2398673"/>
            </a:xfrm>
            <a:prstGeom prst="cloudCallout">
              <a:avLst>
                <a:gd name="adj1" fmla="val -41530"/>
                <a:gd name="adj2" fmla="val 92688"/>
              </a:avLst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矩形 23"/>
            <p:cNvSpPr/>
            <p:nvPr/>
          </p:nvSpPr>
          <p:spPr>
            <a:xfrm>
              <a:off x="4307383" y="3470031"/>
              <a:ext cx="3273778" cy="1529690"/>
            </a:xfrm>
            <a:prstGeom prst="rect">
              <a:avLst/>
            </a:prstGeom>
            <a:noFill/>
            <a:ln w="9525">
              <a:noFill/>
            </a:ln>
            <a:extLst>
              <a:ext uri="{909E8E84-426E-40DD-AFC4-6F175D3DCCD1}">
                <a14:hiddenFill xmlns:a14="http://schemas.microsoft.com/office/drawing/2010/main">
                  <a:grpFill/>
                </a14:hiddenFill>
              </a:ext>
            </a:extLst>
          </p:spPr>
          <p:txBody>
            <a:bodyPr wrap="square">
              <a:spAutoFit/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若△</a:t>
              </a: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r>
                <a:rPr lang="zh-CN" altLang="en-US" sz="2400" b="1">
                  <a:latin typeface="宋体" panose="02010600030101010101" pitchFamily="2" charset="-122"/>
                  <a:sym typeface="+mn-ea"/>
                </a:rPr>
                <a:t>≌</a:t>
              </a: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△</a:t>
              </a: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A′B′C</a:t>
              </a: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′</a:t>
              </a: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，△</a:t>
              </a: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A′B′C</a:t>
              </a: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′</a:t>
              </a: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∽△</a:t>
              </a: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A′′B′′C</a:t>
              </a: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′</a:t>
              </a: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′</a:t>
              </a: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，</a:t>
              </a:r>
            </a:p>
            <a:p>
              <a:pPr marL="0" lvl="0" indent="0" eaLnBrk="1" hangingPunct="1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则△</a:t>
              </a: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r>
                <a: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∽△</a:t>
              </a: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A′′B′′C</a:t>
              </a: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′</a:t>
              </a: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′.</a:t>
              </a:r>
              <a:endPara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5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等腰三角形 1"/>
          <p:cNvSpPr>
            <a:spLocks noChangeAspect="1"/>
          </p:cNvSpPr>
          <p:nvPr/>
        </p:nvSpPr>
        <p:spPr>
          <a:xfrm>
            <a:off x="7386638" y="1992313"/>
            <a:ext cx="852487" cy="1385887"/>
          </a:xfrm>
          <a:prstGeom prst="triangle">
            <a:avLst>
              <a:gd name="adj" fmla="val 86718"/>
            </a:avLst>
          </a:prstGeom>
          <a:noFill/>
          <a:ln w="2857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等腰三角形 10242"/>
          <p:cNvSpPr>
            <a:spLocks noChangeAspect="1"/>
          </p:cNvSpPr>
          <p:nvPr/>
        </p:nvSpPr>
        <p:spPr>
          <a:xfrm>
            <a:off x="7535863" y="2132013"/>
            <a:ext cx="852487" cy="1385887"/>
          </a:xfrm>
          <a:prstGeom prst="triangle">
            <a:avLst>
              <a:gd name="adj" fmla="val 86718"/>
            </a:avLst>
          </a:prstGeom>
          <a:noFill/>
          <a:ln w="57150" cap="flat" cmpd="sng">
            <a:solidFill>
              <a:srgbClr val="EC0818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8" name="等腰三角形 3"/>
          <p:cNvSpPr/>
          <p:nvPr/>
        </p:nvSpPr>
        <p:spPr>
          <a:xfrm>
            <a:off x="5329238" y="1535113"/>
            <a:ext cx="1219200" cy="1981200"/>
          </a:xfrm>
          <a:prstGeom prst="triangle">
            <a:avLst>
              <a:gd name="adj" fmla="val 86718"/>
            </a:avLst>
          </a:prstGeom>
          <a:noFill/>
          <a:ln w="2857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等腰三角形 4"/>
          <p:cNvSpPr/>
          <p:nvPr/>
        </p:nvSpPr>
        <p:spPr>
          <a:xfrm>
            <a:off x="5329238" y="1549400"/>
            <a:ext cx="1219200" cy="1981200"/>
          </a:xfrm>
          <a:prstGeom prst="triangle">
            <a:avLst>
              <a:gd name="adj" fmla="val 86718"/>
            </a:avLst>
          </a:prstGeom>
          <a:noFill/>
          <a:ln w="57150" cap="flat" cmpd="sng">
            <a:solidFill>
              <a:srgbClr val="EC0818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476683" y="3351530"/>
            <a:ext cx="45720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216650" y="1073785"/>
            <a:ext cx="3778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4" name="矩形 10247"/>
          <p:cNvSpPr/>
          <p:nvPr/>
        </p:nvSpPr>
        <p:spPr>
          <a:xfrm>
            <a:off x="8040688" y="1628775"/>
            <a:ext cx="68421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A'</a:t>
            </a:r>
            <a:endParaRPr lang="en-US" altLang="zh-CN" sz="2400" b="1" i="1" baseline="300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54" name="文本框 10249"/>
          <p:cNvSpPr txBox="1"/>
          <p:nvPr/>
        </p:nvSpPr>
        <p:spPr>
          <a:xfrm>
            <a:off x="4876800" y="3342005"/>
            <a:ext cx="53340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0255" name="矩形 10250"/>
          <p:cNvSpPr/>
          <p:nvPr/>
        </p:nvSpPr>
        <p:spPr>
          <a:xfrm>
            <a:off x="7135495" y="3270885"/>
            <a:ext cx="45085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'</a:t>
            </a:r>
            <a:endParaRPr lang="en-US" altLang="zh-CN" sz="2400" b="1" i="1" baseline="300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52" name="矩形 10251"/>
          <p:cNvSpPr/>
          <p:nvPr/>
        </p:nvSpPr>
        <p:spPr>
          <a:xfrm>
            <a:off x="8355489" y="3244215"/>
            <a:ext cx="45148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'</a:t>
            </a:r>
            <a:endParaRPr lang="en-US" altLang="zh-CN" sz="2400" b="1" i="1" baseline="300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0253" name="组合 10252"/>
          <p:cNvGrpSpPr/>
          <p:nvPr/>
        </p:nvGrpSpPr>
        <p:grpSpPr>
          <a:xfrm>
            <a:off x="5478463" y="3213100"/>
            <a:ext cx="2438400" cy="457200"/>
            <a:chOff x="0" y="0"/>
            <a:chExt cx="1434" cy="288"/>
          </a:xfrm>
        </p:grpSpPr>
        <p:sp>
          <p:nvSpPr>
            <p:cNvPr id="10258" name="任意多边形 10253"/>
            <p:cNvSpPr/>
            <p:nvPr/>
          </p:nvSpPr>
          <p:spPr>
            <a:xfrm>
              <a:off x="0" y="48"/>
              <a:ext cx="138" cy="240"/>
            </a:xfrm>
            <a:custGeom>
              <a:avLst/>
              <a:gdLst/>
              <a:ahLst/>
              <a:cxnLst>
                <a:cxn ang="270">
                  <a:pos x="0" y="0"/>
                </a:cxn>
                <a:cxn ang="0">
                  <a:pos x="20641" y="15235"/>
                </a:cxn>
                <a:cxn ang="90">
                  <a:pos x="0" y="21600"/>
                </a:cxn>
              </a:cxnLst>
              <a:rect l="0" t="0" r="0" b="0"/>
              <a:pathLst>
                <a:path w="20641" h="21600" fill="none">
                  <a:moveTo>
                    <a:pt x="0" y="0"/>
                  </a:moveTo>
                  <a:cubicBezTo>
                    <a:pt x="9712" y="0"/>
                    <a:pt x="17927" y="6410"/>
                    <a:pt x="20644" y="15225"/>
                  </a:cubicBezTo>
                </a:path>
                <a:path w="20641" h="21600" stroke="0">
                  <a:moveTo>
                    <a:pt x="20641" y="15235"/>
                  </a:moveTo>
                  <a:cubicBezTo>
                    <a:pt x="20300" y="13145"/>
                    <a:pt x="20117" y="10910"/>
                    <a:pt x="20117" y="8589"/>
                  </a:cubicBezTo>
                  <a:cubicBezTo>
                    <a:pt x="20117" y="-3340"/>
                    <a:pt x="24952" y="-13011"/>
                    <a:pt x="30917" y="-13011"/>
                  </a:cubicBezTo>
                  <a:cubicBezTo>
                    <a:pt x="36882" y="-13011"/>
                    <a:pt x="41717" y="-3340"/>
                    <a:pt x="41717" y="8589"/>
                  </a:cubicBezTo>
                  <a:cubicBezTo>
                    <a:pt x="41717" y="10980"/>
                    <a:pt x="41523" y="13279"/>
                    <a:pt x="41165" y="15425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9" name="任意多边形 10254"/>
            <p:cNvSpPr/>
            <p:nvPr/>
          </p:nvSpPr>
          <p:spPr>
            <a:xfrm>
              <a:off x="1296" y="0"/>
              <a:ext cx="138" cy="240"/>
            </a:xfrm>
            <a:custGeom>
              <a:avLst/>
              <a:gdLst/>
              <a:ahLst/>
              <a:cxnLst>
                <a:cxn ang="270">
                  <a:pos x="0" y="0"/>
                </a:cxn>
                <a:cxn ang="0">
                  <a:pos x="20665" y="15314"/>
                </a:cxn>
                <a:cxn ang="90">
                  <a:pos x="0" y="21600"/>
                </a:cxn>
              </a:cxnLst>
              <a:rect l="0" t="0" r="0" b="0"/>
              <a:pathLst>
                <a:path w="20665" h="21600" fill="none">
                  <a:moveTo>
                    <a:pt x="0" y="0"/>
                  </a:moveTo>
                  <a:cubicBezTo>
                    <a:pt x="9741" y="0"/>
                    <a:pt x="17976" y="6448"/>
                    <a:pt x="20668" y="15304"/>
                  </a:cubicBezTo>
                </a:path>
                <a:path w="20665" h="21600" stroke="0">
                  <a:moveTo>
                    <a:pt x="20665" y="15314"/>
                  </a:moveTo>
                  <a:cubicBezTo>
                    <a:pt x="20333" y="13250"/>
                    <a:pt x="20155" y="11045"/>
                    <a:pt x="20155" y="8757"/>
                  </a:cubicBezTo>
                  <a:cubicBezTo>
                    <a:pt x="20155" y="-3172"/>
                    <a:pt x="24990" y="-12843"/>
                    <a:pt x="30955" y="-12843"/>
                  </a:cubicBezTo>
                  <a:cubicBezTo>
                    <a:pt x="36920" y="-12843"/>
                    <a:pt x="41755" y="-3172"/>
                    <a:pt x="41755" y="8757"/>
                  </a:cubicBezTo>
                  <a:cubicBezTo>
                    <a:pt x="41755" y="11148"/>
                    <a:pt x="41561" y="13447"/>
                    <a:pt x="41203" y="1559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56" name="文本框 10255"/>
          <p:cNvSpPr txBox="1"/>
          <p:nvPr/>
        </p:nvSpPr>
        <p:spPr>
          <a:xfrm>
            <a:off x="4300855" y="4288790"/>
            <a:ext cx="36823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 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'， 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'</a:t>
            </a:r>
          </a:p>
        </p:txBody>
      </p:sp>
      <p:sp>
        <p:nvSpPr>
          <p:cNvPr id="10257" name="文本框 10256"/>
          <p:cNvSpPr txBox="1"/>
          <p:nvPr/>
        </p:nvSpPr>
        <p:spPr>
          <a:xfrm>
            <a:off x="4304030" y="4954905"/>
            <a:ext cx="31527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∴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△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 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∽ 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△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'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'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'</a:t>
            </a:r>
          </a:p>
        </p:txBody>
      </p:sp>
      <p:grpSp>
        <p:nvGrpSpPr>
          <p:cNvPr id="8" name="组合 10257"/>
          <p:cNvGrpSpPr/>
          <p:nvPr/>
        </p:nvGrpSpPr>
        <p:grpSpPr>
          <a:xfrm>
            <a:off x="6157913" y="1871663"/>
            <a:ext cx="2189162" cy="838200"/>
            <a:chOff x="0" y="0"/>
            <a:chExt cx="1254" cy="423"/>
          </a:xfrm>
        </p:grpSpPr>
        <p:sp>
          <p:nvSpPr>
            <p:cNvPr id="10263" name="任意多边形 10258"/>
            <p:cNvSpPr>
              <a:spLocks noChangeAspect="1"/>
            </p:cNvSpPr>
            <p:nvPr/>
          </p:nvSpPr>
          <p:spPr>
            <a:xfrm rot="8179230">
              <a:off x="6" y="0"/>
              <a:ext cx="134" cy="134"/>
            </a:xfrm>
            <a:custGeom>
              <a:avLst/>
              <a:gdLst/>
              <a:ahLst/>
              <a:cxnLst>
                <a:cxn ang="270">
                  <a:pos x="0" y="0"/>
                </a:cxn>
                <a:cxn ang="90">
                  <a:pos x="21600" y="21600"/>
                </a:cxn>
                <a:cxn ang="90">
                  <a:pos x="0" y="21600"/>
                </a:cxn>
              </a:cxnLst>
              <a:rect l="0" t="0" r="0" b="0"/>
              <a:pathLst>
                <a:path w="21600" h="21600" fill="none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</a:path>
                <a:path w="21600" h="21600" stroke="0">
                  <a:moveTo>
                    <a:pt x="21600" y="21600"/>
                  </a:moveTo>
                  <a:cubicBezTo>
                    <a:pt x="21600" y="9671"/>
                    <a:pt x="26435" y="0"/>
                    <a:pt x="32400" y="0"/>
                  </a:cubicBezTo>
                  <a:cubicBezTo>
                    <a:pt x="38365" y="0"/>
                    <a:pt x="43200" y="9671"/>
                    <a:pt x="43200" y="21600"/>
                  </a:cubicBezTo>
                  <a:cubicBezTo>
                    <a:pt x="43200" y="23991"/>
                    <a:pt x="43006" y="26290"/>
                    <a:pt x="42648" y="2843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4" name="任意多边形 10259"/>
            <p:cNvSpPr/>
            <p:nvPr/>
          </p:nvSpPr>
          <p:spPr>
            <a:xfrm rot="-2482969" flipH="1" flipV="1">
              <a:off x="1110" y="240"/>
              <a:ext cx="144" cy="135"/>
            </a:xfrm>
            <a:custGeom>
              <a:avLst/>
              <a:gdLst/>
              <a:ahLst/>
              <a:cxnLst>
                <a:cxn ang="270">
                  <a:pos x="7431" y="0"/>
                </a:cxn>
                <a:cxn ang="0">
                  <a:pos x="21600" y="20281"/>
                </a:cxn>
                <a:cxn ang="180">
                  <a:pos x="0" y="20281"/>
                </a:cxn>
              </a:cxnLst>
              <a:rect l="0" t="0" r="0" b="0"/>
              <a:pathLst>
                <a:path w="21600" h="20281" fill="none">
                  <a:moveTo>
                    <a:pt x="7431" y="0"/>
                  </a:moveTo>
                  <a:cubicBezTo>
                    <a:pt x="15704" y="3028"/>
                    <a:pt x="21600" y="10966"/>
                    <a:pt x="21600" y="20281"/>
                  </a:cubicBezTo>
                </a:path>
                <a:path w="21600" h="20281" stroke="0">
                  <a:moveTo>
                    <a:pt x="21600" y="20281"/>
                  </a:moveTo>
                  <a:cubicBezTo>
                    <a:pt x="21597" y="20062"/>
                    <a:pt x="21596" y="19842"/>
                    <a:pt x="21596" y="19622"/>
                  </a:cubicBezTo>
                  <a:cubicBezTo>
                    <a:pt x="21596" y="8057"/>
                    <a:pt x="24768" y="-1318"/>
                    <a:pt x="28680" y="-1318"/>
                  </a:cubicBezTo>
                  <a:cubicBezTo>
                    <a:pt x="32592" y="-1318"/>
                    <a:pt x="35764" y="8057"/>
                    <a:pt x="35764" y="19622"/>
                  </a:cubicBezTo>
                  <a:cubicBezTo>
                    <a:pt x="35764" y="21090"/>
                    <a:pt x="35713" y="22524"/>
                    <a:pt x="35616" y="23900"/>
                  </a:cubicBezTo>
                  <a:lnTo>
                    <a:pt x="7431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5" name="任意多边形 10260"/>
            <p:cNvSpPr/>
            <p:nvPr/>
          </p:nvSpPr>
          <p:spPr>
            <a:xfrm rot="-2482969" flipH="1" flipV="1">
              <a:off x="1110" y="288"/>
              <a:ext cx="144" cy="135"/>
            </a:xfrm>
            <a:custGeom>
              <a:avLst/>
              <a:gdLst/>
              <a:ahLst/>
              <a:cxnLst>
                <a:cxn ang="270">
                  <a:pos x="7431" y="0"/>
                </a:cxn>
                <a:cxn ang="0">
                  <a:pos x="21600" y="20281"/>
                </a:cxn>
                <a:cxn ang="180">
                  <a:pos x="0" y="20281"/>
                </a:cxn>
              </a:cxnLst>
              <a:rect l="0" t="0" r="0" b="0"/>
              <a:pathLst>
                <a:path w="21600" h="20281" fill="none">
                  <a:moveTo>
                    <a:pt x="7431" y="0"/>
                  </a:moveTo>
                  <a:cubicBezTo>
                    <a:pt x="15704" y="3028"/>
                    <a:pt x="21600" y="10966"/>
                    <a:pt x="21600" y="20281"/>
                  </a:cubicBezTo>
                </a:path>
                <a:path w="21600" h="20281" stroke="0">
                  <a:moveTo>
                    <a:pt x="21600" y="20281"/>
                  </a:moveTo>
                  <a:cubicBezTo>
                    <a:pt x="21597" y="20062"/>
                    <a:pt x="21596" y="19842"/>
                    <a:pt x="21596" y="19622"/>
                  </a:cubicBezTo>
                  <a:cubicBezTo>
                    <a:pt x="21596" y="8057"/>
                    <a:pt x="24768" y="-1318"/>
                    <a:pt x="28680" y="-1318"/>
                  </a:cubicBezTo>
                  <a:cubicBezTo>
                    <a:pt x="32592" y="-1318"/>
                    <a:pt x="35764" y="8057"/>
                    <a:pt x="35764" y="19622"/>
                  </a:cubicBezTo>
                  <a:cubicBezTo>
                    <a:pt x="35764" y="21090"/>
                    <a:pt x="35713" y="22524"/>
                    <a:pt x="35616" y="23900"/>
                  </a:cubicBezTo>
                  <a:lnTo>
                    <a:pt x="7431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6" name="任意多边形 10261"/>
            <p:cNvSpPr>
              <a:spLocks noChangeAspect="1"/>
            </p:cNvSpPr>
            <p:nvPr/>
          </p:nvSpPr>
          <p:spPr>
            <a:xfrm rot="8179230">
              <a:off x="0" y="48"/>
              <a:ext cx="150" cy="159"/>
            </a:xfrm>
            <a:custGeom>
              <a:avLst/>
              <a:gdLst/>
              <a:ahLst/>
              <a:cxnLst>
                <a:cxn ang="180">
                  <a:pos x="0" y="348"/>
                </a:cxn>
                <a:cxn ang="90">
                  <a:pos x="24785" y="26981"/>
                </a:cxn>
                <a:cxn ang="90">
                  <a:pos x="3867" y="21600"/>
                </a:cxn>
              </a:cxnLst>
              <a:rect l="0" t="0" r="0" b="0"/>
              <a:pathLst>
                <a:path w="25467" h="26982" fill="none">
                  <a:moveTo>
                    <a:pt x="0" y="348"/>
                  </a:moveTo>
                  <a:cubicBezTo>
                    <a:pt x="1252" y="118"/>
                    <a:pt x="2546" y="-1"/>
                    <a:pt x="3867" y="-1"/>
                  </a:cubicBezTo>
                  <a:cubicBezTo>
                    <a:pt x="15796" y="-1"/>
                    <a:pt x="25467" y="9670"/>
                    <a:pt x="25467" y="21599"/>
                  </a:cubicBezTo>
                  <a:cubicBezTo>
                    <a:pt x="25467" y="23461"/>
                    <a:pt x="25231" y="25267"/>
                    <a:pt x="24790" y="26985"/>
                  </a:cubicBezTo>
                </a:path>
                <a:path w="25467" h="26982" stroke="0">
                  <a:moveTo>
                    <a:pt x="24785" y="26981"/>
                  </a:moveTo>
                  <a:cubicBezTo>
                    <a:pt x="26193" y="17720"/>
                    <a:pt x="31181" y="10883"/>
                    <a:pt x="37118" y="10883"/>
                  </a:cubicBezTo>
                  <a:cubicBezTo>
                    <a:pt x="44150" y="10883"/>
                    <a:pt x="49851" y="20476"/>
                    <a:pt x="49851" y="32309"/>
                  </a:cubicBezTo>
                  <a:cubicBezTo>
                    <a:pt x="49851" y="35284"/>
                    <a:pt x="49491" y="38117"/>
                    <a:pt x="48840" y="40690"/>
                  </a:cubicBezTo>
                  <a:lnTo>
                    <a:pt x="0" y="34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632460" y="618490"/>
            <a:ext cx="5396865" cy="138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5060"/>
              </a:lnSpc>
            </a:pPr>
            <a:r>
              <a:rPr lang="zh-CN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相似三角形的判定定理一 </a:t>
            </a:r>
          </a:p>
          <a:p>
            <a:pPr fontAlgn="auto">
              <a:lnSpc>
                <a:spcPts val="5060"/>
              </a:lnSpc>
            </a:pPr>
            <a:r>
              <a:rPr lang="zh-CN" altLang="zh-CN" sz="2800" dirty="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两角对应相等的两个三角形相似</a:t>
            </a:r>
          </a:p>
        </p:txBody>
      </p:sp>
      <p:sp>
        <p:nvSpPr>
          <p:cNvPr id="12" name="圆角矩形标注 11"/>
          <p:cNvSpPr/>
          <p:nvPr/>
        </p:nvSpPr>
        <p:spPr>
          <a:xfrm>
            <a:off x="7682230" y="5217795"/>
            <a:ext cx="4432935" cy="989330"/>
          </a:xfrm>
          <a:prstGeom prst="wedgeRoundRectCallout">
            <a:avLst>
              <a:gd name="adj1" fmla="val -41333"/>
              <a:gd name="adj2" fmla="val -92811"/>
              <a:gd name="adj3" fmla="val 16667"/>
            </a:avLst>
          </a:prstGeom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ts val="406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判定两个三角形相似，只需要找到两组对应角相等即可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4" grpId="0"/>
      <p:bldP spid="10252" grpId="0"/>
      <p:bldP spid="10256" grpId="0"/>
      <p:bldP spid="10257" grpId="0"/>
      <p:bldP spid="11" grpId="0"/>
      <p:bldP spid="12" grpId="2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1520</Words>
  <Application>Microsoft Office PowerPoint</Application>
  <PresentationFormat>宽屏</PresentationFormat>
  <Paragraphs>237</Paragraphs>
  <Slides>21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黑体</vt:lpstr>
      <vt:lpstr>华文楷体</vt:lpstr>
      <vt:lpstr>楷体_GB2312</vt:lpstr>
      <vt:lpstr>宋体</vt:lpstr>
      <vt:lpstr>微软雅黑</vt:lpstr>
      <vt:lpstr>Arial</vt:lpstr>
      <vt:lpstr>Calibri</vt:lpstr>
      <vt:lpstr>Tahoma</vt:lpstr>
      <vt:lpstr>Times New Roman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2021-07-01T14:31:00Z</cp:lastPrinted>
  <dcterms:created xsi:type="dcterms:W3CDTF">2021-07-01T14:31:00Z</dcterms:created>
  <dcterms:modified xsi:type="dcterms:W3CDTF">2023-01-16T16:06:54Z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536143B0C8A842CE92F012E2B6C123FC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