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9" r:id="rId2"/>
    <p:sldId id="439" r:id="rId3"/>
    <p:sldId id="454" r:id="rId4"/>
    <p:sldId id="428" r:id="rId5"/>
    <p:sldId id="400" r:id="rId6"/>
    <p:sldId id="429" r:id="rId7"/>
    <p:sldId id="455" r:id="rId8"/>
    <p:sldId id="401" r:id="rId9"/>
    <p:sldId id="469" r:id="rId10"/>
    <p:sldId id="430" r:id="rId11"/>
    <p:sldId id="399" r:id="rId12"/>
    <p:sldId id="425" r:id="rId13"/>
    <p:sldId id="427" r:id="rId14"/>
    <p:sldId id="479" r:id="rId15"/>
    <p:sldId id="480" r:id="rId16"/>
    <p:sldId id="414" r:id="rId17"/>
    <p:sldId id="426" r:id="rId18"/>
    <p:sldId id="470" r:id="rId19"/>
    <p:sldId id="456" r:id="rId2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">
          <p15:clr>
            <a:srgbClr val="A4A3A4"/>
          </p15:clr>
        </p15:guide>
        <p15:guide id="2" pos="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149494"/>
    <a:srgbClr val="000099"/>
    <a:srgbClr val="660066"/>
    <a:srgbClr val="00CC00"/>
    <a:srgbClr val="FFFFFF"/>
    <a:srgbClr val="22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59" autoAdjust="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16"/>
        <p:guide pos="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7E2BFCDF-7AD8-4DB3-A6DE-45E07FD9EC9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BFCDF-7AD8-4DB3-A6DE-45E07FD9EC99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819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7A881BD-0EFB-4BE1-92EB-CC5BB4F72981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EABE464-9564-40F0-9B20-28E2955C63C5}" type="slidenum">
              <a:rPr lang="zh-CN" altLang="en-US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A94CC3-0539-4039-8D3F-C1F60ADA706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1B7B3-11FE-4ACA-AF97-7AF04C0BF60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151030-FFD5-4A6E-9593-00213C611AC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1A77F-38A8-457C-92C7-81CA5EA7619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A2D57F-069C-4877-A183-346367A8EF8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3FDCE-BDDC-4560-BACE-DFA41EC0AE3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6698A-32E8-4DD8-9828-B590563A57A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DA92E-603E-4AAD-A08D-DA2118B7B3C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1354F9-1B31-4988-AB38-0EEF531AEE6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8AD89-1188-4A54-96C3-9A6F0414EA7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D85E7-3688-4444-9704-C25B54555AD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C260E-0690-469F-A0A7-F06CEFE6BC7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313C1A-A060-46A6-8956-354F784D27E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3985E-B6BC-4F21-8D7A-5B64DFAF0D7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C466C9-61EA-446C-95AD-89C19249DD1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83791-211F-474F-B0F7-EF04852BB42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48781-B326-4DF7-B390-B2787199A72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A56FC-0500-4DC2-8D10-ACCCF37AE91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38F79-7E70-4556-A7B6-5E975F2349E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ED22E-B1B3-4050-A096-3D0708F3548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AEF19CE4-3E4C-49AE-AACC-19DEE692535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1FA3B6B-B93A-4C98-8D64-965A294FE60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2"/>
          <p:cNvSpPr>
            <a:spLocks noChangeArrowheads="1"/>
          </p:cNvSpPr>
          <p:nvPr/>
        </p:nvSpPr>
        <p:spPr bwMode="auto">
          <a:xfrm>
            <a:off x="0" y="1"/>
            <a:ext cx="9144000" cy="1221581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077" name="MH_Text_1"/>
          <p:cNvSpPr>
            <a:spLocks noChangeArrowheads="1"/>
          </p:cNvSpPr>
          <p:nvPr/>
        </p:nvSpPr>
        <p:spPr bwMode="auto">
          <a:xfrm>
            <a:off x="723900" y="3365028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78" name="MH_SubTitle_1"/>
          <p:cNvSpPr>
            <a:spLocks noChangeArrowheads="1"/>
          </p:cNvSpPr>
          <p:nvPr/>
        </p:nvSpPr>
        <p:spPr bwMode="auto">
          <a:xfrm>
            <a:off x="722314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079" name="MH_Other_1"/>
          <p:cNvSpPr>
            <a:spLocks noChangeArrowheads="1"/>
          </p:cNvSpPr>
          <p:nvPr/>
        </p:nvSpPr>
        <p:spPr bwMode="auto">
          <a:xfrm>
            <a:off x="2149476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0" name="MH_Text_2"/>
          <p:cNvSpPr>
            <a:spLocks noChangeArrowheads="1"/>
          </p:cNvSpPr>
          <p:nvPr/>
        </p:nvSpPr>
        <p:spPr bwMode="auto">
          <a:xfrm>
            <a:off x="2711450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1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0" y="3568625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3082" name="MH_Other_2"/>
          <p:cNvSpPr>
            <a:spLocks noChangeArrowheads="1"/>
          </p:cNvSpPr>
          <p:nvPr/>
        </p:nvSpPr>
        <p:spPr bwMode="auto">
          <a:xfrm>
            <a:off x="2746376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Other_3"/>
          <p:cNvSpPr>
            <a:spLocks noChangeArrowheads="1"/>
          </p:cNvSpPr>
          <p:nvPr/>
        </p:nvSpPr>
        <p:spPr bwMode="auto">
          <a:xfrm>
            <a:off x="4179889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4" name="MH_Text_3"/>
          <p:cNvSpPr>
            <a:spLocks noChangeArrowheads="1"/>
          </p:cNvSpPr>
          <p:nvPr/>
        </p:nvSpPr>
        <p:spPr bwMode="auto">
          <a:xfrm>
            <a:off x="4719639" y="3363838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5" name="MH_SubTitle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3086" name="MH_Other_4"/>
          <p:cNvSpPr>
            <a:spLocks noChangeArrowheads="1"/>
          </p:cNvSpPr>
          <p:nvPr/>
        </p:nvSpPr>
        <p:spPr bwMode="auto">
          <a:xfrm>
            <a:off x="4776788" y="3694831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7" name="MH_Other_5"/>
          <p:cNvSpPr>
            <a:spLocks noChangeArrowheads="1"/>
          </p:cNvSpPr>
          <p:nvPr/>
        </p:nvSpPr>
        <p:spPr bwMode="auto">
          <a:xfrm>
            <a:off x="6178551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8" name="MH_Text_4"/>
          <p:cNvSpPr>
            <a:spLocks noChangeArrowheads="1"/>
          </p:cNvSpPr>
          <p:nvPr/>
        </p:nvSpPr>
        <p:spPr bwMode="auto">
          <a:xfrm>
            <a:off x="6727825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9" name="MH_SubTitle_4"/>
          <p:cNvSpPr>
            <a:spLocks noChangeArrowheads="1"/>
          </p:cNvSpPr>
          <p:nvPr/>
        </p:nvSpPr>
        <p:spPr bwMode="auto">
          <a:xfrm>
            <a:off x="6727826" y="3568625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3090" name="MH_Other_6"/>
          <p:cNvSpPr>
            <a:spLocks noChangeArrowheads="1"/>
          </p:cNvSpPr>
          <p:nvPr/>
        </p:nvSpPr>
        <p:spPr bwMode="auto">
          <a:xfrm>
            <a:off x="6777039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1" name="MH_Other_7"/>
          <p:cNvGrpSpPr/>
          <p:nvPr/>
        </p:nvGrpSpPr>
        <p:grpSpPr bwMode="auto">
          <a:xfrm>
            <a:off x="2085975" y="3661494"/>
            <a:ext cx="890588" cy="200025"/>
            <a:chOff x="0" y="0"/>
            <a:chExt cx="561" cy="169"/>
          </a:xfrm>
        </p:grpSpPr>
        <p:pic>
          <p:nvPicPr>
            <p:cNvPr id="3092" name="MH_Other_7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3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4" name="MH_Other_8"/>
          <p:cNvSpPr>
            <a:spLocks noChangeArrowheads="1"/>
          </p:cNvSpPr>
          <p:nvPr/>
        </p:nvSpPr>
        <p:spPr bwMode="auto">
          <a:xfrm>
            <a:off x="2184401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5" name="MH_Other_9"/>
          <p:cNvGrpSpPr/>
          <p:nvPr/>
        </p:nvGrpSpPr>
        <p:grpSpPr bwMode="auto">
          <a:xfrm>
            <a:off x="4116388" y="3661494"/>
            <a:ext cx="889000" cy="200025"/>
            <a:chOff x="0" y="0"/>
            <a:chExt cx="560" cy="169"/>
          </a:xfrm>
        </p:grpSpPr>
        <p:pic>
          <p:nvPicPr>
            <p:cNvPr id="3096" name="MH_Other_9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7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8" name="MH_Other_10"/>
          <p:cNvSpPr>
            <a:spLocks noChangeArrowheads="1"/>
          </p:cNvSpPr>
          <p:nvPr/>
        </p:nvSpPr>
        <p:spPr bwMode="auto">
          <a:xfrm>
            <a:off x="4214814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3099" name="MH_Other_11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050" y="3661494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Text Box 31"/>
          <p:cNvSpPr txBox="1">
            <a:spLocks noChangeArrowheads="1"/>
          </p:cNvSpPr>
          <p:nvPr/>
        </p:nvSpPr>
        <p:spPr bwMode="auto">
          <a:xfrm>
            <a:off x="6226176" y="3737694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1" name="MH_Other_12"/>
          <p:cNvSpPr>
            <a:spLocks noChangeArrowheads="1"/>
          </p:cNvSpPr>
          <p:nvPr/>
        </p:nvSpPr>
        <p:spPr bwMode="auto">
          <a:xfrm>
            <a:off x="6213476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2" name="Rectangle 5"/>
          <p:cNvSpPr>
            <a:spLocks noChangeArrowheads="1"/>
          </p:cNvSpPr>
          <p:nvPr/>
        </p:nvSpPr>
        <p:spPr bwMode="auto">
          <a:xfrm>
            <a:off x="0" y="1707654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3.4</a:t>
            </a:r>
            <a:r>
              <a:rPr lang="zh-CN" altLang="en-US" sz="3200" dirty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实际问题与一元一次方程</a:t>
            </a:r>
          </a:p>
        </p:txBody>
      </p:sp>
      <p:sp>
        <p:nvSpPr>
          <p:cNvPr id="3103" name="Text Box 4"/>
          <p:cNvSpPr txBox="1">
            <a:spLocks noChangeArrowheads="1"/>
          </p:cNvSpPr>
          <p:nvPr/>
        </p:nvSpPr>
        <p:spPr bwMode="auto">
          <a:xfrm>
            <a:off x="-11112" y="411510"/>
            <a:ext cx="91439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第三章 一元一次方程</a:t>
            </a:r>
          </a:p>
        </p:txBody>
      </p:sp>
      <p:sp>
        <p:nvSpPr>
          <p:cNvPr id="3104" name="Rectangle 5"/>
          <p:cNvSpPr>
            <a:spLocks noChangeArrowheads="1"/>
          </p:cNvSpPr>
          <p:nvPr/>
        </p:nvSpPr>
        <p:spPr bwMode="auto">
          <a:xfrm>
            <a:off x="2711450" y="2499742"/>
            <a:ext cx="3954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课时  销售中的盈亏</a:t>
            </a:r>
          </a:p>
        </p:txBody>
      </p:sp>
      <p:sp>
        <p:nvSpPr>
          <p:cNvPr id="33" name="矩形 32"/>
          <p:cNvSpPr/>
          <p:nvPr/>
        </p:nvSpPr>
        <p:spPr>
          <a:xfrm>
            <a:off x="0" y="430709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5"/>
          <p:cNvSpPr txBox="1">
            <a:spLocks noChangeArrowheads="1"/>
          </p:cNvSpPr>
          <p:nvPr/>
        </p:nvSpPr>
        <p:spPr bwMode="auto">
          <a:xfrm>
            <a:off x="3133725" y="3805238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 sz="2000">
              <a:latin typeface="宋体" panose="02010600030101010101" pitchFamily="2" charset="-122"/>
            </a:endParaRPr>
          </a:p>
        </p:txBody>
      </p:sp>
      <p:sp>
        <p:nvSpPr>
          <p:cNvPr id="3" name="矩形 14"/>
          <p:cNvSpPr>
            <a:spLocks noChangeArrowheads="1"/>
          </p:cNvSpPr>
          <p:nvPr/>
        </p:nvSpPr>
        <p:spPr bwMode="auto">
          <a:xfrm>
            <a:off x="1147763" y="1840081"/>
            <a:ext cx="7162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(2)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设亏损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25%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的衣服进价是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元，</a:t>
            </a:r>
          </a:p>
        </p:txBody>
      </p:sp>
      <p:sp>
        <p:nvSpPr>
          <p:cNvPr id="4" name="矩形 14"/>
          <p:cNvSpPr>
            <a:spLocks noChangeArrowheads="1"/>
          </p:cNvSpPr>
          <p:nvPr/>
        </p:nvSpPr>
        <p:spPr bwMode="auto">
          <a:xfrm>
            <a:off x="1641475" y="2212390"/>
            <a:ext cx="6705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依题意得 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0.25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60.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解得          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80.</a:t>
            </a:r>
          </a:p>
        </p:txBody>
      </p: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1147763" y="431571"/>
            <a:ext cx="701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(1)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设盈利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25%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的衣服进价是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元，</a:t>
            </a:r>
          </a:p>
        </p:txBody>
      </p:sp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1643063" y="803285"/>
            <a:ext cx="6705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依题意得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0.25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60.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解得               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48.</a:t>
            </a:r>
          </a:p>
        </p:txBody>
      </p: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523875" y="436960"/>
            <a:ext cx="623888" cy="40011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8" name="矩形 14"/>
          <p:cNvSpPr>
            <a:spLocks noChangeArrowheads="1"/>
          </p:cNvSpPr>
          <p:nvPr/>
        </p:nvSpPr>
        <p:spPr bwMode="auto">
          <a:xfrm>
            <a:off x="1117600" y="3054697"/>
            <a:ext cx="670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两件衣服总成本：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=48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128 (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矩形 14"/>
          <p:cNvSpPr>
            <a:spLocks noChangeArrowheads="1"/>
          </p:cNvSpPr>
          <p:nvPr/>
        </p:nvSpPr>
        <p:spPr bwMode="auto">
          <a:xfrm>
            <a:off x="1133475" y="3531008"/>
            <a:ext cx="6705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128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8(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所以卖这两件衣服共亏损了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6665913" y="3836194"/>
            <a:ext cx="2025650" cy="917972"/>
            <a:chOff x="10272" y="7377"/>
            <a:chExt cx="3190" cy="1928"/>
          </a:xfrm>
        </p:grpSpPr>
        <p:sp>
          <p:nvSpPr>
            <p:cNvPr id="10" name="云形标注 9"/>
            <p:cNvSpPr/>
            <p:nvPr/>
          </p:nvSpPr>
          <p:spPr>
            <a:xfrm flipV="1">
              <a:off x="10272" y="7377"/>
              <a:ext cx="3190" cy="1928"/>
            </a:xfrm>
            <a:prstGeom prst="cloudCallout">
              <a:avLst>
                <a:gd name="adj1" fmla="val -64710"/>
                <a:gd name="adj2" fmla="val 29600"/>
              </a:avLst>
            </a:prstGeom>
            <a:solidFill>
              <a:schemeClr val="accent3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noProof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3323" name="文本框 1"/>
            <p:cNvSpPr txBox="1">
              <a:spLocks noChangeArrowheads="1"/>
            </p:cNvSpPr>
            <p:nvPr/>
          </p:nvSpPr>
          <p:spPr bwMode="auto">
            <a:xfrm>
              <a:off x="10623" y="7725"/>
              <a:ext cx="2602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与你猜想的一致吗？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90146" grpId="0" bldLvl="0" animBg="1"/>
      <p:bldP spid="8" grpId="0" bldLvl="0" animBg="1"/>
      <p:bldP spid="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4338" name="矩形 14337"/>
          <p:cNvSpPr/>
          <p:nvPr/>
        </p:nvSpPr>
        <p:spPr>
          <a:xfrm>
            <a:off x="798514" y="1004888"/>
            <a:ext cx="7970837" cy="1321594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>
              <a:lnSpc>
                <a:spcPts val="3800"/>
              </a:lnSpc>
            </a:pPr>
            <a:r>
              <a:rPr lang="en-US" altLang="en-US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1.</a:t>
            </a:r>
            <a:r>
              <a:rPr lang="en-US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某琴行同时卖出两台钢琴，每台售价为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960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元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  </a:t>
            </a:r>
            <a:endParaRPr lang="en-US" altLang="zh-CN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800"/>
              </a:lnSpc>
            </a:pP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其中一台盈利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20%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，另一台亏损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20%.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这次琴行</a:t>
            </a:r>
            <a:endParaRPr lang="zh-CN" altLang="en-US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是盈利还是亏损，或是不盈不亏？</a:t>
            </a:r>
            <a:endParaRPr lang="zh-CN" altLang="en-US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39" name="文本框 3"/>
          <p:cNvSpPr txBox="1">
            <a:spLocks noChangeArrowheads="1"/>
          </p:cNvSpPr>
          <p:nvPr/>
        </p:nvSpPr>
        <p:spPr bwMode="auto">
          <a:xfrm>
            <a:off x="844550" y="2799160"/>
            <a:ext cx="7956550" cy="148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某文具店有两个进价不同的计算器都卖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64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元，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其中一个盈利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60%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，另一个亏本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20%.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这次交易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中的盈亏情况？</a:t>
            </a:r>
            <a:endParaRPr lang="zh-CN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179513" y="4063604"/>
            <a:ext cx="3005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答案：这次交易盈利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8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元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28726" y="2271713"/>
            <a:ext cx="31341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答案：这次琴行亏本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80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4342" name="圆角矩形 31"/>
          <p:cNvSpPr>
            <a:spLocks noChangeArrowheads="1"/>
          </p:cNvSpPr>
          <p:nvPr/>
        </p:nvSpPr>
        <p:spPr bwMode="auto">
          <a:xfrm>
            <a:off x="550863" y="457201"/>
            <a:ext cx="1270000" cy="35599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/>
        </p:nvSpPr>
        <p:spPr>
          <a:xfrm>
            <a:off x="493714" y="325041"/>
            <a:ext cx="8180387" cy="1169194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>
              <a:lnSpc>
                <a:spcPts val="3800"/>
              </a:lnSpc>
            </a:pPr>
            <a:r>
              <a:rPr lang="zh-CN" altLang="en-US" sz="20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例</a:t>
            </a:r>
            <a:r>
              <a:rPr lang="en-US" altLang="zh-CN" sz="20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2</a:t>
            </a:r>
            <a:r>
              <a:rPr lang="en-US" altLang="zh-CN" sz="2000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 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某商品的零售价是900元，为适应竞争，商店按零售价打 9 折 (即原价的 90% )，并再让利 40 元销售，仍可获利 10% ，求该商品的进价．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71513" y="1481138"/>
            <a:ext cx="7702550" cy="148944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分析：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由题目条件，易知该商品的</a:t>
            </a:r>
            <a:r>
              <a:rPr lang="en-US" altLang="zh-CN" sz="2000" dirty="0" err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实际售价是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( 900×90%－40 ) 元. </a:t>
            </a:r>
            <a:r>
              <a:rPr lang="en-US" altLang="zh-CN" sz="2000" dirty="0" err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设该商品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</a:t>
            </a:r>
            <a:r>
              <a:rPr lang="en-US" altLang="zh-CN" sz="2000" dirty="0" err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进价为每件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000" i="1" dirty="0" err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 dirty="0" err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元，根据实际售价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(</a:t>
            </a:r>
            <a:r>
              <a:rPr lang="en-US" altLang="zh-CN" sz="2000" dirty="0" err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不同表示法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 </a:t>
            </a:r>
            <a:r>
              <a:rPr lang="en-US" altLang="zh-CN" sz="2000" dirty="0" err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相等列方程求解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08642" y="3013362"/>
            <a:ext cx="7299325" cy="1880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解：设该商品的进价为每件 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依题意，得   900×0.9－40＝10% 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解得       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＝700.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答：该商品的进价为700元．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55651" y="1924050"/>
            <a:ext cx="2663825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tmFilter="0, 0; 0.125,0.2665; 0.25,0.4; 0.375,0.465; 0.5,0.5;  0.625,0.535; 0.75,0.6; 0.875,0.7335; 1,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tmFilter="0, 0; 0.125,0.2665; 0.25,0.4; 0.375,0.465; 0.5,0.5;  0.625,0.535; 0.75,0.6; 0.875,0.7335; 1,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tmFilter="0, 0; 0.125,0.2665; 0.25,0.4; 0.375,0.465; 0.5,0.5;  0.625,0.535; 0.75,0.6; 0.875,0.7335; 1,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2"/>
          <p:cNvSpPr txBox="1">
            <a:spLocks noChangeArrowheads="1"/>
          </p:cNvSpPr>
          <p:nvPr/>
        </p:nvSpPr>
        <p:spPr bwMode="auto">
          <a:xfrm>
            <a:off x="742951" y="990600"/>
            <a:ext cx="7826375" cy="101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某商场把进价为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1980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元的商品按标价的八折出  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售，仍获利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10%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，则该商品的标价为</a:t>
            </a:r>
            <a:r>
              <a:rPr lang="zh-CN" altLang="en-US" sz="2000" u="sng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元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86" name="文本框 4"/>
          <p:cNvSpPr txBox="1">
            <a:spLocks noChangeArrowheads="1"/>
          </p:cNvSpPr>
          <p:nvPr/>
        </p:nvSpPr>
        <p:spPr bwMode="auto">
          <a:xfrm>
            <a:off x="774701" y="2063354"/>
            <a:ext cx="7693025" cy="207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2.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我国政府为解决老百姓看病难的问题，决定下  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调药品的价格，某种药品在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2015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年涨价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30% 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后，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2017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年又降价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70%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至 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元，则这种药品在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2015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年涨价前的价格为</a:t>
            </a:r>
            <a:r>
              <a:rPr lang="zh-CN" altLang="en-US" sz="2000" u="sng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元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076056" y="1497373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2725</a:t>
            </a:r>
          </a:p>
        </p:txBody>
      </p:sp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563888" y="3487467"/>
          <a:ext cx="811213" cy="648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r:id="rId3" imgW="368300" imgH="393700" progId="Equation.KSEE3">
                  <p:embed/>
                </p:oleObj>
              </mc:Choice>
              <mc:Fallback>
                <p:oleObj r:id="rId3" imgW="368300" imgH="393700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3487467"/>
                        <a:ext cx="811213" cy="6488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圆角矩形 31"/>
          <p:cNvSpPr>
            <a:spLocks noChangeArrowheads="1"/>
          </p:cNvSpPr>
          <p:nvPr/>
        </p:nvSpPr>
        <p:spPr bwMode="auto">
          <a:xfrm>
            <a:off x="742950" y="521494"/>
            <a:ext cx="1282700" cy="34647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342900" y="650082"/>
            <a:ext cx="8382000" cy="28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某种商品的进货检为每件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元，零售价为每件90元，若商品按八五折出售，仍可获利10%，则下列方程正确的是（　　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A．85%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10%×90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B．90×85%×10%=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C．85%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90-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=10%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D．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1+10%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=90×85%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788024" y="1059582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1"/>
          <p:cNvSpPr txBox="1">
            <a:spLocks noChangeArrowheads="1"/>
          </p:cNvSpPr>
          <p:nvPr/>
        </p:nvSpPr>
        <p:spPr bwMode="auto">
          <a:xfrm>
            <a:off x="342900" y="531019"/>
            <a:ext cx="7442200" cy="1880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两件商品都卖120元，其中一件赢利25%，另一件亏本20%，则两件商品卖出后（　　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A．赢利16元         B．亏本16元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C．赢利6元          D．亏本6元 </a:t>
            </a:r>
          </a:p>
        </p:txBody>
      </p:sp>
      <p:sp>
        <p:nvSpPr>
          <p:cNvPr id="18434" name="文本框 2"/>
          <p:cNvSpPr txBox="1">
            <a:spLocks noChangeArrowheads="1"/>
          </p:cNvSpPr>
          <p:nvPr/>
        </p:nvSpPr>
        <p:spPr bwMode="auto">
          <a:xfrm>
            <a:off x="342901" y="2638425"/>
            <a:ext cx="8359775" cy="1649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某种商品因换季准备打折出售，如果按原定价的七五折出售，将赔25元，而按原定价的九折出售，将赚20元，则这种商品的原价是（　　）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A．500元            B．400元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C．300元            D．200元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138864" y="1117998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565775" y="3526631"/>
            <a:ext cx="4203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21505"/>
          <p:cNvSpPr/>
          <p:nvPr/>
        </p:nvSpPr>
        <p:spPr>
          <a:xfrm>
            <a:off x="654050" y="269846"/>
            <a:ext cx="7931150" cy="204158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4.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某商品的进价是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1000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元，售价是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1500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元，由于  </a:t>
            </a:r>
            <a:endParaRPr lang="zh-CN" altLang="en-US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销售情况不好，商店决定降价出售，但又要保 </a:t>
            </a:r>
            <a:endParaRPr lang="zh-CN" altLang="en-US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证利润率不低于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5%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，那么商店最多可打几折出</a:t>
            </a:r>
          </a:p>
          <a:p>
            <a:pPr>
              <a:lnSpc>
                <a:spcPts val="3800"/>
              </a:lnSpc>
            </a:pP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售此商品？</a:t>
            </a:r>
            <a:endParaRPr lang="zh-CN" altLang="en-US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占位符 22530"/>
          <p:cNvSpPr>
            <a:spLocks noGrp="1" noChangeArrowheads="1"/>
          </p:cNvSpPr>
          <p:nvPr/>
        </p:nvSpPr>
        <p:spPr bwMode="auto">
          <a:xfrm>
            <a:off x="998539" y="2125266"/>
            <a:ext cx="6416675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解：设商店最多可以打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折出售此商品，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根据题意，得</a:t>
            </a:r>
            <a:endParaRPr lang="en-US" sz="2000" dirty="0">
              <a:solidFill>
                <a:srgbClr val="FF0066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33" name="文本框 22532"/>
          <p:cNvSpPr txBox="1">
            <a:spLocks noChangeArrowheads="1"/>
          </p:cNvSpPr>
          <p:nvPr/>
        </p:nvSpPr>
        <p:spPr bwMode="auto">
          <a:xfrm>
            <a:off x="1720850" y="3701654"/>
            <a:ext cx="15327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   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7.</a:t>
            </a: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34" name="文本框 22533"/>
          <p:cNvSpPr txBox="1">
            <a:spLocks noChangeArrowheads="1"/>
          </p:cNvSpPr>
          <p:nvPr/>
        </p:nvSpPr>
        <p:spPr bwMode="auto">
          <a:xfrm>
            <a:off x="1704975" y="4210050"/>
            <a:ext cx="5729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商店最多可以打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折出售此商品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9460" name="对象 19459"/>
          <p:cNvGraphicFramePr>
            <a:graphicFrameLocks noChangeAspect="1"/>
          </p:cNvGraphicFramePr>
          <p:nvPr/>
        </p:nvGraphicFramePr>
        <p:xfrm>
          <a:off x="2247901" y="2942035"/>
          <a:ext cx="3559175" cy="68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r:id="rId3" imgW="1562100" imgH="393700" progId="Equation.DSMT4">
                  <p:embed/>
                </p:oleObj>
              </mc:Choice>
              <mc:Fallback>
                <p:oleObj r:id="rId3" imgW="1562100" imgH="393700" progId="Equation.DSMT4">
                  <p:embed/>
                  <p:pic>
                    <p:nvPicPr>
                      <p:cNvPr id="0" name="对象 19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1" y="2942035"/>
                        <a:ext cx="3559175" cy="689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9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charRg st="19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500"/>
                                        <p:tgtEl>
                                          <p:spTgt spid="2253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474663" y="1178719"/>
            <a:ext cx="8151812" cy="214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据了解个体商店销售中售价只要高出进价的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20%  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便可盈利，但老板们常以高出进价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50%~100%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标  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    价，假若你准备买一双标价为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600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元的运动鞋，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    应在什么范围内还价？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58" name="Group 6"/>
          <p:cNvGraphicFramePr>
            <a:graphicFrameLocks noGrp="1"/>
          </p:cNvGraphicFramePr>
          <p:nvPr/>
        </p:nvGraphicFramePr>
        <p:xfrm>
          <a:off x="476250" y="528637"/>
          <a:ext cx="8002588" cy="3292080"/>
        </p:xfrm>
        <a:graphic>
          <a:graphicData uri="http://schemas.openxmlformats.org/drawingml/2006/table">
            <a:tbl>
              <a:tblPr/>
              <a:tblGrid>
                <a:gridCol w="1717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8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高于进价</a:t>
                      </a: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50%</a:t>
                      </a:r>
                      <a:r>
                        <a:rPr kumimoji="0" lang="zh-CN" altLang="en-US" sz="2100" b="0" u="none" strike="noStrike" cap="none" normalizeH="0" baseline="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标价</a:t>
                      </a:r>
                      <a:endParaRPr kumimoji="0" lang="en-US" altLang="zh-CN" sz="2100" b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高于进价</a:t>
                      </a: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100%</a:t>
                      </a:r>
                      <a:r>
                        <a:rPr kumimoji="0" lang="zh-CN" altLang="en-US" sz="2100" b="0" u="none" strike="noStrike" cap="none" normalizeH="0" baseline="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标价</a:t>
                      </a:r>
                      <a:endParaRPr kumimoji="0" lang="en-US" altLang="zh-CN" sz="2100" b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进价</a:t>
                      </a:r>
                    </a:p>
                  </a:txBody>
                  <a:tcPr marL="91436" marR="91436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 </a:t>
                      </a: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元</a:t>
                      </a:r>
                    </a:p>
                  </a:txBody>
                  <a:tcPr marL="91436" marR="91436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 </a:t>
                      </a:r>
                      <a:r>
                        <a:rPr kumimoji="0" lang="zh-CN" altLang="en-US" sz="21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元</a:t>
                      </a:r>
                    </a:p>
                  </a:txBody>
                  <a:tcPr marL="91436" marR="91436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标价</a:t>
                      </a:r>
                    </a:p>
                  </a:txBody>
                  <a:tcPr marL="91436" marR="91436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(1</a:t>
                      </a: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＋</a:t>
                      </a: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50%)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x</a:t>
                      </a:r>
                      <a:endParaRPr kumimoji="0" lang="en-US" altLang="zh-CN" sz="2100" b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(1</a:t>
                      </a: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＋</a:t>
                      </a: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100%)</a:t>
                      </a:r>
                      <a:r>
                        <a:rPr kumimoji="0" lang="en-US" altLang="zh-CN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y</a:t>
                      </a:r>
                      <a:endParaRPr kumimoji="0" lang="en-US" altLang="zh-CN" sz="2100" b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方程</a:t>
                      </a:r>
                    </a:p>
                  </a:txBody>
                  <a:tcPr marL="91436" marR="91436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(1</a:t>
                      </a: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＋</a:t>
                      </a: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50%)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x</a:t>
                      </a: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＝</a:t>
                      </a: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600</a:t>
                      </a:r>
                    </a:p>
                  </a:txBody>
                  <a:tcPr marL="91436" marR="91436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(1</a:t>
                      </a: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＋</a:t>
                      </a: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100%)</a:t>
                      </a:r>
                      <a:r>
                        <a:rPr kumimoji="0" lang="en-US" altLang="zh-CN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y</a:t>
                      </a: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＝</a:t>
                      </a: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600</a:t>
                      </a:r>
                    </a:p>
                  </a:txBody>
                  <a:tcPr marL="91436" marR="91436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方程的解</a:t>
                      </a:r>
                    </a:p>
                  </a:txBody>
                  <a:tcPr marL="91436" marR="91436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10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x</a:t>
                      </a: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＝</a:t>
                      </a: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400</a:t>
                      </a:r>
                    </a:p>
                  </a:txBody>
                  <a:tcPr marL="91436" marR="91436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100" i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y</a:t>
                      </a: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＝</a:t>
                      </a: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300</a:t>
                      </a:r>
                    </a:p>
                  </a:txBody>
                  <a:tcPr marL="91436" marR="91436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盈利价</a:t>
                      </a:r>
                    </a:p>
                  </a:txBody>
                  <a:tcPr marL="91436" marR="91436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400(1</a:t>
                      </a: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＋</a:t>
                      </a: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20%)</a:t>
                      </a:r>
                      <a:r>
                        <a:rPr kumimoji="0" lang="zh-CN" altLang="en-US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＝</a:t>
                      </a:r>
                      <a:r>
                        <a:rPr kumimoji="0" lang="en-US" altLang="zh-CN" sz="2100" b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480</a:t>
                      </a:r>
                    </a:p>
                  </a:txBody>
                  <a:tcPr marL="91436" marR="91436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300(1</a:t>
                      </a:r>
                      <a:r>
                        <a:rPr kumimoji="0" lang="zh-CN" altLang="en-US" sz="21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＋</a:t>
                      </a:r>
                      <a:r>
                        <a:rPr kumimoji="0" lang="en-US" altLang="zh-CN" sz="21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20%)</a:t>
                      </a:r>
                      <a:r>
                        <a:rPr kumimoji="0" lang="zh-CN" altLang="en-US" sz="21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＝</a:t>
                      </a:r>
                      <a:r>
                        <a:rPr kumimoji="0" lang="en-US" altLang="zh-CN" sz="21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360</a:t>
                      </a:r>
                    </a:p>
                  </a:txBody>
                  <a:tcPr marL="91436" marR="91436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74713" y="4168379"/>
            <a:ext cx="6794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答：应在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360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~480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元内还价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/>
          </a:p>
        </p:txBody>
      </p:sp>
      <p:sp>
        <p:nvSpPr>
          <p:cNvPr id="23554" name="矩形 7171"/>
          <p:cNvSpPr>
            <a:spLocks noChangeArrowheads="1"/>
          </p:cNvSpPr>
          <p:nvPr/>
        </p:nvSpPr>
        <p:spPr bwMode="auto">
          <a:xfrm>
            <a:off x="2986088" y="953691"/>
            <a:ext cx="5689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>
              <a:solidFill>
                <a:srgbClr val="FFCC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1" y="44053"/>
            <a:ext cx="1011815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流程图: 可选过程 2"/>
          <p:cNvSpPr/>
          <p:nvPr/>
        </p:nvSpPr>
        <p:spPr>
          <a:xfrm>
            <a:off x="2474913" y="4061223"/>
            <a:ext cx="6119812" cy="692944"/>
          </a:xfrm>
          <a:prstGeom prst="flowChartAlternateProcess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r>
              <a:rPr lang="en-US" altLang="zh-CN" noProof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2482851" y="2927748"/>
            <a:ext cx="6119813" cy="1026319"/>
          </a:xfrm>
          <a:prstGeom prst="flowChartAlternateProcess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r>
              <a:rPr lang="en-US" altLang="zh-CN" noProof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474913" y="1809750"/>
            <a:ext cx="6119812" cy="1026319"/>
          </a:xfrm>
          <a:prstGeom prst="flowChartAlternateProcess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r>
              <a:rPr lang="en-US" altLang="zh-CN" noProof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446589" y="2116931"/>
            <a:ext cx="2041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商品利润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981325" y="2272904"/>
            <a:ext cx="1970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利润率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</p:txBody>
      </p:sp>
      <p:sp>
        <p:nvSpPr>
          <p:cNvPr id="7" name="流程图: 可选过程 6"/>
          <p:cNvSpPr/>
          <p:nvPr/>
        </p:nvSpPr>
        <p:spPr>
          <a:xfrm>
            <a:off x="2474913" y="952500"/>
            <a:ext cx="6119812" cy="692944"/>
          </a:xfrm>
          <a:prstGeom prst="flowChartAlternateProcess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r>
              <a:rPr lang="en-US" altLang="zh-CN" noProof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</p:txBody>
      </p:sp>
      <p:sp>
        <p:nvSpPr>
          <p:cNvPr id="23562" name="矩形 7171"/>
          <p:cNvSpPr>
            <a:spLocks noChangeArrowheads="1"/>
          </p:cNvSpPr>
          <p:nvPr/>
        </p:nvSpPr>
        <p:spPr bwMode="auto">
          <a:xfrm>
            <a:off x="3273425" y="1222772"/>
            <a:ext cx="5689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>
              <a:solidFill>
                <a:srgbClr val="FFCC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505326" y="1254919"/>
            <a:ext cx="4081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商品售价－商品进价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627313" y="942975"/>
            <a:ext cx="5192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●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售价、进价、利润的关系：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990851" y="1254919"/>
            <a:ext cx="2232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商品利润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627313" y="1822848"/>
            <a:ext cx="5327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●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进价、利润、利润率的关系：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454526" y="2444354"/>
            <a:ext cx="17430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商品进价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984875" y="2272904"/>
            <a:ext cx="1441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×100%</a:t>
            </a:r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4452939" y="2463404"/>
            <a:ext cx="158432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/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5964239" y="3282553"/>
            <a:ext cx="1296987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折扣数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2625726" y="2939653"/>
            <a:ext cx="5738813" cy="38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●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标价、折扣数、商品售价的关系： </a:t>
            </a:r>
            <a:endParaRPr lang="en-US" altLang="zh-CN" sz="2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994026" y="3408760"/>
            <a:ext cx="1979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商品售价＝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4708526" y="3415904"/>
            <a:ext cx="1376363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标价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6246814" y="3574256"/>
            <a:ext cx="7207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2627314" y="4040981"/>
            <a:ext cx="5737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●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商品售价、进价、利润率的关系：</a:t>
            </a: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4729163" y="4379119"/>
            <a:ext cx="1758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商品进价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2994026" y="4381500"/>
            <a:ext cx="1851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商品售价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6162676" y="4387454"/>
            <a:ext cx="2365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×(1+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利润率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9243" name="流程图: 可选过程 7193"/>
          <p:cNvSpPr/>
          <p:nvPr/>
        </p:nvSpPr>
        <p:spPr>
          <a:xfrm>
            <a:off x="882650" y="1181100"/>
            <a:ext cx="1079500" cy="3509963"/>
          </a:xfrm>
          <a:prstGeom prst="flowChartAlternateProcess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销</a:t>
            </a:r>
          </a:p>
          <a:p>
            <a:pPr algn="ctr"/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售</a:t>
            </a:r>
          </a:p>
          <a:p>
            <a:pPr algn="ctr"/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</a:p>
          <a:p>
            <a:pPr algn="ctr"/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</a:p>
          <a:p>
            <a:pPr algn="ctr"/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盈</a:t>
            </a:r>
          </a:p>
          <a:p>
            <a:pPr algn="ctr"/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亏</a:t>
            </a:r>
          </a:p>
        </p:txBody>
      </p:sp>
      <p:sp>
        <p:nvSpPr>
          <p:cNvPr id="25" name="直接连接符 24"/>
          <p:cNvSpPr>
            <a:spLocks noChangeShapeType="1"/>
          </p:cNvSpPr>
          <p:nvPr/>
        </p:nvSpPr>
        <p:spPr bwMode="auto">
          <a:xfrm>
            <a:off x="5927726" y="3586163"/>
            <a:ext cx="1395413" cy="1191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"/>
                            </p:stCondLst>
                            <p:childTnLst>
                              <p:par>
                                <p:cTn id="10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" grpId="0" bldLvl="0" animBg="1"/>
      <p:bldP spid="4" grpId="0" bldLvl="0" animBg="1"/>
      <p:bldP spid="5" grpId="0"/>
      <p:bldP spid="6" grpId="0"/>
      <p:bldP spid="7" grpId="0" bldLvl="0" animBg="1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4" y="833715"/>
            <a:ext cx="2708275" cy="475059"/>
            <a:chOff x="348" y="-162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-162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/>
          <p:nvPr/>
        </p:nvSpPr>
        <p:spPr>
          <a:xfrm>
            <a:off x="539751" y="1600200"/>
            <a:ext cx="8056563" cy="25288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1.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理解商品销售中的相关概念及数量关系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  (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重点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)</a:t>
            </a:r>
            <a:endParaRPr lang="en-US" altLang="zh-CN" sz="2800" noProof="1"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>
              <a:lnSpc>
                <a:spcPts val="3800"/>
              </a:lnSpc>
            </a:pP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>
              <a:lnSpc>
                <a:spcPts val="3800"/>
              </a:lnSpc>
            </a:pP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2.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根据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商品销售中的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数量关系列一元一次方程解决</a:t>
            </a:r>
            <a:endParaRPr lang="en-US" altLang="zh-CN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8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与打折销售有关的实际问题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，并掌握解此类问题 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的一般思路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  (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难点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)</a:t>
            </a:r>
            <a:endParaRPr lang="en-US" altLang="zh-CN" sz="2800" noProof="1"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20689" y="490538"/>
            <a:ext cx="1538287" cy="383381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  <p:sp>
        <p:nvSpPr>
          <p:cNvPr id="5123" name="文本框 1"/>
          <p:cNvSpPr txBox="1">
            <a:spLocks noChangeArrowheads="1"/>
          </p:cNvSpPr>
          <p:nvPr/>
        </p:nvSpPr>
        <p:spPr bwMode="auto">
          <a:xfrm>
            <a:off x="277814" y="932260"/>
            <a:ext cx="8588375" cy="8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生活中，我们经常可以在各种销售场合看见一些商品优惠信息，你知道它们的意思吗？</a:t>
            </a:r>
          </a:p>
        </p:txBody>
      </p:sp>
      <p:pic>
        <p:nvPicPr>
          <p:cNvPr id="3" name="图片 2" descr="tim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000000">
            <a:off x="552451" y="2170071"/>
            <a:ext cx="2116138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 descr="timg2IYZU1S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40000">
            <a:off x="2786064" y="2065296"/>
            <a:ext cx="332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timgLBPZHG2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180000">
            <a:off x="1139826" y="3389271"/>
            <a:ext cx="3625850" cy="166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timgGRSCKE6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200000">
            <a:off x="5948365" y="2402243"/>
            <a:ext cx="22828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09989" y="2758720"/>
            <a:ext cx="7467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某商品原来每件零售价是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元，现在每件降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价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10%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，降价后每件零售价是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　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17927" y="3501670"/>
            <a:ext cx="7359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某种品牌的彩电降价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20%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以后，每台售价为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元，则该品牌彩电每台原价应为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　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13165" y="1440793"/>
            <a:ext cx="8474075" cy="100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商品原价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200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元，九折出售，售价是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2000" dirty="0">
              <a:solidFill>
                <a:srgbClr val="00FF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22690" y="4211283"/>
            <a:ext cx="7108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某商品按定价的八折出售，售价是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12.8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则原定售价是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　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　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19515" y="1997911"/>
            <a:ext cx="84677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商品进价是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150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元，售价是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180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元，则利润是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元，利润率是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_____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r>
              <a:rPr lang="zh-CN" altLang="en-US" sz="16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　</a:t>
            </a:r>
            <a:endParaRPr lang="en-US" altLang="zh-CN" sz="16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1600" dirty="0"/>
          </a:p>
        </p:txBody>
      </p:sp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53578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151" name="组合 6147"/>
          <p:cNvGrpSpPr/>
          <p:nvPr/>
        </p:nvGrpSpPr>
        <p:grpSpPr bwMode="auto">
          <a:xfrm>
            <a:off x="325439" y="184548"/>
            <a:ext cx="3203575" cy="800975"/>
            <a:chOff x="0" y="0"/>
            <a:chExt cx="5045" cy="1680"/>
          </a:xfrm>
        </p:grpSpPr>
        <p:sp>
          <p:nvSpPr>
            <p:cNvPr id="615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615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55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168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销售中的盈亏</a:t>
              </a:r>
            </a:p>
          </p:txBody>
        </p:sp>
        <p:sp>
          <p:nvSpPr>
            <p:cNvPr id="615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5662838" y="1440793"/>
            <a:ext cx="833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180</a:t>
            </a:r>
          </a:p>
        </p:txBody>
      </p:sp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1243403" y="2334858"/>
            <a:ext cx="681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5" name="文本框 3"/>
          <p:cNvSpPr txBox="1">
            <a:spLocks noChangeArrowheads="1"/>
          </p:cNvSpPr>
          <p:nvPr/>
        </p:nvSpPr>
        <p:spPr bwMode="auto">
          <a:xfrm>
            <a:off x="4124715" y="2334858"/>
            <a:ext cx="1001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％</a:t>
            </a:r>
          </a:p>
        </p:txBody>
      </p:sp>
      <p:sp>
        <p:nvSpPr>
          <p:cNvPr id="6" name="文本框 4"/>
          <p:cNvSpPr txBox="1">
            <a:spLocks noChangeArrowheads="1"/>
          </p:cNvSpPr>
          <p:nvPr/>
        </p:nvSpPr>
        <p:spPr bwMode="auto">
          <a:xfrm>
            <a:off x="5732852" y="3087333"/>
            <a:ext cx="830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0.9</a:t>
            </a:r>
            <a:r>
              <a:rPr lang="en-US" altLang="en-US" sz="24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" name="文本框 5"/>
          <p:cNvSpPr txBox="1">
            <a:spLocks noChangeArrowheads="1"/>
          </p:cNvSpPr>
          <p:nvPr/>
        </p:nvSpPr>
        <p:spPr bwMode="auto">
          <a:xfrm>
            <a:off x="6369440" y="3824330"/>
            <a:ext cx="1304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1.25</a:t>
            </a:r>
            <a:r>
              <a:rPr lang="en-US" altLang="en-US" sz="24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2" name="文本框 6"/>
          <p:cNvSpPr txBox="1">
            <a:spLocks noChangeArrowheads="1"/>
          </p:cNvSpPr>
          <p:nvPr/>
        </p:nvSpPr>
        <p:spPr bwMode="auto">
          <a:xfrm>
            <a:off x="3180153" y="4538705"/>
            <a:ext cx="682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6163" name="圆角矩形 31"/>
          <p:cNvSpPr>
            <a:spLocks noChangeArrowheads="1"/>
          </p:cNvSpPr>
          <p:nvPr/>
        </p:nvSpPr>
        <p:spPr bwMode="auto">
          <a:xfrm>
            <a:off x="822326" y="914400"/>
            <a:ext cx="1465263" cy="37028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合作探究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25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1">
                                            <p:txEl>
                                              <p:charRg st="25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3" grpId="0"/>
      <p:bldP spid="4" grpId="0"/>
      <p:bldP spid="5" grpId="0"/>
      <p:bldP spid="6" grpId="0"/>
      <p:bldP spid="7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Rot="1" noChangeArrowheads="1"/>
          </p:cNvSpPr>
          <p:nvPr/>
        </p:nvSpPr>
        <p:spPr bwMode="auto">
          <a:xfrm>
            <a:off x="396875" y="740569"/>
            <a:ext cx="7924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 以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上问题中有哪些量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7173" name="Rectangle 5">
            <a:hlinkClick r:id="" action="ppaction://noaction">
              <a:snd r:embed="rId3" name="hammer.wav"/>
            </a:hlinkClick>
            <a:hlinkHover r:id="" action="ppaction://noaction">
              <a:snd r:embed="rId4" name="suction.wav"/>
            </a:hlinkHover>
          </p:cNvPr>
          <p:cNvSpPr/>
          <p:nvPr/>
        </p:nvSpPr>
        <p:spPr>
          <a:xfrm>
            <a:off x="852488" y="1426697"/>
            <a:ext cx="2532062" cy="523220"/>
          </a:xfrm>
          <a:prstGeom prst="rect">
            <a:avLst/>
          </a:prstGeom>
          <a:ln w="3175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5">
                    <a:lumMod val="90000"/>
                  </a:schemeClr>
                </a:solidFill>
              </a14:hiddenFill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/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成本价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进价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；</a:t>
            </a:r>
          </a:p>
        </p:txBody>
      </p:sp>
      <p:sp>
        <p:nvSpPr>
          <p:cNvPr id="7174" name="Rectangle 6">
            <a:hlinkClick r:id="" action="ppaction://noaction">
              <a:snd r:embed="rId3" name="hammer.wav"/>
            </a:hlinkClick>
            <a:hlinkHover r:id="" action="ppaction://noaction">
              <a:snd r:embed="rId4" name="suction.wav"/>
            </a:hlinkHover>
          </p:cNvPr>
          <p:cNvSpPr/>
          <p:nvPr/>
        </p:nvSpPr>
        <p:spPr>
          <a:xfrm>
            <a:off x="3662363" y="1427292"/>
            <a:ext cx="2722562" cy="523220"/>
          </a:xfrm>
          <a:prstGeom prst="rect">
            <a:avLst/>
          </a:prstGeom>
          <a:ln w="3175">
            <a:solidFill>
              <a:schemeClr val="tx1"/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/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标价 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原价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；</a:t>
            </a:r>
            <a:r>
              <a:rPr lang="en-US" altLang="zh-CN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 </a:t>
            </a:r>
            <a:endParaRPr lang="en-US" altLang="zh-CN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5" name="Rectangle 7">
            <a:hlinkClick r:id="" action="ppaction://noaction">
              <a:snd r:embed="rId3" name="hammer.wav"/>
            </a:hlinkClick>
            <a:hlinkHover r:id="" action="ppaction://noaction">
              <a:snd r:embed="rId5" name="voltage.wav"/>
            </a:hlinkHover>
          </p:cNvPr>
          <p:cNvSpPr/>
          <p:nvPr/>
        </p:nvSpPr>
        <p:spPr>
          <a:xfrm>
            <a:off x="6670675" y="1426102"/>
            <a:ext cx="1530350" cy="523220"/>
          </a:xfrm>
          <a:prstGeom prst="rect">
            <a:avLst/>
          </a:prstGeom>
          <a:ln w="3175">
            <a:solidFill>
              <a:schemeClr val="tx1"/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/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销售价；</a:t>
            </a:r>
            <a:r>
              <a:rPr lang="en-US" altLang="zh-CN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</a:t>
            </a:r>
            <a:endParaRPr lang="en-US" altLang="zh-CN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6" name="Rectangle 8">
            <a:hlinkClick r:id="" action="ppaction://noaction">
              <a:snd r:embed="rId3" name="hammer.wav"/>
            </a:hlinkClick>
            <a:hlinkHover r:id="" action="ppaction://noaction">
              <a:snd r:embed="rId5" name="voltage.wav"/>
            </a:hlinkHover>
          </p:cNvPr>
          <p:cNvSpPr/>
          <p:nvPr/>
        </p:nvSpPr>
        <p:spPr>
          <a:xfrm>
            <a:off x="854076" y="2074992"/>
            <a:ext cx="3324225" cy="523220"/>
          </a:xfrm>
          <a:prstGeom prst="rect">
            <a:avLst/>
          </a:prstGeom>
          <a:ln w="3175">
            <a:solidFill>
              <a:schemeClr val="tx1"/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/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利润；盈利；亏损；</a:t>
            </a:r>
            <a:endParaRPr lang="en-US" altLang="zh-CN" sz="28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7177" name="Rectangle 9">
            <a:hlinkClick r:id="" action="ppaction://noaction">
              <a:snd r:embed="rId5" name="voltage.wav"/>
            </a:hlinkClick>
            <a:hlinkHover r:id="" action="ppaction://noaction">
              <a:snd r:embed="rId4" name="suction.wav"/>
            </a:hlinkHover>
          </p:cNvPr>
          <p:cNvSpPr/>
          <p:nvPr/>
        </p:nvSpPr>
        <p:spPr>
          <a:xfrm>
            <a:off x="4662488" y="2080946"/>
            <a:ext cx="1470025" cy="523220"/>
          </a:xfrm>
          <a:prstGeom prst="rect">
            <a:avLst/>
          </a:prstGeom>
          <a:ln w="3175">
            <a:solidFill>
              <a:schemeClr val="tx1"/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/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利润率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5803901" y="2947988"/>
            <a:ext cx="3857625" cy="1060847"/>
            <a:chOff x="7897" y="6190"/>
            <a:chExt cx="6076" cy="2228"/>
          </a:xfrm>
        </p:grpSpPr>
        <p:sp>
          <p:nvSpPr>
            <p:cNvPr id="2" name="云形标注 1"/>
            <p:cNvSpPr/>
            <p:nvPr/>
          </p:nvSpPr>
          <p:spPr>
            <a:xfrm flipV="1">
              <a:off x="7897" y="6190"/>
              <a:ext cx="4543" cy="2228"/>
            </a:xfrm>
            <a:prstGeom prst="cloudCallout">
              <a:avLst/>
            </a:prstGeom>
            <a:solidFill>
              <a:schemeClr val="accent5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noProof="1"/>
            </a:p>
          </p:txBody>
        </p:sp>
        <p:sp>
          <p:nvSpPr>
            <p:cNvPr id="3" name="Rectangle 11"/>
            <p:cNvSpPr>
              <a:spLocks noRot="1" noChangeArrowheads="1"/>
            </p:cNvSpPr>
            <p:nvPr/>
          </p:nvSpPr>
          <p:spPr bwMode="auto">
            <a:xfrm>
              <a:off x="8491" y="6597"/>
              <a:ext cx="5482" cy="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这些量有何</a:t>
              </a:r>
            </a:p>
            <a:p>
              <a:pPr marL="342900" indent="-342900"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关系</a:t>
              </a: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  <p:bldP spid="7173" grpId="0" bldLvl="0" animBg="1"/>
      <p:bldP spid="7174" grpId="0" bldLvl="0" animBg="1"/>
      <p:bldP spid="7175" grpId="0" bldLvl="0" animBg="1"/>
      <p:bldP spid="7176" grpId="0" bldLvl="0" animBg="1"/>
      <p:bldP spid="717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474913" y="4061223"/>
            <a:ext cx="6119812" cy="692944"/>
          </a:xfrm>
          <a:prstGeom prst="flowChartAlternateProcess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r>
              <a:rPr lang="en-US" altLang="zh-CN" noProof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2482851" y="2927748"/>
            <a:ext cx="6119813" cy="1026319"/>
          </a:xfrm>
          <a:prstGeom prst="flowChartAlternateProcess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r>
              <a:rPr lang="en-US" altLang="zh-CN" noProof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</p:txBody>
      </p:sp>
      <p:sp>
        <p:nvSpPr>
          <p:cNvPr id="7170" name="流程图: 可选过程 7169"/>
          <p:cNvSpPr/>
          <p:nvPr/>
        </p:nvSpPr>
        <p:spPr>
          <a:xfrm>
            <a:off x="2474913" y="1809750"/>
            <a:ext cx="6119812" cy="1026319"/>
          </a:xfrm>
          <a:prstGeom prst="flowChartAlternateProcess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r>
              <a:rPr lang="en-US" altLang="zh-CN" noProof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</p:txBody>
      </p:sp>
      <p:sp>
        <p:nvSpPr>
          <p:cNvPr id="7179" name="矩形 7178"/>
          <p:cNvSpPr>
            <a:spLocks noChangeArrowheads="1"/>
          </p:cNvSpPr>
          <p:nvPr/>
        </p:nvSpPr>
        <p:spPr bwMode="auto">
          <a:xfrm>
            <a:off x="4446589" y="2116931"/>
            <a:ext cx="2041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商品利润</a:t>
            </a:r>
          </a:p>
        </p:txBody>
      </p:sp>
      <p:sp>
        <p:nvSpPr>
          <p:cNvPr id="7177" name="文本框 7176"/>
          <p:cNvSpPr txBox="1">
            <a:spLocks noChangeArrowheads="1"/>
          </p:cNvSpPr>
          <p:nvPr/>
        </p:nvSpPr>
        <p:spPr bwMode="auto">
          <a:xfrm>
            <a:off x="2981325" y="2272904"/>
            <a:ext cx="1970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利润率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</p:txBody>
      </p:sp>
      <p:sp>
        <p:nvSpPr>
          <p:cNvPr id="7171" name="流程图: 可选过程 7170"/>
          <p:cNvSpPr/>
          <p:nvPr/>
        </p:nvSpPr>
        <p:spPr>
          <a:xfrm>
            <a:off x="2474913" y="952500"/>
            <a:ext cx="6119812" cy="692944"/>
          </a:xfrm>
          <a:prstGeom prst="flowChartAlternateProcess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r>
              <a:rPr lang="en-US" altLang="zh-CN" noProof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</p:txBody>
      </p:sp>
      <p:sp>
        <p:nvSpPr>
          <p:cNvPr id="9223" name="矩形 7171"/>
          <p:cNvSpPr>
            <a:spLocks noChangeArrowheads="1"/>
          </p:cNvSpPr>
          <p:nvPr/>
        </p:nvSpPr>
        <p:spPr bwMode="auto">
          <a:xfrm>
            <a:off x="3273425" y="1222772"/>
            <a:ext cx="5689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>
              <a:solidFill>
                <a:srgbClr val="FFCC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73" name="文本框 7172"/>
          <p:cNvSpPr txBox="1">
            <a:spLocks noChangeArrowheads="1"/>
          </p:cNvSpPr>
          <p:nvPr/>
        </p:nvSpPr>
        <p:spPr bwMode="auto">
          <a:xfrm>
            <a:off x="4505326" y="1254919"/>
            <a:ext cx="4081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商品售价－商品进价</a:t>
            </a:r>
          </a:p>
        </p:txBody>
      </p:sp>
      <p:sp>
        <p:nvSpPr>
          <p:cNvPr id="7174" name="矩形 7173"/>
          <p:cNvSpPr>
            <a:spLocks noChangeArrowheads="1"/>
          </p:cNvSpPr>
          <p:nvPr/>
        </p:nvSpPr>
        <p:spPr bwMode="auto">
          <a:xfrm>
            <a:off x="2627313" y="942975"/>
            <a:ext cx="5192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●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售价、进价、利润的关系：</a:t>
            </a:r>
          </a:p>
        </p:txBody>
      </p:sp>
      <p:sp>
        <p:nvSpPr>
          <p:cNvPr id="7175" name="矩形 7174"/>
          <p:cNvSpPr>
            <a:spLocks noChangeArrowheads="1"/>
          </p:cNvSpPr>
          <p:nvPr/>
        </p:nvSpPr>
        <p:spPr bwMode="auto">
          <a:xfrm>
            <a:off x="2990851" y="1254919"/>
            <a:ext cx="2232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商品利润</a:t>
            </a:r>
          </a:p>
        </p:txBody>
      </p:sp>
      <p:sp>
        <p:nvSpPr>
          <p:cNvPr id="7176" name="矩形 7175"/>
          <p:cNvSpPr>
            <a:spLocks noChangeArrowheads="1"/>
          </p:cNvSpPr>
          <p:nvPr/>
        </p:nvSpPr>
        <p:spPr bwMode="auto">
          <a:xfrm>
            <a:off x="2627313" y="1822848"/>
            <a:ext cx="5327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●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进价、利润、利润率的关系：</a:t>
            </a:r>
          </a:p>
        </p:txBody>
      </p:sp>
      <p:sp>
        <p:nvSpPr>
          <p:cNvPr id="7178" name="文本框 7177"/>
          <p:cNvSpPr txBox="1">
            <a:spLocks noChangeArrowheads="1"/>
          </p:cNvSpPr>
          <p:nvPr/>
        </p:nvSpPr>
        <p:spPr bwMode="auto">
          <a:xfrm>
            <a:off x="4454526" y="2444354"/>
            <a:ext cx="17430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商品进价</a:t>
            </a:r>
          </a:p>
        </p:txBody>
      </p:sp>
      <p:sp>
        <p:nvSpPr>
          <p:cNvPr id="7180" name="矩形 7179"/>
          <p:cNvSpPr>
            <a:spLocks noChangeArrowheads="1"/>
          </p:cNvSpPr>
          <p:nvPr/>
        </p:nvSpPr>
        <p:spPr bwMode="auto">
          <a:xfrm>
            <a:off x="5984875" y="2272904"/>
            <a:ext cx="1441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×100%</a:t>
            </a:r>
          </a:p>
        </p:txBody>
      </p:sp>
      <p:sp>
        <p:nvSpPr>
          <p:cNvPr id="7181" name="直接连接符 7180"/>
          <p:cNvSpPr>
            <a:spLocks noChangeShapeType="1"/>
          </p:cNvSpPr>
          <p:nvPr/>
        </p:nvSpPr>
        <p:spPr bwMode="auto">
          <a:xfrm>
            <a:off x="4452939" y="2463404"/>
            <a:ext cx="158432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/>
          </a:p>
        </p:txBody>
      </p:sp>
      <p:sp>
        <p:nvSpPr>
          <p:cNvPr id="7187" name="文本框 7186"/>
          <p:cNvSpPr txBox="1">
            <a:spLocks noChangeArrowheads="1"/>
          </p:cNvSpPr>
          <p:nvPr/>
        </p:nvSpPr>
        <p:spPr bwMode="auto">
          <a:xfrm>
            <a:off x="5964239" y="3282553"/>
            <a:ext cx="1296987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折扣数</a:t>
            </a:r>
          </a:p>
        </p:txBody>
      </p:sp>
      <p:sp>
        <p:nvSpPr>
          <p:cNvPr id="7184" name="文本框 7183"/>
          <p:cNvSpPr txBox="1">
            <a:spLocks noChangeArrowheads="1"/>
          </p:cNvSpPr>
          <p:nvPr/>
        </p:nvSpPr>
        <p:spPr bwMode="auto">
          <a:xfrm>
            <a:off x="2625726" y="2939653"/>
            <a:ext cx="5738813" cy="38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●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标价、折扣数、商品售价的关系： </a:t>
            </a:r>
            <a:endParaRPr lang="en-US" altLang="zh-CN" sz="2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85" name="矩形 7184"/>
          <p:cNvSpPr>
            <a:spLocks noChangeArrowheads="1"/>
          </p:cNvSpPr>
          <p:nvPr/>
        </p:nvSpPr>
        <p:spPr bwMode="auto">
          <a:xfrm>
            <a:off x="2994026" y="3408760"/>
            <a:ext cx="1979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商品售价＝</a:t>
            </a:r>
          </a:p>
        </p:txBody>
      </p:sp>
      <p:sp>
        <p:nvSpPr>
          <p:cNvPr id="7186" name="文本框 7185"/>
          <p:cNvSpPr txBox="1">
            <a:spLocks noChangeArrowheads="1"/>
          </p:cNvSpPr>
          <p:nvPr/>
        </p:nvSpPr>
        <p:spPr bwMode="auto">
          <a:xfrm>
            <a:off x="4708526" y="3415904"/>
            <a:ext cx="1376363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标价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</a:p>
        </p:txBody>
      </p:sp>
      <p:sp>
        <p:nvSpPr>
          <p:cNvPr id="7189" name="文本框 7188"/>
          <p:cNvSpPr txBox="1">
            <a:spLocks noChangeArrowheads="1"/>
          </p:cNvSpPr>
          <p:nvPr/>
        </p:nvSpPr>
        <p:spPr bwMode="auto">
          <a:xfrm>
            <a:off x="6246814" y="3574256"/>
            <a:ext cx="7207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</a:p>
        </p:txBody>
      </p:sp>
      <p:sp>
        <p:nvSpPr>
          <p:cNvPr id="7190" name="文本框 7189"/>
          <p:cNvSpPr txBox="1">
            <a:spLocks noChangeArrowheads="1"/>
          </p:cNvSpPr>
          <p:nvPr/>
        </p:nvSpPr>
        <p:spPr bwMode="auto">
          <a:xfrm>
            <a:off x="2627314" y="4040981"/>
            <a:ext cx="5737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●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商品售价、进价、利润率的关系：</a:t>
            </a:r>
          </a:p>
        </p:txBody>
      </p:sp>
      <p:sp>
        <p:nvSpPr>
          <p:cNvPr id="7191" name="文本框 7190"/>
          <p:cNvSpPr txBox="1">
            <a:spLocks noChangeArrowheads="1"/>
          </p:cNvSpPr>
          <p:nvPr/>
        </p:nvSpPr>
        <p:spPr bwMode="auto">
          <a:xfrm>
            <a:off x="4729163" y="4379119"/>
            <a:ext cx="1758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商品进价</a:t>
            </a:r>
          </a:p>
        </p:txBody>
      </p:sp>
      <p:sp>
        <p:nvSpPr>
          <p:cNvPr id="7192" name="文本框 7191"/>
          <p:cNvSpPr txBox="1">
            <a:spLocks noChangeArrowheads="1"/>
          </p:cNvSpPr>
          <p:nvPr/>
        </p:nvSpPr>
        <p:spPr bwMode="auto">
          <a:xfrm>
            <a:off x="2994026" y="4381500"/>
            <a:ext cx="1851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商品售价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</p:txBody>
      </p:sp>
      <p:sp>
        <p:nvSpPr>
          <p:cNvPr id="7193" name="文本框 7192"/>
          <p:cNvSpPr txBox="1">
            <a:spLocks noChangeArrowheads="1"/>
          </p:cNvSpPr>
          <p:nvPr/>
        </p:nvSpPr>
        <p:spPr bwMode="auto">
          <a:xfrm>
            <a:off x="6162676" y="4387454"/>
            <a:ext cx="2365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×(1+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利润率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9243" name="流程图: 可选过程 7193"/>
          <p:cNvSpPr/>
          <p:nvPr/>
        </p:nvSpPr>
        <p:spPr>
          <a:xfrm>
            <a:off x="882650" y="1181100"/>
            <a:ext cx="1079500" cy="3509963"/>
          </a:xfrm>
          <a:prstGeom prst="flowChartAlternateProcess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销</a:t>
            </a:r>
          </a:p>
          <a:p>
            <a:pPr algn="ctr"/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售</a:t>
            </a:r>
          </a:p>
          <a:p>
            <a:pPr algn="ctr"/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</a:p>
          <a:p>
            <a:pPr algn="ctr"/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</a:p>
          <a:p>
            <a:pPr algn="ctr"/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盈</a:t>
            </a:r>
          </a:p>
          <a:p>
            <a:pPr algn="ctr"/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亏</a:t>
            </a:r>
          </a:p>
        </p:txBody>
      </p:sp>
      <p:sp>
        <p:nvSpPr>
          <p:cNvPr id="9241" name="圆角矩形 31"/>
          <p:cNvSpPr>
            <a:spLocks noChangeArrowheads="1"/>
          </p:cNvSpPr>
          <p:nvPr/>
        </p:nvSpPr>
        <p:spPr bwMode="auto">
          <a:xfrm>
            <a:off x="430213" y="406003"/>
            <a:ext cx="1604962" cy="38576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要点归纳</a:t>
            </a:r>
          </a:p>
        </p:txBody>
      </p:sp>
      <p:sp>
        <p:nvSpPr>
          <p:cNvPr id="7188" name="直接连接符 7187"/>
          <p:cNvSpPr>
            <a:spLocks noChangeShapeType="1"/>
          </p:cNvSpPr>
          <p:nvPr/>
        </p:nvSpPr>
        <p:spPr bwMode="auto">
          <a:xfrm>
            <a:off x="5927726" y="3586163"/>
            <a:ext cx="1395413" cy="1191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"/>
                            </p:stCondLst>
                            <p:childTnLst>
                              <p:par>
                                <p:cTn id="10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" grpId="0" bldLvl="0" animBg="1"/>
      <p:bldP spid="7170" grpId="0" bldLvl="0" animBg="1"/>
      <p:bldP spid="7179" grpId="0"/>
      <p:bldP spid="7177" grpId="0"/>
      <p:bldP spid="7171" grpId="0" bldLvl="0" animBg="1"/>
      <p:bldP spid="7174" grpId="0"/>
      <p:bldP spid="7175" grpId="0"/>
      <p:bldP spid="7176" grpId="0"/>
      <p:bldP spid="7178" grpId="0"/>
      <p:bldP spid="7180" grpId="0"/>
      <p:bldP spid="7187" grpId="0"/>
      <p:bldP spid="7184" grpId="0"/>
      <p:bldP spid="7185" grpId="0"/>
      <p:bldP spid="7186" grpId="0"/>
      <p:bldP spid="7189" grpId="0"/>
      <p:bldP spid="7190" grpId="0"/>
      <p:bldP spid="7191" grpId="0"/>
      <p:bldP spid="7192" grpId="0"/>
      <p:bldP spid="71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41350" y="2598833"/>
            <a:ext cx="4235450" cy="1785104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你估计盈亏情况是怎样的？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盈利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 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亏损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 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不盈不亏</a:t>
            </a:r>
          </a:p>
        </p:txBody>
      </p:sp>
      <p:sp>
        <p:nvSpPr>
          <p:cNvPr id="10242" name="文本框 1"/>
          <p:cNvSpPr txBox="1">
            <a:spLocks noChangeArrowheads="1"/>
          </p:cNvSpPr>
          <p:nvPr/>
        </p:nvSpPr>
        <p:spPr bwMode="auto">
          <a:xfrm>
            <a:off x="641350" y="1071563"/>
            <a:ext cx="8020050" cy="148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例</a:t>
            </a:r>
            <a:r>
              <a:rPr lang="en-US" altLang="zh-CN" sz="2000" b="1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en-US" altLang="zh-CN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一商店在某一时间以每件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60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元的价格卖出两件衣服，其中一件盈利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25%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，另一件亏损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25%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，卖这两件衣服总的是盈利还是亏损，或是不盈不亏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?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0243" name="组合 2"/>
          <p:cNvGrpSpPr/>
          <p:nvPr/>
        </p:nvGrpSpPr>
        <p:grpSpPr bwMode="auto">
          <a:xfrm>
            <a:off x="4914900" y="2520554"/>
            <a:ext cx="1657350" cy="1510903"/>
            <a:chOff x="7515" y="4840"/>
            <a:chExt cx="2608" cy="3174"/>
          </a:xfrm>
        </p:grpSpPr>
        <p:sp>
          <p:nvSpPr>
            <p:cNvPr id="10244" name="矩形 8195"/>
            <p:cNvSpPr>
              <a:spLocks noChangeArrowheads="1"/>
            </p:cNvSpPr>
            <p:nvPr/>
          </p:nvSpPr>
          <p:spPr bwMode="auto">
            <a:xfrm>
              <a:off x="7515" y="4840"/>
              <a:ext cx="2608" cy="3175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pic>
          <p:nvPicPr>
            <p:cNvPr id="10245" name="图片 8196" descr="20041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695" y="5029"/>
              <a:ext cx="2237" cy="2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6" name="组合 8197"/>
          <p:cNvGrpSpPr/>
          <p:nvPr/>
        </p:nvGrpSpPr>
        <p:grpSpPr bwMode="auto">
          <a:xfrm>
            <a:off x="6788151" y="2520554"/>
            <a:ext cx="1655763" cy="1510903"/>
            <a:chOff x="0" y="0"/>
            <a:chExt cx="1406" cy="1406"/>
          </a:xfrm>
        </p:grpSpPr>
        <p:sp>
          <p:nvSpPr>
            <p:cNvPr id="10247" name="矩形 8198"/>
            <p:cNvSpPr>
              <a:spLocks noChangeArrowheads="1"/>
            </p:cNvSpPr>
            <p:nvPr/>
          </p:nvSpPr>
          <p:spPr bwMode="auto">
            <a:xfrm>
              <a:off x="0" y="0"/>
              <a:ext cx="1406" cy="140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pic>
          <p:nvPicPr>
            <p:cNvPr id="10248" name="图片 8199" descr="20041311550298507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1" y="101"/>
              <a:ext cx="1204" cy="1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9" name="矩形 8200"/>
          <p:cNvSpPr>
            <a:spLocks noChangeArrowheads="1"/>
          </p:cNvSpPr>
          <p:nvPr/>
        </p:nvSpPr>
        <p:spPr bwMode="auto">
          <a:xfrm>
            <a:off x="5492750" y="4086225"/>
            <a:ext cx="5032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</a:rPr>
              <a:t>¥60</a:t>
            </a:r>
          </a:p>
        </p:txBody>
      </p:sp>
      <p:sp>
        <p:nvSpPr>
          <p:cNvPr id="10250" name="矩形 8201"/>
          <p:cNvSpPr>
            <a:spLocks noChangeArrowheads="1"/>
          </p:cNvSpPr>
          <p:nvPr/>
        </p:nvSpPr>
        <p:spPr bwMode="auto">
          <a:xfrm>
            <a:off x="7364414" y="4086225"/>
            <a:ext cx="50323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</a:rPr>
              <a:t>¥60</a:t>
            </a:r>
          </a:p>
        </p:txBody>
      </p:sp>
      <p:sp>
        <p:nvSpPr>
          <p:cNvPr id="10251" name="圆角矩形 31"/>
          <p:cNvSpPr>
            <a:spLocks noChangeArrowheads="1"/>
          </p:cNvSpPr>
          <p:nvPr/>
        </p:nvSpPr>
        <p:spPr bwMode="auto">
          <a:xfrm>
            <a:off x="469900" y="482204"/>
            <a:ext cx="1568450" cy="39171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4"/>
          <p:cNvSpPr>
            <a:spLocks noChangeArrowheads="1"/>
          </p:cNvSpPr>
          <p:nvPr/>
        </p:nvSpPr>
        <p:spPr bwMode="auto">
          <a:xfrm>
            <a:off x="560389" y="532677"/>
            <a:ext cx="5978525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思考：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销售的盈亏取决于什么？</a:t>
            </a:r>
          </a:p>
        </p:txBody>
      </p:sp>
      <p:sp>
        <p:nvSpPr>
          <p:cNvPr id="12" name="矩形 14"/>
          <p:cNvSpPr/>
          <p:nvPr/>
        </p:nvSpPr>
        <p:spPr>
          <a:xfrm>
            <a:off x="487363" y="1655666"/>
            <a:ext cx="8299450" cy="609398"/>
          </a:xfrm>
          <a:prstGeom prst="rect">
            <a:avLst/>
          </a:prstGeom>
          <a:ln w="317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取决于总售价与总成本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两件衣服的成本之和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的关系</a:t>
            </a:r>
          </a:p>
        </p:txBody>
      </p:sp>
      <p:sp>
        <p:nvSpPr>
          <p:cNvPr id="13" name="矩形 14"/>
          <p:cNvSpPr>
            <a:spLocks noChangeArrowheads="1"/>
          </p:cNvSpPr>
          <p:nvPr/>
        </p:nvSpPr>
        <p:spPr bwMode="auto">
          <a:xfrm>
            <a:off x="1204913" y="2429572"/>
            <a:ext cx="45466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总售价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(120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＞  总成本</a:t>
            </a:r>
          </a:p>
        </p:txBody>
      </p:sp>
      <p:sp>
        <p:nvSpPr>
          <p:cNvPr id="14" name="矩形 14"/>
          <p:cNvSpPr>
            <a:spLocks noChangeArrowheads="1"/>
          </p:cNvSpPr>
          <p:nvPr/>
        </p:nvSpPr>
        <p:spPr bwMode="auto">
          <a:xfrm>
            <a:off x="1423989" y="2993928"/>
            <a:ext cx="4327525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总售价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(120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＜  总成本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423989" y="3555903"/>
            <a:ext cx="4327525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总售价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(120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  总成本</a:t>
            </a:r>
          </a:p>
        </p:txBody>
      </p:sp>
      <p:sp>
        <p:nvSpPr>
          <p:cNvPr id="16" name="矩形 14"/>
          <p:cNvSpPr>
            <a:spLocks noChangeArrowheads="1"/>
          </p:cNvSpPr>
          <p:nvPr/>
        </p:nvSpPr>
        <p:spPr bwMode="auto">
          <a:xfrm>
            <a:off x="5889625" y="2494092"/>
            <a:ext cx="1709738" cy="523220"/>
          </a:xfrm>
          <a:prstGeom prst="rect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盈 利</a:t>
            </a:r>
          </a:p>
        </p:txBody>
      </p:sp>
      <p:sp>
        <p:nvSpPr>
          <p:cNvPr id="17" name="矩形 14"/>
          <p:cNvSpPr>
            <a:spLocks noChangeArrowheads="1"/>
          </p:cNvSpPr>
          <p:nvPr/>
        </p:nvSpPr>
        <p:spPr bwMode="auto">
          <a:xfrm>
            <a:off x="5916613" y="3058448"/>
            <a:ext cx="1682750" cy="523220"/>
          </a:xfrm>
          <a:prstGeom prst="rect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亏 损</a:t>
            </a:r>
          </a:p>
        </p:txBody>
      </p:sp>
      <p:sp>
        <p:nvSpPr>
          <p:cNvPr id="18" name="矩形 14"/>
          <p:cNvSpPr>
            <a:spLocks noChangeArrowheads="1"/>
          </p:cNvSpPr>
          <p:nvPr/>
        </p:nvSpPr>
        <p:spPr bwMode="auto">
          <a:xfrm>
            <a:off x="5916613" y="3632329"/>
            <a:ext cx="1681162" cy="523220"/>
          </a:xfrm>
          <a:prstGeom prst="rect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不盈不亏</a:t>
            </a:r>
          </a:p>
        </p:txBody>
      </p:sp>
      <p:sp>
        <p:nvSpPr>
          <p:cNvPr id="11273" name="文本框 1"/>
          <p:cNvSpPr txBox="1">
            <a:spLocks noChangeArrowheads="1"/>
          </p:cNvSpPr>
          <p:nvPr/>
        </p:nvSpPr>
        <p:spPr bwMode="auto">
          <a:xfrm>
            <a:off x="3225800" y="184547"/>
            <a:ext cx="3290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81026" y="719138"/>
            <a:ext cx="8069263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现在两件衣服的售价为已知条件，要知道卖这两件衣服是盈利还是亏损，还需要知道什么？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90551" y="1728788"/>
            <a:ext cx="8067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两件衣服的成本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即进价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439738" y="2574131"/>
            <a:ext cx="8361362" cy="1910954"/>
            <a:chOff x="354" y="4613"/>
            <a:chExt cx="13168" cy="4013"/>
          </a:xfrm>
        </p:grpSpPr>
        <p:sp>
          <p:nvSpPr>
            <p:cNvPr id="12292" name="云形标注 4"/>
            <p:cNvSpPr>
              <a:spLocks noChangeArrowheads="1"/>
            </p:cNvSpPr>
            <p:nvPr/>
          </p:nvSpPr>
          <p:spPr bwMode="auto">
            <a:xfrm flipV="1">
              <a:off x="354" y="4613"/>
              <a:ext cx="13080" cy="4013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2293" name="文本框 3"/>
            <p:cNvSpPr txBox="1">
              <a:spLocks noChangeArrowheads="1"/>
            </p:cNvSpPr>
            <p:nvPr/>
          </p:nvSpPr>
          <p:spPr bwMode="auto">
            <a:xfrm>
              <a:off x="816" y="5225"/>
              <a:ext cx="12706" cy="2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</a:t>
              </a:r>
              <a:r>
                <a:rPr lang="zh-CN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如果设盈利的那件衣服的进价为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</a:t>
              </a:r>
              <a:r>
                <a:rPr lang="en-US" altLang="zh-CN" sz="2000" i="1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 </a:t>
              </a:r>
              <a:r>
                <a:rPr lang="zh-CN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元，根据进价、利润率、售价之间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的关系，你能列出方程求解吗？同理，如果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设另一件衣服的进价为 </a:t>
              </a:r>
              <a:r>
                <a:rPr lang="en-US" altLang="zh-CN" sz="2000" i="1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 </a:t>
              </a:r>
              <a:r>
                <a:rPr lang="zh-CN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元呢？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1458</Words>
  <Application>Microsoft Office PowerPoint</Application>
  <PresentationFormat>全屏显示(16:9)</PresentationFormat>
  <Paragraphs>208</Paragraphs>
  <Slides>19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方正姚体</vt:lpstr>
      <vt:lpstr>黑体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2023-01-16T16:06:59Z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6E1AA64E069A4C079FE8249D878097F7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