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70" r:id="rId2"/>
    <p:sldId id="353" r:id="rId3"/>
    <p:sldId id="471" r:id="rId4"/>
    <p:sldId id="352" r:id="rId5"/>
    <p:sldId id="497" r:id="rId6"/>
    <p:sldId id="498" r:id="rId7"/>
    <p:sldId id="491" r:id="rId8"/>
    <p:sldId id="494" r:id="rId9"/>
    <p:sldId id="499" r:id="rId10"/>
    <p:sldId id="492" r:id="rId11"/>
    <p:sldId id="495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07" r:id="rId20"/>
    <p:sldId id="508" r:id="rId21"/>
    <p:sldId id="509" r:id="rId22"/>
    <p:sldId id="493" r:id="rId23"/>
    <p:sldId id="496" r:id="rId24"/>
    <p:sldId id="297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949A"/>
    <a:srgbClr val="7D8F7B"/>
    <a:srgbClr val="B0A280"/>
    <a:srgbClr val="6C7C65"/>
    <a:srgbClr val="3296A8"/>
    <a:srgbClr val="6D8AAB"/>
    <a:srgbClr val="31709C"/>
    <a:srgbClr val="7697B3"/>
    <a:srgbClr val="6FA094"/>
    <a:srgbClr val="94B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27" autoAdjust="0"/>
    <p:restoredTop sz="97778" autoAdjust="0"/>
  </p:normalViewPr>
  <p:slideViewPr>
    <p:cSldViewPr snapToGrid="0" showGuides="1">
      <p:cViewPr>
        <p:scale>
          <a:sx n="130" d="100"/>
          <a:sy n="130" d="100"/>
        </p:scale>
        <p:origin x="-1074" y="-432"/>
      </p:cViewPr>
      <p:guideLst>
        <p:guide orient="horz" pos="162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9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7"/>
            <a:ext cx="7772400" cy="1021556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854725" y="773443"/>
            <a:ext cx="7434551" cy="321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4425043" y="4838925"/>
            <a:ext cx="293917" cy="1650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3505200" y="4797170"/>
            <a:ext cx="2133600" cy="273844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68568" tIns="34284" rIns="68568" bIns="342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4"/>
          <p:cNvSpPr txBox="1"/>
          <p:nvPr/>
        </p:nvSpPr>
        <p:spPr>
          <a:xfrm>
            <a:off x="2386581" y="964174"/>
            <a:ext cx="1589970" cy="1084661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6600" b="1" spc="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假</a:t>
            </a:r>
            <a:endParaRPr lang="en-US" altLang="zh-CN" sz="6600" b="1" spc="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18403" y="2374700"/>
            <a:ext cx="3773758" cy="394097"/>
          </a:xfrm>
          <a:prstGeom prst="rect">
            <a:avLst/>
          </a:prstGeom>
          <a:solidFill>
            <a:srgbClr val="4A949A"/>
          </a:solidFill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srgbClr val="3FB6B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" name="TextBox 4"/>
          <p:cNvSpPr txBox="1"/>
          <p:nvPr/>
        </p:nvSpPr>
        <p:spPr>
          <a:xfrm>
            <a:off x="2885401" y="2386132"/>
            <a:ext cx="3472190" cy="330850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700" spc="450" dirty="0">
                <a:ln w="19050">
                  <a:noFill/>
                </a:ln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部编版七年级课件</a:t>
            </a:r>
            <a:r>
              <a:rPr lang="en-US" altLang="zh-CN" sz="1700" spc="450" dirty="0">
                <a:ln w="19050">
                  <a:noFill/>
                </a:ln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PPT</a:t>
            </a:r>
            <a:r>
              <a:rPr lang="zh-CN" altLang="en-US" sz="1700" spc="450" dirty="0">
                <a:ln w="19050">
                  <a:noFill/>
                </a:ln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模板</a:t>
            </a:r>
          </a:p>
        </p:txBody>
      </p:sp>
      <p:sp>
        <p:nvSpPr>
          <p:cNvPr id="20" name="矩形 19"/>
          <p:cNvSpPr/>
          <p:nvPr/>
        </p:nvSpPr>
        <p:spPr>
          <a:xfrm>
            <a:off x="4952943" y="1195439"/>
            <a:ext cx="1539218" cy="429397"/>
          </a:xfrm>
          <a:prstGeom prst="rect">
            <a:avLst/>
          </a:prstGeom>
          <a:noFill/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zh-CN" altLang="en-US" sz="24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普希金</a:t>
            </a:r>
          </a:p>
        </p:txBody>
      </p:sp>
      <p:sp>
        <p:nvSpPr>
          <p:cNvPr id="22" name="TextBox 4"/>
          <p:cNvSpPr txBox="1"/>
          <p:nvPr/>
        </p:nvSpPr>
        <p:spPr>
          <a:xfrm>
            <a:off x="3170678" y="1324942"/>
            <a:ext cx="1589970" cy="1084661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6600" b="1" spc="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如</a:t>
            </a:r>
            <a:endParaRPr lang="en-US" altLang="zh-CN" sz="6600" b="1" spc="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" name="TextBox 4"/>
          <p:cNvSpPr txBox="1"/>
          <p:nvPr/>
        </p:nvSpPr>
        <p:spPr>
          <a:xfrm>
            <a:off x="3659694" y="1048557"/>
            <a:ext cx="1407209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3600" b="1" spc="45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生活</a:t>
            </a:r>
            <a:endParaRPr lang="en-US" altLang="zh-CN" sz="3600" b="1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4" name="TextBox 4"/>
          <p:cNvSpPr txBox="1"/>
          <p:nvPr/>
        </p:nvSpPr>
        <p:spPr>
          <a:xfrm>
            <a:off x="4243735" y="1624836"/>
            <a:ext cx="2558474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3600" b="1" spc="45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欺骗了你</a:t>
            </a:r>
            <a:endParaRPr lang="en-US" altLang="zh-CN" sz="3600" b="1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5544" y="257115"/>
            <a:ext cx="8612912" cy="4629268"/>
          </a:xfrm>
          <a:prstGeom prst="rect">
            <a:avLst/>
          </a:prstGeom>
          <a:noFill/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65383" y="3921924"/>
            <a:ext cx="25122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sz="2000" b="1" kern="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75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49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49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  <p:bldP spid="20" grpId="0" animBg="1"/>
      <p:bldP spid="22" grpId="0"/>
      <p:bldP spid="23" grpId="0"/>
      <p:bldP spid="24" grpId="0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171047" y="984143"/>
            <a:ext cx="2859063" cy="750879"/>
          </a:xfrm>
          <a:prstGeom prst="rect">
            <a:avLst/>
          </a:prstGeom>
          <a:noFill/>
          <a:ln w="12700"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lvl="0" algn="ctr"/>
            <a:r>
              <a:rPr kumimoji="1" lang="zh-CN" altLang="en-US" sz="3600" b="1" spc="45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第三部</a:t>
            </a:r>
            <a:r>
              <a:rPr kumimoji="1" lang="zh-CN" altLang="en-US" sz="3600" b="1" spc="45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</a:t>
            </a:r>
            <a:endParaRPr lang="zh-CN" altLang="en-US" b="1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2623336" y="1778933"/>
            <a:ext cx="3956914" cy="895143"/>
          </a:xfrm>
          <a:prstGeom prst="rect">
            <a:avLst/>
          </a:prstGeom>
        </p:spPr>
        <p:txBody>
          <a:bodyPr lIns="68571" tIns="34285" rIns="68571" bIns="34285" rtlCol="0"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4100" spc="45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课文赏析</a:t>
            </a:r>
            <a:endParaRPr lang="zh-CN" altLang="en-US" sz="4100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副标题 2"/>
          <p:cNvSpPr txBox="1"/>
          <p:nvPr/>
        </p:nvSpPr>
        <p:spPr>
          <a:xfrm>
            <a:off x="2959119" y="2677477"/>
            <a:ext cx="3285347" cy="340569"/>
          </a:xfrm>
          <a:prstGeom prst="rect">
            <a:avLst/>
          </a:prstGeom>
        </p:spPr>
        <p:txBody>
          <a:bodyPr lIns="68571" tIns="34285" rIns="68571" bIns="34285" rtlCol="0"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简洁大气</a:t>
            </a: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|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易编辑</a:t>
            </a: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|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任意替换内容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622097" y="2556347"/>
            <a:ext cx="395815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65544" y="257115"/>
            <a:ext cx="8612912" cy="4629268"/>
          </a:xfrm>
          <a:prstGeom prst="rect">
            <a:avLst/>
          </a:prstGeom>
          <a:noFill/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513984" y="3133000"/>
            <a:ext cx="353925" cy="69304"/>
          </a:xfrm>
          <a:prstGeom prst="rect">
            <a:avLst/>
          </a:prstGeom>
          <a:noFill/>
        </p:spPr>
        <p:txBody>
          <a:bodyPr vert="eaVert" wrap="none" lIns="68571" tIns="34285" rIns="68571" bIns="34285" rtlCol="0">
            <a:sp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43872" y="1053720"/>
            <a:ext cx="5857447" cy="357789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（普希金）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假如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生活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欺骗了你，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不要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悲伤，不要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心急！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忧郁的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日子里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须要镇静：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相信吧，快乐的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日子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将会来临。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心儿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永远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向往着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未来；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现在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却常是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忧郁。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一切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都是瞬息，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一切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都将会过去；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而那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过去了的，</a:t>
            </a:r>
          </a:p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就会成为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亲切的 </a:t>
            </a:r>
            <a:r>
              <a:rPr lang="en-US" altLang="zh-CN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 </a:t>
            </a: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怀恋。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6714" y="1960781"/>
            <a:ext cx="492424" cy="1249050"/>
          </a:xfrm>
          <a:prstGeom prst="rect">
            <a:avLst/>
          </a:prstGeom>
          <a:noFill/>
        </p:spPr>
        <p:txBody>
          <a:bodyPr vert="eaVert" wrap="none" lIns="68571" tIns="34285" rIns="68571" bIns="34285" rtlCol="0">
            <a:spAutoFit/>
          </a:bodyPr>
          <a:lstStyle/>
          <a:p>
            <a:r>
              <a:rPr lang="zh-CN" altLang="en-US" sz="23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节奏划分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952879" y="1334344"/>
            <a:ext cx="5706218" cy="287616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1.解题：</a:t>
            </a:r>
          </a:p>
          <a:p>
            <a:pPr>
              <a:lnSpc>
                <a:spcPct val="16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“假如生活欺骗了你”指什么？</a:t>
            </a:r>
          </a:p>
          <a:p>
            <a:pPr>
              <a:lnSpc>
                <a:spcPct val="16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“假如生活欺骗了你”特指在生活中因遭遇艰难困苦甚至不幸而身处逆境。</a:t>
            </a:r>
          </a:p>
          <a:p>
            <a:pPr>
              <a:lnSpc>
                <a:spcPct val="16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（作者写这首诗时正被流放，是自己真实生活的写照。）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542655" y="1412681"/>
            <a:ext cx="6058689" cy="23498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2.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诗的两部分各表现了什么内容？</a:t>
            </a:r>
            <a:endParaRPr lang="en-US" altLang="zh-CN" sz="1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1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第一部分：写如果身处逆境，不必悲伤，要耐心等待，快乐的日子一定到来。</a:t>
            </a:r>
            <a:endParaRPr lang="en-US" altLang="zh-CN" sz="1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1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第二部分：写要永远向往美好的生活，现在虽身处逆境，只是暂时的，当时过境迁，往事都将成为亲切的回忆。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20397" y="1264248"/>
            <a:ext cx="6724334" cy="3313933"/>
          </a:xfrm>
          <a:prstGeom prst="rect">
            <a:avLst/>
          </a:prstGeom>
        </p:spPr>
        <p:txBody>
          <a:bodyPr lIns="68571" tIns="34285" rIns="68571" bIns="34285"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5000"/>
              </a:spcBef>
              <a:buFontTx/>
              <a:buNone/>
            </a:pPr>
            <a:endParaRPr lang="zh-CN" altLang="en-US" sz="1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35000"/>
              </a:spcBef>
              <a:buFontTx/>
              <a:buNone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）为什么被“生活欺骗”了，还“不要悲伤，不要心急”？</a:t>
            </a:r>
          </a:p>
          <a:p>
            <a:pPr>
              <a:spcBef>
                <a:spcPct val="35000"/>
              </a:spcBef>
              <a:buFontTx/>
              <a:buNone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）怎样理解“忧郁的日子里需要镇静：／相信吧，快乐的日子将会来临”？</a:t>
            </a:r>
          </a:p>
          <a:p>
            <a:pPr>
              <a:spcBef>
                <a:spcPct val="35000"/>
              </a:spcBef>
              <a:buFontTx/>
              <a:buNone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）“而那过去了的，就会成为亲切的怀恋”这一 句应怎么理解？</a:t>
            </a:r>
          </a:p>
          <a:p>
            <a:pPr>
              <a:spcBef>
                <a:spcPct val="35000"/>
              </a:spcBef>
              <a:buFontTx/>
              <a:buNone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）这首诗表达了诗人怎样的人生态度？</a:t>
            </a:r>
          </a:p>
          <a:p>
            <a:pPr>
              <a:spcBef>
                <a:spcPct val="35000"/>
              </a:spcBef>
              <a:buFontTx/>
              <a:buNone/>
            </a:pPr>
            <a:endParaRPr lang="zh-CN" altLang="en-US" sz="1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35000"/>
              </a:spcBef>
              <a:buFontTx/>
              <a:buNone/>
            </a:pPr>
            <a:endParaRPr lang="zh-CN" altLang="en-US" sz="1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62099" y="1056547"/>
            <a:ext cx="2743557" cy="42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3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合作探究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143744" y="1257300"/>
            <a:ext cx="6857702" cy="191128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）为什么被“生活欺骗”了，还“不要悲伤，不要心急”？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生活不会总是一帆风顺，人生不如意的事常有，怎么办？面对这个大家都会碰到的问题，诗人的劝说首先是“不要悲伤”，因为悲伤会吞噬一个人的斗志，让人一蹶不振；然后是“不要心急”，因为凡事都有一个过程，风浪的平息需要时间，花朵的绽开更需要时间，焦虑、着急是于事无补的，必须学会忍耐和等待。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24173" y="3263938"/>
            <a:ext cx="6102748" cy="71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生活中的不幸、失意是暂时的，不能因为眼前的困难挫折就失去了对未来的信心。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6" name="文本占位符 24578"/>
          <p:cNvSpPr>
            <a:spLocks noGrp="1" noChangeArrowheads="1"/>
          </p:cNvSpPr>
          <p:nvPr/>
        </p:nvSpPr>
        <p:spPr bwMode="auto">
          <a:xfrm>
            <a:off x="1103854" y="1214849"/>
            <a:ext cx="6264693" cy="86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19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19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19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）、怎样理解“忧郁的日子里需要镇静：／相信吧，快乐的日子将会来临”？</a:t>
            </a:r>
          </a:p>
        </p:txBody>
      </p:sp>
      <p:sp>
        <p:nvSpPr>
          <p:cNvPr id="2" name="矩形 1"/>
          <p:cNvSpPr/>
          <p:nvPr/>
        </p:nvSpPr>
        <p:spPr>
          <a:xfrm>
            <a:off x="1009781" y="2077851"/>
            <a:ext cx="6696947" cy="153117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有人因忧郁而沉沦，有人因忧郁而绝望，有人因忧郁而疯狂，可是诗人说“忧郁的日子里需要镇静”，因为“快乐的日子将会来临”，对未来要有信心，暴风雨之后会有彩虹，黑夜之后会有黎明，要学会镇静地等候，满怀信心地等候。只有在你完全安静下来的时候，蝴蝶才有可能栖上你的肩头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462278" y="985007"/>
            <a:ext cx="6220635" cy="654015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buFontTx/>
              <a:buNone/>
            </a:pPr>
            <a:r>
              <a:rPr lang="zh-CN" altLang="en-US" sz="19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19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19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）“而那过去了的，就会成为亲切的怀恋”这一 句应怎么理解？</a:t>
            </a:r>
          </a:p>
        </p:txBody>
      </p:sp>
      <p:sp>
        <p:nvSpPr>
          <p:cNvPr id="3" name="矩形 2"/>
          <p:cNvSpPr/>
          <p:nvPr/>
        </p:nvSpPr>
        <p:spPr>
          <a:xfrm>
            <a:off x="1481330" y="1936149"/>
            <a:ext cx="6182530" cy="211595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人生难免会遭受挫折，我们要用积极的人生态度去对待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,“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心儿永远向往着未来”，这样，越过坎坷之后回首过去，那一切艰难困苦都将变成“亲切的怀恋”，因为苦难是最好的老师，欲见彩虹必先经历风雨。</a:t>
            </a:r>
          </a:p>
          <a:p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一方面强调一种积极乐观的人生态度。另一方面，人生的体验应该是丰富多样的。各种体验都是一笔宝贵的人生财富，都有助于把握人生。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911655" y="918563"/>
            <a:ext cx="5716931" cy="423183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3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3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3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）这首诗表达了诗人怎样的人生态度？ </a:t>
            </a:r>
            <a:endParaRPr lang="zh-CN" altLang="en-US" sz="230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62303" y="1580494"/>
            <a:ext cx="6668368" cy="1238791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900" noProof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    当生活欺骗了你时，不要悲伤，不要心急；在苦恼的时候要善于忍耐，一切都会过去，我们一定要永保积极乐观的心态；生活中不可能没有痛苦与悲伤，欢乐不会永远被忧伤所掩盖，快乐的日子终会到来。</a:t>
            </a:r>
            <a:endParaRPr lang="zh-CN" altLang="en-US" sz="190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11654" y="3278795"/>
            <a:ext cx="6454028" cy="43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这首诗表达了诗人积极乐观的人生态度。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72842" y="900418"/>
            <a:ext cx="7399506" cy="77712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buFontTx/>
              <a:buNone/>
            </a:pPr>
            <a:r>
              <a:rPr lang="zh-CN" altLang="en-US" sz="2300" b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与一般诗歌相比，这首诗有什么不同？你认为这首诗歌能取得巨大成功的原因在哪里？</a:t>
            </a:r>
          </a:p>
        </p:txBody>
      </p:sp>
      <p:sp>
        <p:nvSpPr>
          <p:cNvPr id="3" name="矩形 2"/>
          <p:cNvSpPr/>
          <p:nvPr/>
        </p:nvSpPr>
        <p:spPr>
          <a:xfrm>
            <a:off x="1257464" y="1943009"/>
            <a:ext cx="6857702" cy="240834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一般诗歌的艺术形象都比较生动鲜明，将主题含蓄地告诉读者。</a:t>
            </a:r>
          </a:p>
          <a:p>
            <a:pPr>
              <a:spcBef>
                <a:spcPct val="50000"/>
              </a:spcBef>
            </a:pP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这首诗没有什么具体形象，只是以劝告的口吻明确地说明道理。</a:t>
            </a:r>
          </a:p>
          <a:p>
            <a:pPr>
              <a:spcBef>
                <a:spcPct val="50000"/>
              </a:spcBef>
            </a:pPr>
            <a:r>
              <a:rPr lang="zh-CN" altLang="en-US" sz="19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成功的原因在于诗人以平等的娓娓的语气写来，语调亲切和婉、热诚坦率，似乎诗人在与你交谈；诗句清新流畅，热烈深沉，有丰富的人情味和哲理意味，从中可以让人感受到诗人真诚、博大的情怀和坚强、乐观的思想情绪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2005658" y="1717142"/>
            <a:ext cx="2516542" cy="401920"/>
            <a:chOff x="7046724" y="2568233"/>
            <a:chExt cx="3354952" cy="536017"/>
          </a:xfrm>
          <a:solidFill>
            <a:srgbClr val="538D45"/>
          </a:solidFill>
        </p:grpSpPr>
        <p:sp>
          <p:nvSpPr>
            <p:cNvPr id="36" name="Freeform 10"/>
            <p:cNvSpPr/>
            <p:nvPr/>
          </p:nvSpPr>
          <p:spPr bwMode="auto">
            <a:xfrm>
              <a:off x="7046724" y="2579384"/>
              <a:ext cx="3354952" cy="508760"/>
            </a:xfrm>
            <a:custGeom>
              <a:avLst/>
              <a:gdLst>
                <a:gd name="T0" fmla="*/ 97 w 8676"/>
                <a:gd name="T1" fmla="*/ 0 h 884"/>
                <a:gd name="T2" fmla="*/ 8475 w 8676"/>
                <a:gd name="T3" fmla="*/ 0 h 884"/>
                <a:gd name="T4" fmla="*/ 8676 w 8676"/>
                <a:gd name="T5" fmla="*/ 202 h 884"/>
                <a:gd name="T6" fmla="*/ 8676 w 8676"/>
                <a:gd name="T7" fmla="*/ 788 h 884"/>
                <a:gd name="T8" fmla="*/ 8579 w 8676"/>
                <a:gd name="T9" fmla="*/ 884 h 884"/>
                <a:gd name="T10" fmla="*/ 97 w 8676"/>
                <a:gd name="T11" fmla="*/ 884 h 884"/>
                <a:gd name="T12" fmla="*/ 0 w 8676"/>
                <a:gd name="T13" fmla="*/ 788 h 884"/>
                <a:gd name="T14" fmla="*/ 0 w 8676"/>
                <a:gd name="T15" fmla="*/ 96 h 884"/>
                <a:gd name="T16" fmla="*/ 97 w 8676"/>
                <a:gd name="T17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76" h="884">
                  <a:moveTo>
                    <a:pt x="97" y="0"/>
                  </a:moveTo>
                  <a:lnTo>
                    <a:pt x="8475" y="0"/>
                  </a:lnTo>
                  <a:lnTo>
                    <a:pt x="8676" y="202"/>
                  </a:lnTo>
                  <a:lnTo>
                    <a:pt x="8676" y="788"/>
                  </a:lnTo>
                  <a:cubicBezTo>
                    <a:pt x="8676" y="841"/>
                    <a:pt x="8632" y="884"/>
                    <a:pt x="8579" y="884"/>
                  </a:cubicBezTo>
                  <a:lnTo>
                    <a:pt x="97" y="884"/>
                  </a:lnTo>
                  <a:cubicBezTo>
                    <a:pt x="44" y="884"/>
                    <a:pt x="0" y="841"/>
                    <a:pt x="0" y="788"/>
                  </a:cubicBezTo>
                  <a:lnTo>
                    <a:pt x="0" y="96"/>
                  </a:lnTo>
                  <a:cubicBezTo>
                    <a:pt x="0" y="43"/>
                    <a:pt x="44" y="0"/>
                    <a:pt x="97" y="0"/>
                  </a:cubicBezTo>
                  <a:close/>
                </a:path>
              </a:pathLst>
            </a:custGeom>
            <a:noFill/>
            <a:ln w="10" cap="flat" cmpd="sng">
              <a:solidFill>
                <a:srgbClr val="4A949A"/>
              </a:solidFill>
              <a:round/>
            </a:ln>
          </p:spPr>
          <p:txBody>
            <a:bodyPr lIns="68562" tIns="34281" rIns="68562" bIns="34281"/>
            <a:lstStyle/>
            <a:p>
              <a:endParaRPr lang="zh-CN" altLang="en-US" sz="17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7" name="Rectangle 12"/>
            <p:cNvSpPr>
              <a:spLocks noChangeArrowheads="1"/>
            </p:cNvSpPr>
            <p:nvPr/>
          </p:nvSpPr>
          <p:spPr bwMode="auto">
            <a:xfrm>
              <a:off x="7214927" y="2568233"/>
              <a:ext cx="547246" cy="535234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txBody>
            <a:bodyPr lIns="68562" tIns="34281" rIns="68562" bIns="3428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7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8" name="TextBox 105"/>
            <p:cNvSpPr txBox="1">
              <a:spLocks noChangeArrowheads="1"/>
            </p:cNvSpPr>
            <p:nvPr/>
          </p:nvSpPr>
          <p:spPr bwMode="auto">
            <a:xfrm>
              <a:off x="7921922" y="2616779"/>
              <a:ext cx="1507433" cy="4617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62" tIns="34281" rIns="68562" bIns="3428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 dirty="0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课文导读</a:t>
              </a:r>
            </a:p>
          </p:txBody>
        </p:sp>
        <p:sp>
          <p:nvSpPr>
            <p:cNvPr id="39" name="TextBox 106"/>
            <p:cNvSpPr txBox="1">
              <a:spLocks noChangeArrowheads="1"/>
            </p:cNvSpPr>
            <p:nvPr/>
          </p:nvSpPr>
          <p:spPr bwMode="auto">
            <a:xfrm>
              <a:off x="7331006" y="2580933"/>
              <a:ext cx="396163" cy="523317"/>
            </a:xfrm>
            <a:prstGeom prst="rect">
              <a:avLst/>
            </a:prstGeom>
            <a:solidFill>
              <a:srgbClr val="4A949A"/>
            </a:solidFill>
            <a:ln w="9525">
              <a:noFill/>
              <a:miter lim="800000"/>
            </a:ln>
          </p:spPr>
          <p:txBody>
            <a:bodyPr wrap="none" lIns="68562" tIns="34281" rIns="68562" bIns="3428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1</a:t>
              </a:r>
              <a:endParaRPr lang="zh-CN" altLang="en-US" sz="2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005658" y="2372455"/>
            <a:ext cx="2516542" cy="412781"/>
            <a:chOff x="7046723" y="3455337"/>
            <a:chExt cx="3354953" cy="550501"/>
          </a:xfrm>
          <a:solidFill>
            <a:srgbClr val="CA7070"/>
          </a:solidFill>
        </p:grpSpPr>
        <p:sp>
          <p:nvSpPr>
            <p:cNvPr id="41" name="Freeform 10"/>
            <p:cNvSpPr/>
            <p:nvPr/>
          </p:nvSpPr>
          <p:spPr bwMode="auto">
            <a:xfrm>
              <a:off x="7046723" y="3455337"/>
              <a:ext cx="3354953" cy="508760"/>
            </a:xfrm>
            <a:custGeom>
              <a:avLst/>
              <a:gdLst>
                <a:gd name="T0" fmla="*/ 97 w 8676"/>
                <a:gd name="T1" fmla="*/ 0 h 884"/>
                <a:gd name="T2" fmla="*/ 8475 w 8676"/>
                <a:gd name="T3" fmla="*/ 0 h 884"/>
                <a:gd name="T4" fmla="*/ 8676 w 8676"/>
                <a:gd name="T5" fmla="*/ 202 h 884"/>
                <a:gd name="T6" fmla="*/ 8676 w 8676"/>
                <a:gd name="T7" fmla="*/ 788 h 884"/>
                <a:gd name="T8" fmla="*/ 8579 w 8676"/>
                <a:gd name="T9" fmla="*/ 884 h 884"/>
                <a:gd name="T10" fmla="*/ 97 w 8676"/>
                <a:gd name="T11" fmla="*/ 884 h 884"/>
                <a:gd name="T12" fmla="*/ 0 w 8676"/>
                <a:gd name="T13" fmla="*/ 788 h 884"/>
                <a:gd name="T14" fmla="*/ 0 w 8676"/>
                <a:gd name="T15" fmla="*/ 96 h 884"/>
                <a:gd name="T16" fmla="*/ 97 w 8676"/>
                <a:gd name="T17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76" h="884">
                  <a:moveTo>
                    <a:pt x="97" y="0"/>
                  </a:moveTo>
                  <a:lnTo>
                    <a:pt x="8475" y="0"/>
                  </a:lnTo>
                  <a:lnTo>
                    <a:pt x="8676" y="202"/>
                  </a:lnTo>
                  <a:lnTo>
                    <a:pt x="8676" y="788"/>
                  </a:lnTo>
                  <a:cubicBezTo>
                    <a:pt x="8676" y="841"/>
                    <a:pt x="8632" y="884"/>
                    <a:pt x="8579" y="884"/>
                  </a:cubicBezTo>
                  <a:lnTo>
                    <a:pt x="97" y="884"/>
                  </a:lnTo>
                  <a:cubicBezTo>
                    <a:pt x="44" y="884"/>
                    <a:pt x="0" y="841"/>
                    <a:pt x="0" y="788"/>
                  </a:cubicBezTo>
                  <a:lnTo>
                    <a:pt x="0" y="96"/>
                  </a:lnTo>
                  <a:cubicBezTo>
                    <a:pt x="0" y="43"/>
                    <a:pt x="44" y="0"/>
                    <a:pt x="97" y="0"/>
                  </a:cubicBezTo>
                  <a:close/>
                </a:path>
              </a:pathLst>
            </a:custGeom>
            <a:noFill/>
            <a:ln w="10" cap="flat" cmpd="sng">
              <a:solidFill>
                <a:srgbClr val="4A949A"/>
              </a:solidFill>
              <a:round/>
            </a:ln>
          </p:spPr>
          <p:txBody>
            <a:bodyPr lIns="68562" tIns="34281" rIns="68562" bIns="34281"/>
            <a:lstStyle/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7213200" y="3455337"/>
              <a:ext cx="547246" cy="535234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txBody>
            <a:bodyPr lIns="68562" tIns="34281" rIns="68562" bIns="3428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7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3" name="TextBox 108"/>
            <p:cNvSpPr txBox="1">
              <a:spLocks noChangeArrowheads="1"/>
            </p:cNvSpPr>
            <p:nvPr/>
          </p:nvSpPr>
          <p:spPr bwMode="auto">
            <a:xfrm>
              <a:off x="7921923" y="3514603"/>
              <a:ext cx="1507433" cy="4617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62" tIns="34281" rIns="68562" bIns="3428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 dirty="0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认字识词</a:t>
              </a:r>
            </a:p>
          </p:txBody>
        </p:sp>
        <p:sp>
          <p:nvSpPr>
            <p:cNvPr id="44" name="TextBox 109"/>
            <p:cNvSpPr txBox="1">
              <a:spLocks noChangeArrowheads="1"/>
            </p:cNvSpPr>
            <p:nvPr/>
          </p:nvSpPr>
          <p:spPr bwMode="auto">
            <a:xfrm>
              <a:off x="7331006" y="3482521"/>
              <a:ext cx="396163" cy="523317"/>
            </a:xfrm>
            <a:prstGeom prst="rect">
              <a:avLst/>
            </a:prstGeom>
            <a:solidFill>
              <a:srgbClr val="4A949A"/>
            </a:solidFill>
            <a:ln w="9525">
              <a:noFill/>
              <a:miter lim="800000"/>
            </a:ln>
          </p:spPr>
          <p:txBody>
            <a:bodyPr wrap="none" lIns="68562" tIns="34281" rIns="68562" bIns="3428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</a:t>
              </a:r>
              <a:endParaRPr lang="zh-CN" altLang="en-US" sz="2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669660" y="1707970"/>
            <a:ext cx="2516542" cy="401919"/>
            <a:chOff x="7055400" y="4329992"/>
            <a:chExt cx="3354953" cy="536016"/>
          </a:xfrm>
          <a:solidFill>
            <a:srgbClr val="CA7070"/>
          </a:solidFill>
        </p:grpSpPr>
        <p:sp>
          <p:nvSpPr>
            <p:cNvPr id="46" name="Freeform 10"/>
            <p:cNvSpPr/>
            <p:nvPr/>
          </p:nvSpPr>
          <p:spPr bwMode="auto">
            <a:xfrm>
              <a:off x="7055400" y="4342222"/>
              <a:ext cx="3354953" cy="508760"/>
            </a:xfrm>
            <a:custGeom>
              <a:avLst/>
              <a:gdLst>
                <a:gd name="T0" fmla="*/ 97 w 8676"/>
                <a:gd name="T1" fmla="*/ 0 h 884"/>
                <a:gd name="T2" fmla="*/ 8475 w 8676"/>
                <a:gd name="T3" fmla="*/ 0 h 884"/>
                <a:gd name="T4" fmla="*/ 8676 w 8676"/>
                <a:gd name="T5" fmla="*/ 202 h 884"/>
                <a:gd name="T6" fmla="*/ 8676 w 8676"/>
                <a:gd name="T7" fmla="*/ 788 h 884"/>
                <a:gd name="T8" fmla="*/ 8579 w 8676"/>
                <a:gd name="T9" fmla="*/ 884 h 884"/>
                <a:gd name="T10" fmla="*/ 97 w 8676"/>
                <a:gd name="T11" fmla="*/ 884 h 884"/>
                <a:gd name="T12" fmla="*/ 0 w 8676"/>
                <a:gd name="T13" fmla="*/ 788 h 884"/>
                <a:gd name="T14" fmla="*/ 0 w 8676"/>
                <a:gd name="T15" fmla="*/ 96 h 884"/>
                <a:gd name="T16" fmla="*/ 97 w 8676"/>
                <a:gd name="T17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76" h="884">
                  <a:moveTo>
                    <a:pt x="97" y="0"/>
                  </a:moveTo>
                  <a:lnTo>
                    <a:pt x="8475" y="0"/>
                  </a:lnTo>
                  <a:lnTo>
                    <a:pt x="8676" y="202"/>
                  </a:lnTo>
                  <a:lnTo>
                    <a:pt x="8676" y="788"/>
                  </a:lnTo>
                  <a:cubicBezTo>
                    <a:pt x="8676" y="841"/>
                    <a:pt x="8632" y="884"/>
                    <a:pt x="8579" y="884"/>
                  </a:cubicBezTo>
                  <a:lnTo>
                    <a:pt x="97" y="884"/>
                  </a:lnTo>
                  <a:cubicBezTo>
                    <a:pt x="44" y="884"/>
                    <a:pt x="0" y="841"/>
                    <a:pt x="0" y="788"/>
                  </a:cubicBezTo>
                  <a:lnTo>
                    <a:pt x="0" y="96"/>
                  </a:lnTo>
                  <a:cubicBezTo>
                    <a:pt x="0" y="43"/>
                    <a:pt x="44" y="0"/>
                    <a:pt x="97" y="0"/>
                  </a:cubicBezTo>
                  <a:close/>
                </a:path>
              </a:pathLst>
            </a:custGeom>
            <a:noFill/>
            <a:ln w="10" cap="flat" cmpd="sng">
              <a:solidFill>
                <a:srgbClr val="4A949A"/>
              </a:solidFill>
              <a:round/>
            </a:ln>
          </p:spPr>
          <p:txBody>
            <a:bodyPr lIns="68562" tIns="34281" rIns="68562" bIns="34281"/>
            <a:lstStyle/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7" name="Rectangle 12"/>
            <p:cNvSpPr>
              <a:spLocks noChangeArrowheads="1"/>
            </p:cNvSpPr>
            <p:nvPr/>
          </p:nvSpPr>
          <p:spPr bwMode="auto">
            <a:xfrm>
              <a:off x="7223604" y="4329992"/>
              <a:ext cx="547246" cy="535234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txBody>
            <a:bodyPr lIns="68562" tIns="34281" rIns="68562" bIns="3428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7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48" name="TextBox 115"/>
            <p:cNvSpPr txBox="1">
              <a:spLocks noChangeArrowheads="1"/>
            </p:cNvSpPr>
            <p:nvPr/>
          </p:nvSpPr>
          <p:spPr bwMode="auto">
            <a:xfrm>
              <a:off x="7930598" y="4363502"/>
              <a:ext cx="1507433" cy="4617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62" tIns="34281" rIns="68562" bIns="3428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 dirty="0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课文赏析</a:t>
              </a:r>
            </a:p>
          </p:txBody>
        </p:sp>
        <p:sp>
          <p:nvSpPr>
            <p:cNvPr id="49" name="TextBox 116"/>
            <p:cNvSpPr txBox="1">
              <a:spLocks noChangeArrowheads="1"/>
            </p:cNvSpPr>
            <p:nvPr/>
          </p:nvSpPr>
          <p:spPr bwMode="auto">
            <a:xfrm>
              <a:off x="7339683" y="4342691"/>
              <a:ext cx="396163" cy="523317"/>
            </a:xfrm>
            <a:prstGeom prst="rect">
              <a:avLst/>
            </a:prstGeom>
            <a:solidFill>
              <a:srgbClr val="4A949A"/>
            </a:solidFill>
            <a:ln w="9525">
              <a:noFill/>
              <a:miter lim="800000"/>
            </a:ln>
          </p:spPr>
          <p:txBody>
            <a:bodyPr wrap="none" lIns="68562" tIns="34281" rIns="68562" bIns="3428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3</a:t>
              </a:r>
              <a:endParaRPr lang="zh-CN" altLang="en-US" sz="2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669660" y="2354597"/>
            <a:ext cx="2516542" cy="401920"/>
            <a:chOff x="7055400" y="5205513"/>
            <a:chExt cx="3354953" cy="536017"/>
          </a:xfrm>
          <a:solidFill>
            <a:srgbClr val="538D45"/>
          </a:solidFill>
        </p:grpSpPr>
        <p:sp>
          <p:nvSpPr>
            <p:cNvPr id="51" name="Freeform 10"/>
            <p:cNvSpPr/>
            <p:nvPr/>
          </p:nvSpPr>
          <p:spPr bwMode="auto">
            <a:xfrm>
              <a:off x="7055400" y="5210119"/>
              <a:ext cx="3354953" cy="508760"/>
            </a:xfrm>
            <a:custGeom>
              <a:avLst/>
              <a:gdLst>
                <a:gd name="T0" fmla="*/ 97 w 8676"/>
                <a:gd name="T1" fmla="*/ 0 h 884"/>
                <a:gd name="T2" fmla="*/ 8475 w 8676"/>
                <a:gd name="T3" fmla="*/ 0 h 884"/>
                <a:gd name="T4" fmla="*/ 8676 w 8676"/>
                <a:gd name="T5" fmla="*/ 202 h 884"/>
                <a:gd name="T6" fmla="*/ 8676 w 8676"/>
                <a:gd name="T7" fmla="*/ 788 h 884"/>
                <a:gd name="T8" fmla="*/ 8579 w 8676"/>
                <a:gd name="T9" fmla="*/ 884 h 884"/>
                <a:gd name="T10" fmla="*/ 97 w 8676"/>
                <a:gd name="T11" fmla="*/ 884 h 884"/>
                <a:gd name="T12" fmla="*/ 0 w 8676"/>
                <a:gd name="T13" fmla="*/ 788 h 884"/>
                <a:gd name="T14" fmla="*/ 0 w 8676"/>
                <a:gd name="T15" fmla="*/ 96 h 884"/>
                <a:gd name="T16" fmla="*/ 97 w 8676"/>
                <a:gd name="T17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76" h="884">
                  <a:moveTo>
                    <a:pt x="97" y="0"/>
                  </a:moveTo>
                  <a:lnTo>
                    <a:pt x="8475" y="0"/>
                  </a:lnTo>
                  <a:lnTo>
                    <a:pt x="8676" y="202"/>
                  </a:lnTo>
                  <a:lnTo>
                    <a:pt x="8676" y="788"/>
                  </a:lnTo>
                  <a:cubicBezTo>
                    <a:pt x="8676" y="841"/>
                    <a:pt x="8632" y="884"/>
                    <a:pt x="8579" y="884"/>
                  </a:cubicBezTo>
                  <a:lnTo>
                    <a:pt x="97" y="884"/>
                  </a:lnTo>
                  <a:cubicBezTo>
                    <a:pt x="44" y="884"/>
                    <a:pt x="0" y="841"/>
                    <a:pt x="0" y="788"/>
                  </a:cubicBezTo>
                  <a:lnTo>
                    <a:pt x="0" y="96"/>
                  </a:lnTo>
                  <a:cubicBezTo>
                    <a:pt x="0" y="43"/>
                    <a:pt x="44" y="0"/>
                    <a:pt x="97" y="0"/>
                  </a:cubicBezTo>
                  <a:close/>
                </a:path>
              </a:pathLst>
            </a:custGeom>
            <a:noFill/>
            <a:ln w="10" cap="flat" cmpd="sng">
              <a:solidFill>
                <a:srgbClr val="4A949A"/>
              </a:solidFill>
              <a:round/>
            </a:ln>
          </p:spPr>
          <p:txBody>
            <a:bodyPr lIns="68562" tIns="34281" rIns="68562" bIns="34281"/>
            <a:lstStyle/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2" name="Rectangle 12"/>
            <p:cNvSpPr>
              <a:spLocks noChangeArrowheads="1"/>
            </p:cNvSpPr>
            <p:nvPr/>
          </p:nvSpPr>
          <p:spPr bwMode="auto">
            <a:xfrm>
              <a:off x="7223604" y="5205513"/>
              <a:ext cx="547246" cy="535234"/>
            </a:xfrm>
            <a:prstGeom prst="rect">
              <a:avLst/>
            </a:prstGeom>
            <a:solidFill>
              <a:srgbClr val="4A949A"/>
            </a:solidFill>
            <a:ln w="9525">
              <a:noFill/>
              <a:miter lim="800000"/>
            </a:ln>
          </p:spPr>
          <p:txBody>
            <a:bodyPr lIns="68562" tIns="34281" rIns="68562" bIns="3428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7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3" name="TextBox 117"/>
            <p:cNvSpPr txBox="1">
              <a:spLocks noChangeArrowheads="1"/>
            </p:cNvSpPr>
            <p:nvPr/>
          </p:nvSpPr>
          <p:spPr bwMode="auto">
            <a:xfrm>
              <a:off x="7930598" y="5239457"/>
              <a:ext cx="1507433" cy="4617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8562" tIns="34281" rIns="68562" bIns="3428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 dirty="0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课文小结</a:t>
              </a:r>
            </a:p>
          </p:txBody>
        </p:sp>
        <p:sp>
          <p:nvSpPr>
            <p:cNvPr id="54" name="TextBox 118"/>
            <p:cNvSpPr txBox="1">
              <a:spLocks noChangeArrowheads="1"/>
            </p:cNvSpPr>
            <p:nvPr/>
          </p:nvSpPr>
          <p:spPr bwMode="auto">
            <a:xfrm>
              <a:off x="7339683" y="5218213"/>
              <a:ext cx="396163" cy="523317"/>
            </a:xfrm>
            <a:prstGeom prst="rect">
              <a:avLst/>
            </a:prstGeom>
            <a:solidFill>
              <a:srgbClr val="4A949A"/>
            </a:solidFill>
            <a:ln w="9525">
              <a:noFill/>
              <a:miter lim="800000"/>
            </a:ln>
          </p:spPr>
          <p:txBody>
            <a:bodyPr wrap="none" lIns="68562" tIns="34281" rIns="68562" bIns="3428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4</a:t>
              </a:r>
              <a:endParaRPr lang="zh-CN" altLang="en-US" sz="2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5" name="前言"/>
          <p:cNvSpPr>
            <a:spLocks noChangeArrowheads="1"/>
          </p:cNvSpPr>
          <p:nvPr/>
        </p:nvSpPr>
        <p:spPr bwMode="auto">
          <a:xfrm>
            <a:off x="2532697" y="817125"/>
            <a:ext cx="4209717" cy="6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主目录</a:t>
            </a:r>
            <a:r>
              <a:rPr lang="zh-CN" altLang="en-US" sz="3000" b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30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CN" altLang="en-US" sz="3000" b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3000" spc="45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CONTENT</a:t>
            </a:r>
            <a:endParaRPr lang="zh-CN" altLang="en-US" sz="3000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65544" y="257115"/>
            <a:ext cx="8612912" cy="4629268"/>
          </a:xfrm>
          <a:prstGeom prst="rect">
            <a:avLst/>
          </a:prstGeom>
          <a:noFill/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933827" y="2386838"/>
            <a:ext cx="5620482" cy="109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9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假如你觉得生活欺骗了你，你将如何面对？联系自己的生活体验谈谈你的体会。</a:t>
            </a:r>
          </a:p>
          <a:p>
            <a:pPr>
              <a:spcBef>
                <a:spcPct val="50000"/>
              </a:spcBef>
            </a:pPr>
            <a:endParaRPr lang="en-US" altLang="zh-CN" sz="1900" b="1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83890" y="1083650"/>
            <a:ext cx="4570418" cy="89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畅所欲言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53795" y="1151984"/>
            <a:ext cx="1561541" cy="300013"/>
          </a:xfrm>
          <a:prstGeom prst="rect">
            <a:avLst/>
          </a:prstGeom>
          <a:solidFill>
            <a:srgbClr val="4A949A"/>
          </a:solidFill>
          <a:ln>
            <a:noFill/>
          </a:ln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否定错误态度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44171" y="884006"/>
            <a:ext cx="1057412" cy="300013"/>
          </a:xfrm>
          <a:prstGeom prst="rect">
            <a:avLst/>
          </a:prstGeom>
          <a:solidFill>
            <a:srgbClr val="4A949A"/>
          </a:solidFill>
          <a:ln>
            <a:noFill/>
          </a:ln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不要悲伤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44171" y="1666245"/>
            <a:ext cx="1057412" cy="300013"/>
          </a:xfrm>
          <a:prstGeom prst="rect">
            <a:avLst/>
          </a:prstGeom>
          <a:solidFill>
            <a:srgbClr val="4A949A"/>
          </a:solidFill>
          <a:ln>
            <a:noFill/>
          </a:ln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不要心急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87543" y="3621122"/>
            <a:ext cx="1487617" cy="300013"/>
          </a:xfrm>
          <a:prstGeom prst="rect">
            <a:avLst/>
          </a:prstGeom>
          <a:solidFill>
            <a:srgbClr val="4A949A"/>
          </a:solidFill>
          <a:ln>
            <a:noFill/>
          </a:ln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指出正确态度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894454" y="2827996"/>
            <a:ext cx="1068462" cy="300013"/>
          </a:xfrm>
          <a:prstGeom prst="rect">
            <a:avLst/>
          </a:prstGeom>
          <a:solidFill>
            <a:srgbClr val="4A949A"/>
          </a:solidFill>
          <a:ln>
            <a:noFill/>
          </a:ln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须要镇定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951611" y="4427825"/>
            <a:ext cx="1163725" cy="300013"/>
          </a:xfrm>
          <a:prstGeom prst="rect">
            <a:avLst/>
          </a:prstGeom>
          <a:solidFill>
            <a:srgbClr val="4A949A"/>
          </a:solidFill>
          <a:ln>
            <a:noFill/>
          </a:ln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要有信心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837807" y="3409098"/>
            <a:ext cx="1982981" cy="300013"/>
          </a:xfrm>
          <a:prstGeom prst="rect">
            <a:avLst/>
          </a:prstGeom>
          <a:solidFill>
            <a:srgbClr val="4A949A"/>
          </a:solidFill>
          <a:ln>
            <a:noFill/>
          </a:ln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快乐的日子将会来临</a:t>
            </a:r>
            <a:r>
              <a:rPr lang="zh-CN" altLang="en-US" sz="15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493789" y="1693558"/>
            <a:ext cx="369314" cy="878788"/>
          </a:xfrm>
          <a:prstGeom prst="rect">
            <a:avLst/>
          </a:prstGeom>
          <a:solidFill>
            <a:srgbClr val="4A949A"/>
          </a:solidFill>
          <a:ln w="9525">
            <a:noFill/>
            <a:miter lim="800000"/>
          </a:ln>
          <a:effectLst/>
        </p:spPr>
        <p:txBody>
          <a:bodyPr vert="eaVert" wrap="square" lIns="68571" tIns="34285" rIns="68571" bIns="34285">
            <a:spAutoFit/>
          </a:bodyPr>
          <a:lstStyle/>
          <a:p>
            <a:pPr>
              <a:buFontTx/>
              <a:buNone/>
              <a:defRPr/>
            </a:pPr>
            <a:r>
              <a:rPr kumimoji="1" lang="zh-CN" altLang="en-US" sz="15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积极乐观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23209" y="1313775"/>
            <a:ext cx="369314" cy="1814233"/>
          </a:xfrm>
          <a:prstGeom prst="rect">
            <a:avLst/>
          </a:prstGeom>
          <a:solidFill>
            <a:srgbClr val="4A949A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square" lIns="68571" tIns="34285" rIns="68571" bIns="34285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zh-CN" altLang="en-US" sz="15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假如生活欺骗了你</a:t>
            </a: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1867906" y="1275255"/>
            <a:ext cx="663026" cy="140044"/>
          </a:xfrm>
          <a:prstGeom prst="chevron">
            <a:avLst>
              <a:gd name="adj" fmla="val 83287"/>
            </a:avLst>
          </a:prstGeom>
          <a:solidFill>
            <a:srgbClr val="4A949A"/>
          </a:solidFill>
          <a:ln>
            <a:noFill/>
          </a:ln>
        </p:spPr>
        <p:txBody>
          <a:bodyPr wrap="none" lIns="68571" tIns="34285" rIns="68571" bIns="3428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5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" name="AutoShape 12"/>
          <p:cNvSpPr/>
          <p:nvPr/>
        </p:nvSpPr>
        <p:spPr bwMode="auto">
          <a:xfrm>
            <a:off x="4782935" y="985449"/>
            <a:ext cx="198908" cy="886943"/>
          </a:xfrm>
          <a:prstGeom prst="leftBrace">
            <a:avLst>
              <a:gd name="adj1" fmla="val 52690"/>
              <a:gd name="adj2" fmla="val 50000"/>
            </a:avLst>
          </a:prstGeom>
          <a:noFill/>
          <a:ln w="38100" cap="sq">
            <a:solidFill>
              <a:srgbClr val="4A949A"/>
            </a:solidFill>
            <a:round/>
            <a:headEnd type="none" w="sm" len="sm"/>
            <a:tailEnd type="none" w="sm" len="sm"/>
          </a:ln>
        </p:spPr>
        <p:txBody>
          <a:bodyPr wrap="none" lIns="68571" tIns="34285" rIns="68571" bIns="3428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5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auto">
          <a:xfrm rot="1815585">
            <a:off x="1295582" y="3249836"/>
            <a:ext cx="663026" cy="140044"/>
          </a:xfrm>
          <a:prstGeom prst="chevron">
            <a:avLst>
              <a:gd name="adj" fmla="val 83287"/>
            </a:avLst>
          </a:prstGeom>
          <a:solidFill>
            <a:srgbClr val="4A949A"/>
          </a:solidFill>
          <a:ln>
            <a:noFill/>
          </a:ln>
        </p:spPr>
        <p:txBody>
          <a:bodyPr wrap="none" lIns="68571" tIns="34285" rIns="68571" bIns="3428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5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3694658" y="3257862"/>
            <a:ext cx="198908" cy="233406"/>
          </a:xfrm>
          <a:prstGeom prst="upArrow">
            <a:avLst>
              <a:gd name="adj1" fmla="val 50000"/>
              <a:gd name="adj2" fmla="val 41644"/>
            </a:avLst>
          </a:prstGeom>
          <a:solidFill>
            <a:srgbClr val="4A949A"/>
          </a:solidFill>
          <a:ln w="12700" cap="sq">
            <a:solidFill>
              <a:srgbClr val="4A949A"/>
            </a:solidFill>
            <a:miter lim="800000"/>
            <a:headEnd type="none" w="sm" len="sm"/>
            <a:tailEnd type="none" w="sm" len="sm"/>
          </a:ln>
        </p:spPr>
        <p:txBody>
          <a:bodyPr vert="eaVert" wrap="none" lIns="68571" tIns="34285" rIns="68571" bIns="3428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5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3694658" y="4057777"/>
            <a:ext cx="198908" cy="233406"/>
          </a:xfrm>
          <a:prstGeom prst="downArrow">
            <a:avLst>
              <a:gd name="adj1" fmla="val 50000"/>
              <a:gd name="adj2" fmla="val 41644"/>
            </a:avLst>
          </a:prstGeom>
          <a:solidFill>
            <a:srgbClr val="4A949A"/>
          </a:solidFill>
          <a:ln w="12700" cap="sq">
            <a:solidFill>
              <a:srgbClr val="4A949A"/>
            </a:solidFill>
            <a:miter lim="800000"/>
            <a:headEnd type="none" w="sm" len="sm"/>
            <a:tailEnd type="none" w="sm" len="sm"/>
          </a:ln>
        </p:spPr>
        <p:txBody>
          <a:bodyPr vert="eaVert" wrap="none" lIns="68571" tIns="34285" rIns="68571" bIns="3428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5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4494862" y="3039771"/>
            <a:ext cx="397816" cy="280087"/>
          </a:xfrm>
          <a:prstGeom prst="line">
            <a:avLst/>
          </a:prstGeom>
          <a:noFill/>
          <a:ln w="76200" cap="sq">
            <a:solidFill>
              <a:srgbClr val="4A949A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71" tIns="34285" rIns="68571" bIns="34285"/>
          <a:lstStyle/>
          <a:p>
            <a:endParaRPr lang="zh-CN" altLang="en-US" sz="15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V="1">
            <a:off x="4552019" y="4099599"/>
            <a:ext cx="331513" cy="420131"/>
          </a:xfrm>
          <a:prstGeom prst="line">
            <a:avLst/>
          </a:prstGeom>
          <a:noFill/>
          <a:ln w="76200" cap="sq">
            <a:solidFill>
              <a:srgbClr val="4A949A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71" tIns="34285" rIns="68571" bIns="34285"/>
          <a:lstStyle/>
          <a:p>
            <a:endParaRPr lang="zh-CN" altLang="en-US" sz="15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4" name="AutoShape 18"/>
          <p:cNvSpPr/>
          <p:nvPr/>
        </p:nvSpPr>
        <p:spPr bwMode="auto">
          <a:xfrm>
            <a:off x="7057799" y="1060443"/>
            <a:ext cx="198908" cy="2567467"/>
          </a:xfrm>
          <a:prstGeom prst="rightBrace">
            <a:avLst>
              <a:gd name="adj1" fmla="val 152523"/>
              <a:gd name="adj2" fmla="val 50000"/>
            </a:avLst>
          </a:prstGeom>
          <a:noFill/>
          <a:ln w="76200" cap="sq">
            <a:solidFill>
              <a:srgbClr val="4A949A"/>
            </a:solidFill>
            <a:round/>
            <a:headEnd type="none" w="sm" len="sm"/>
            <a:tailEnd type="none" w="sm" len="sm"/>
          </a:ln>
        </p:spPr>
        <p:txBody>
          <a:bodyPr wrap="none" lIns="68571" tIns="34285" rIns="68571" bIns="3428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5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171047" y="984143"/>
            <a:ext cx="2859063" cy="750879"/>
          </a:xfrm>
          <a:prstGeom prst="rect">
            <a:avLst/>
          </a:prstGeom>
          <a:noFill/>
          <a:ln w="12700"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lvl="0" algn="ctr"/>
            <a:r>
              <a:rPr kumimoji="1" lang="zh-CN" altLang="en-US" sz="3600" b="1" spc="45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第四部</a:t>
            </a:r>
            <a:r>
              <a:rPr kumimoji="1" lang="zh-CN" altLang="en-US" sz="3600" b="1" spc="45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</a:t>
            </a:r>
            <a:endParaRPr lang="zh-CN" altLang="en-US" b="1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2623336" y="1778933"/>
            <a:ext cx="3956914" cy="895143"/>
          </a:xfrm>
          <a:prstGeom prst="rect">
            <a:avLst/>
          </a:prstGeom>
        </p:spPr>
        <p:txBody>
          <a:bodyPr lIns="68571" tIns="34285" rIns="68571" bIns="34285" rtlCol="0"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4100" spc="45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课文小结</a:t>
            </a:r>
            <a:endParaRPr lang="zh-CN" altLang="en-US" sz="4100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副标题 2"/>
          <p:cNvSpPr txBox="1"/>
          <p:nvPr/>
        </p:nvSpPr>
        <p:spPr>
          <a:xfrm>
            <a:off x="2959119" y="2677477"/>
            <a:ext cx="3285347" cy="340569"/>
          </a:xfrm>
          <a:prstGeom prst="rect">
            <a:avLst/>
          </a:prstGeom>
        </p:spPr>
        <p:txBody>
          <a:bodyPr lIns="68571" tIns="34285" rIns="68571" bIns="34285" rtlCol="0"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简洁大气</a:t>
            </a: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|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易编辑</a:t>
            </a: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|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任意替换内容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622097" y="2556347"/>
            <a:ext cx="395815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65544" y="257115"/>
            <a:ext cx="8612912" cy="4629268"/>
          </a:xfrm>
          <a:prstGeom prst="rect">
            <a:avLst/>
          </a:prstGeom>
          <a:noFill/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课文小结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286893" y="1484246"/>
            <a:ext cx="4570214" cy="224752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>
              <a:lnSpc>
                <a:spcPct val="140000"/>
              </a:lnSpc>
              <a:spcBef>
                <a:spcPct val="45000"/>
              </a:spcBef>
            </a:pPr>
            <a:r>
              <a:rPr lang="en-US" altLang="zh-CN" sz="1900" b="1" i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1900" b="1" i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作者通过展示他的生活态度，</a:t>
            </a:r>
            <a:r>
              <a:rPr lang="zh-CN" altLang="en-US" sz="1900" i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以劝说的口吻</a:t>
            </a:r>
            <a:r>
              <a:rPr lang="zh-CN" altLang="en-US" sz="1900" b="1" i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告诫我们</a:t>
            </a:r>
            <a:r>
              <a:rPr lang="zh-CN" altLang="en-US" sz="1900" b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</a:p>
          <a:p>
            <a:pPr>
              <a:lnSpc>
                <a:spcPct val="140000"/>
              </a:lnSpc>
              <a:spcBef>
                <a:spcPct val="45000"/>
              </a:spcBef>
            </a:pPr>
            <a:r>
              <a:rPr lang="zh-CN" altLang="en-US" sz="1900" b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 </a:t>
            </a:r>
            <a:r>
              <a:rPr lang="zh-CN" altLang="en-US" sz="1900" b="1" dirty="0">
                <a:solidFill>
                  <a:srgbClr val="4A94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生活中不可能没有挫折，面临挫折要正确对待它，要镇静，要坚信未来是光明的，美好的。</a:t>
            </a:r>
            <a:endParaRPr lang="zh-CN" altLang="en-US" sz="190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13" name="TextBox 4"/>
          <p:cNvSpPr txBox="1"/>
          <p:nvPr/>
        </p:nvSpPr>
        <p:spPr>
          <a:xfrm>
            <a:off x="2150082" y="1078078"/>
            <a:ext cx="4872414" cy="830805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5000" b="1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同学们下课啦</a:t>
            </a:r>
            <a:endParaRPr lang="en-US" altLang="zh-CN" sz="5000" b="1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18403" y="1997027"/>
            <a:ext cx="3773758" cy="394097"/>
          </a:xfrm>
          <a:prstGeom prst="rect">
            <a:avLst/>
          </a:prstGeom>
          <a:solidFill>
            <a:srgbClr val="4A949A"/>
          </a:solidFill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srgbClr val="3FB6B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5544" y="257115"/>
            <a:ext cx="8612912" cy="4629268"/>
          </a:xfrm>
          <a:prstGeom prst="rect">
            <a:avLst/>
          </a:prstGeom>
          <a:noFill/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171047" y="984143"/>
            <a:ext cx="2859063" cy="750879"/>
          </a:xfrm>
          <a:prstGeom prst="rect">
            <a:avLst/>
          </a:prstGeom>
          <a:noFill/>
          <a:ln w="12700"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lvl="0" algn="ctr"/>
            <a:r>
              <a:rPr kumimoji="1" lang="zh-CN" altLang="en-US" sz="3600" b="1" spc="45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第一部分</a:t>
            </a:r>
            <a:endParaRPr lang="zh-CN" altLang="en-US" b="1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2623336" y="1778933"/>
            <a:ext cx="3956914" cy="895143"/>
          </a:xfrm>
          <a:prstGeom prst="rect">
            <a:avLst/>
          </a:prstGeom>
        </p:spPr>
        <p:txBody>
          <a:bodyPr lIns="68571" tIns="34285" rIns="68571" bIns="34285" rtlCol="0"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4100" spc="45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课文导读</a:t>
            </a:r>
            <a:endParaRPr lang="zh-CN" altLang="en-US" sz="4100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副标题 2"/>
          <p:cNvSpPr txBox="1"/>
          <p:nvPr/>
        </p:nvSpPr>
        <p:spPr>
          <a:xfrm>
            <a:off x="2959119" y="2677477"/>
            <a:ext cx="3285347" cy="340569"/>
          </a:xfrm>
          <a:prstGeom prst="rect">
            <a:avLst/>
          </a:prstGeom>
        </p:spPr>
        <p:txBody>
          <a:bodyPr lIns="68571" tIns="34285" rIns="68571" bIns="34285" rtlCol="0"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简洁大气</a:t>
            </a: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|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易编辑</a:t>
            </a: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|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任意替换内容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622097" y="2556347"/>
            <a:ext cx="395815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65544" y="257115"/>
            <a:ext cx="8612912" cy="4629268"/>
          </a:xfrm>
          <a:prstGeom prst="rect">
            <a:avLst/>
          </a:prstGeom>
          <a:noFill/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课文导读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pic>
        <p:nvPicPr>
          <p:cNvPr id="5" name="Picture 2" descr="普希金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138" y="913797"/>
            <a:ext cx="2461908" cy="346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67551" y="1400348"/>
            <a:ext cx="5268011" cy="2546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zh-CN" altLang="en-US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亚历山大</a:t>
            </a:r>
            <a:r>
              <a:rPr lang="en-US" altLang="zh-CN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·</a:t>
            </a:r>
            <a:r>
              <a:rPr lang="zh-CN" altLang="en-US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谢尔盖耶维奇</a:t>
            </a:r>
            <a:r>
              <a:rPr lang="en-US" altLang="zh-CN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·</a:t>
            </a:r>
            <a:r>
              <a:rPr lang="zh-CN" altLang="en-US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普希金，（</a:t>
            </a:r>
            <a:r>
              <a:rPr lang="en-US" altLang="zh-CN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1799-1837</a:t>
            </a:r>
            <a:r>
              <a:rPr lang="zh-CN" altLang="en-US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），俄罗斯伟大的民族诗人、小说家。</a:t>
            </a:r>
          </a:p>
          <a:p>
            <a:r>
              <a:rPr lang="zh-CN" altLang="en-US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史称：</a:t>
            </a:r>
            <a:r>
              <a:rPr lang="zh-CN" altLang="en-US" sz="2300" u="sng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“俄罗斯文学之父”、“俄罗斯诗歌的太阳”、“俄国文学的始祖”；</a:t>
            </a:r>
          </a:p>
          <a:p>
            <a:r>
              <a:rPr lang="zh-CN" altLang="en-US" sz="23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他被认为是俄罗斯文学语言的创建者和新俄罗斯文学的奠基人。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6714" y="1960781"/>
            <a:ext cx="492424" cy="1249050"/>
          </a:xfrm>
          <a:prstGeom prst="rect">
            <a:avLst/>
          </a:prstGeom>
          <a:noFill/>
        </p:spPr>
        <p:txBody>
          <a:bodyPr vert="eaVert" wrap="none" lIns="68571" tIns="34285" rIns="68571" bIns="34285" rtlCol="0">
            <a:spAutoFit/>
          </a:bodyPr>
          <a:lstStyle/>
          <a:p>
            <a:r>
              <a:rPr lang="zh-CN" altLang="en-US" sz="23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作者简介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课文导读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16714" y="1960781"/>
            <a:ext cx="492424" cy="1249050"/>
          </a:xfrm>
          <a:prstGeom prst="rect">
            <a:avLst/>
          </a:prstGeom>
          <a:noFill/>
        </p:spPr>
        <p:txBody>
          <a:bodyPr vert="eaVert" wrap="none" lIns="68571" tIns="34285" rIns="68571" bIns="34285" rtlCol="0">
            <a:spAutoFit/>
          </a:bodyPr>
          <a:lstStyle/>
          <a:p>
            <a:r>
              <a:rPr lang="zh-CN" altLang="en-US" sz="23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作者简介</a:t>
            </a:r>
          </a:p>
        </p:txBody>
      </p:sp>
      <p:sp>
        <p:nvSpPr>
          <p:cNvPr id="9" name="文本占位符 10241"/>
          <p:cNvSpPr txBox="1">
            <a:spLocks noChangeArrowheads="1"/>
          </p:cNvSpPr>
          <p:nvPr/>
        </p:nvSpPr>
        <p:spPr>
          <a:xfrm>
            <a:off x="1362252" y="1483519"/>
            <a:ext cx="6858893" cy="2811263"/>
          </a:xfrm>
          <a:prstGeom prst="rect">
            <a:avLst/>
          </a:prstGeom>
          <a:solidFill>
            <a:schemeClr val="bg1">
              <a:alpha val="45998"/>
            </a:schemeClr>
          </a:solidFill>
        </p:spPr>
        <p:txBody>
          <a:bodyPr vert="horz" lIns="0" tIns="34284" rIns="0" bIns="34284" rtlCol="0">
            <a:norm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普希金，生于莫斯科一崇尚文学的贵族家庭，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12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岁随父赴彼得堡入贵族子弟学校，以能诗闻名。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1817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年毕业后到外交部任翻译，其间参加文学社，以歌颂自由，抨击专利暴政为主题创作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自由颂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》《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致恰达耶夫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》《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致大海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等诗作，长篇叙事诗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鲁斯兰和柳德米拉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大量利用民间词汇和口语，被认为是俄国文学语言的转变。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课文导读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308667" y="2389031"/>
            <a:ext cx="7175641" cy="123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假如生活欺骗了你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写于普希金被沙皇流放的日子里。那时俄国革命如火如荼，诗人却被迫与世隔绝。在这样的处境下，诗人仍没有丧失希望与斗志，他热爱生活，执着地追求理想，相信光明必来，正义必胜。</a:t>
            </a:r>
          </a:p>
        </p:txBody>
      </p:sp>
      <p:sp>
        <p:nvSpPr>
          <p:cNvPr id="6" name="文本框 12292"/>
          <p:cNvSpPr txBox="1">
            <a:spLocks noChangeArrowheads="1"/>
          </p:cNvSpPr>
          <p:nvPr/>
        </p:nvSpPr>
        <p:spPr bwMode="auto">
          <a:xfrm>
            <a:off x="1474186" y="1589117"/>
            <a:ext cx="6401633" cy="65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丑小鸭是安徒生的真实写照，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假如生活欺骗了你</a:t>
            </a:r>
            <a:r>
              <a:rPr lang="en-US" altLang="zh-CN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90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与作者的经历有关系吗？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6714" y="1960781"/>
            <a:ext cx="492424" cy="1249050"/>
          </a:xfrm>
          <a:prstGeom prst="rect">
            <a:avLst/>
          </a:prstGeom>
          <a:noFill/>
        </p:spPr>
        <p:txBody>
          <a:bodyPr vert="eaVert" wrap="none" lIns="68571" tIns="34285" rIns="68571" bIns="34285" rtlCol="0">
            <a:spAutoFit/>
          </a:bodyPr>
          <a:lstStyle/>
          <a:p>
            <a:r>
              <a:rPr lang="zh-CN" altLang="en-US" sz="230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写作背景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171047" y="984143"/>
            <a:ext cx="2859063" cy="750879"/>
          </a:xfrm>
          <a:prstGeom prst="rect">
            <a:avLst/>
          </a:prstGeom>
          <a:noFill/>
          <a:ln w="12700"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lvl="0" algn="ctr"/>
            <a:r>
              <a:rPr kumimoji="1" lang="zh-CN" altLang="en-US" sz="3600" b="1" spc="45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第二部</a:t>
            </a:r>
            <a:r>
              <a:rPr kumimoji="1" lang="zh-CN" altLang="en-US" sz="3600" b="1" spc="450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</a:t>
            </a:r>
            <a:endParaRPr lang="zh-CN" altLang="en-US" b="1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2623336" y="1778933"/>
            <a:ext cx="3956914" cy="895143"/>
          </a:xfrm>
          <a:prstGeom prst="rect">
            <a:avLst/>
          </a:prstGeom>
        </p:spPr>
        <p:txBody>
          <a:bodyPr lIns="68571" tIns="34285" rIns="68571" bIns="34285" rtlCol="0"/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4100" spc="45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认字识词</a:t>
            </a:r>
            <a:endParaRPr lang="zh-CN" altLang="en-US" sz="4100" spc="450" dirty="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副标题 2"/>
          <p:cNvSpPr txBox="1"/>
          <p:nvPr/>
        </p:nvSpPr>
        <p:spPr>
          <a:xfrm>
            <a:off x="2959119" y="2677477"/>
            <a:ext cx="3285347" cy="340569"/>
          </a:xfrm>
          <a:prstGeom prst="rect">
            <a:avLst/>
          </a:prstGeom>
        </p:spPr>
        <p:txBody>
          <a:bodyPr lIns="68571" tIns="34285" rIns="68571" bIns="34285" rtlCol="0"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简洁大气</a:t>
            </a: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|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易编辑</a:t>
            </a:r>
            <a:r>
              <a:rPr lang="en-US" altLang="zh-CN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|</a:t>
            </a:r>
            <a:r>
              <a:rPr lang="zh-CN" altLang="en-US" sz="1200" spc="225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任意替换内容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622097" y="2556347"/>
            <a:ext cx="395815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65544" y="257115"/>
            <a:ext cx="8612912" cy="4629268"/>
          </a:xfrm>
          <a:prstGeom prst="rect">
            <a:avLst/>
          </a:prstGeom>
          <a:noFill/>
          <a:ln>
            <a:solidFill>
              <a:srgbClr val="4A9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认字诗词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99711" y="1198056"/>
            <a:ext cx="6744578" cy="274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spcBef>
                <a:spcPct val="35000"/>
              </a:spcBef>
            </a:pPr>
            <a:r>
              <a:rPr lang="zh-CN" altLang="en-US" sz="2700" b="1" u="sng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瞬</a:t>
            </a:r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息（     ）：</a:t>
            </a:r>
          </a:p>
          <a:p>
            <a:pPr>
              <a:lnSpc>
                <a:spcPct val="135000"/>
              </a:lnSpc>
              <a:spcBef>
                <a:spcPct val="35000"/>
              </a:spcBef>
            </a:pPr>
            <a:r>
              <a:rPr lang="zh-CN" altLang="en-US" sz="2700" b="1" u="sng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幽寂</a:t>
            </a:r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       ）：</a:t>
            </a:r>
          </a:p>
          <a:p>
            <a:pPr>
              <a:lnSpc>
                <a:spcPct val="135000"/>
              </a:lnSpc>
              <a:spcBef>
                <a:spcPct val="35000"/>
              </a:spcBef>
            </a:pPr>
            <a:r>
              <a:rPr lang="zh-CN" altLang="en-US" sz="2700" b="1" u="sng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延绵</a:t>
            </a:r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        ）：</a:t>
            </a:r>
          </a:p>
          <a:p>
            <a:pPr>
              <a:lnSpc>
                <a:spcPct val="135000"/>
              </a:lnSpc>
              <a:spcBef>
                <a:spcPct val="35000"/>
              </a:spcBef>
            </a:pPr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荒草</a:t>
            </a:r>
            <a:r>
              <a:rPr lang="zh-CN" altLang="en-US" sz="2700" b="1" u="sng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萋萋</a:t>
            </a:r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   ）：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26572" y="1273038"/>
            <a:ext cx="3960975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一眨眼一呼吸的短时间。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40963" y="1958680"/>
            <a:ext cx="1875999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幽静寂寞。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70222" y="2615752"/>
            <a:ext cx="1829038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yán mián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64804" y="2666342"/>
            <a:ext cx="2050348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延续不断 。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00766" y="3301393"/>
            <a:ext cx="769244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qī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052820" y="3455616"/>
            <a:ext cx="4135324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形容草长得茂盛的样子 。</a:t>
            </a:r>
            <a:endParaRPr lang="zh-CN" altLang="en-US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272604" y="1215901"/>
            <a:ext cx="1056221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shùn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270223" y="1958679"/>
            <a:ext cx="1458705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7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yōu </a:t>
            </a:r>
            <a:r>
              <a:rPr lang="en-US" altLang="zh-CN" sz="27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jì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0502"/>
            <a:ext cx="9144000" cy="541531"/>
            <a:chOff x="0" y="654104"/>
            <a:chExt cx="12190413" cy="722209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4A94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511" y="654104"/>
              <a:ext cx="3735390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225">
                  <a:solidFill>
                    <a:srgbClr val="4A949A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认字诗词</a:t>
              </a:r>
              <a:endParaRPr lang="zh-CN" altLang="en-US" sz="2500" spc="225" dirty="0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28987" y="937995"/>
            <a:ext cx="6287318" cy="289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00" b="1" u="sng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忧</a:t>
            </a:r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郁（    ）：</a:t>
            </a:r>
          </a:p>
          <a:p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</a:p>
          <a:p>
            <a:r>
              <a:rPr lang="zh-CN" altLang="en-US" sz="2600" b="1" u="sng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伫</a:t>
            </a:r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立（    ）：</a:t>
            </a:r>
          </a:p>
          <a:p>
            <a:endParaRPr lang="zh-CN" altLang="en-US" sz="2600" b="1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zh-CN" altLang="en-US" sz="2600" b="1" u="sng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涉</a:t>
            </a:r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足（   ）：</a:t>
            </a:r>
          </a:p>
          <a:p>
            <a:endParaRPr lang="zh-CN" altLang="en-US" sz="2600" b="1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zh-CN" altLang="en-US" sz="2600" b="1" u="sng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尴尬</a:t>
            </a:r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      ）：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44748" y="899904"/>
            <a:ext cx="1113379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yōu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91546" y="1014178"/>
            <a:ext cx="1152148" cy="47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愁闷。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688782" y="1704580"/>
            <a:ext cx="1283661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zhù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91546" y="1747433"/>
            <a:ext cx="2503656" cy="47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长时间地站着。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12572" y="2499734"/>
            <a:ext cx="940716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shè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962916" y="2604484"/>
            <a:ext cx="4677384" cy="47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指进入某种环境或生活范围。  </a:t>
            </a:r>
            <a:endParaRPr lang="zh-CN" altLang="en-US" sz="260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618526" y="3287745"/>
            <a:ext cx="1573020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gān gà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401123" y="3356786"/>
            <a:ext cx="4142826" cy="8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00" b="1">
                <a:solidFill>
                  <a:srgbClr val="4A949A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处境困难，不好处理。</a:t>
            </a:r>
          </a:p>
          <a:p>
            <a:endParaRPr lang="en-US" altLang="zh-CN" sz="2600">
              <a:solidFill>
                <a:srgbClr val="4A949A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  <p:tag name="ISPRING_PRESENTATION_TITLE" val="人教版七年级课件范本PPT-假如生活欺骗了你"/>
</p:tagLst>
</file>

<file path=ppt/theme/theme1.xml><?xml version="1.0" encoding="utf-8"?>
<a:theme xmlns:a="http://schemas.openxmlformats.org/drawingml/2006/main" name="www.2ppt.com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1434</Words>
  <Application>Microsoft Office PowerPoint</Application>
  <PresentationFormat>全屏显示(16:9)</PresentationFormat>
  <Paragraphs>162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ITC Avant Garde Std Bk</vt:lpstr>
      <vt:lpstr>等线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2021-05-19T23:49:12Z</dcterms:created>
  <dcterms:modified xsi:type="dcterms:W3CDTF">2023-01-10T10:26:48Z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E495BA46A5034B00B46B91A0E2201EA3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