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94" r:id="rId3"/>
    <p:sldId id="258" r:id="rId4"/>
    <p:sldId id="277" r:id="rId5"/>
    <p:sldId id="278" r:id="rId6"/>
    <p:sldId id="282" r:id="rId7"/>
    <p:sldId id="296" r:id="rId8"/>
    <p:sldId id="297" r:id="rId9"/>
    <p:sldId id="285" r:id="rId10"/>
    <p:sldId id="284" r:id="rId11"/>
    <p:sldId id="298" r:id="rId12"/>
    <p:sldId id="286" r:id="rId13"/>
    <p:sldId id="288" r:id="rId14"/>
    <p:sldId id="313" r:id="rId15"/>
    <p:sldId id="299" r:id="rId16"/>
    <p:sldId id="309" r:id="rId17"/>
    <p:sldId id="308" r:id="rId18"/>
    <p:sldId id="311" r:id="rId19"/>
    <p:sldId id="310" r:id="rId20"/>
    <p:sldId id="312" r:id="rId21"/>
    <p:sldId id="307" r:id="rId22"/>
    <p:sldId id="290" r:id="rId23"/>
    <p:sldId id="318" r:id="rId24"/>
    <p:sldId id="317" r:id="rId25"/>
    <p:sldId id="321" r:id="rId26"/>
    <p:sldId id="330" r:id="rId27"/>
    <p:sldId id="293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6422A-8685-457B-B672-59658434B70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D808-5B11-4A5A-9153-F232283D0F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D808-5B11-4A5A-9153-F232283D0F5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3C3C7-2897-4DE5-8012-6CD34908CE9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A9A51-7F09-45BB-860D-355E722CA0A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6CF54-DA25-4AD0-A998-02DF4CAF158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4CA46-FC17-4D66-8BB7-7BFBA39F7CB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7213B-63BB-4586-B20C-175B28FD864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4D495-EC8B-4836-83ED-BD5EC8E19DA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CD77C-122D-4244-8BFC-4C96588ECDC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B2D45-CA84-40D4-B39A-434710DD992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08EB3-C91F-45AB-A620-C47DB2F3901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470AA-DF55-4CBF-BE2F-5AF80C24559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80AA1-8032-423D-B6E4-DF42D91A8B3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99216D0-D1D4-4495-869F-5E416006F6FC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2564904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7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Unit6 </a:t>
            </a:r>
            <a:endParaRPr lang="zh-CN" altLang="en-US" sz="7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How many classrooms are there in your school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zh-CN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4" y="587727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3"/>
          <p:cNvSpPr>
            <a:spLocks noChangeArrowheads="1" noChangeShapeType="1"/>
          </p:cNvSpPr>
          <p:nvPr/>
        </p:nvSpPr>
        <p:spPr bwMode="auto">
          <a:xfrm rot="20633921">
            <a:off x="250825" y="476250"/>
            <a:ext cx="2089150" cy="638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Brain storming 1</a:t>
            </a:r>
            <a:endParaRPr lang="zh-CN" altLang="en-US" sz="3600" b="1" kern="10" dirty="0">
              <a:ln w="9525" cmpd="sng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Comic Sans MS" panose="030F0702030302020204"/>
            </a:endParaRPr>
          </a:p>
        </p:txBody>
      </p:sp>
      <p:pic>
        <p:nvPicPr>
          <p:cNvPr id="13316" name="Picture 4" descr="Gif0405_0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4410075"/>
            <a:ext cx="280828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4213" y="765175"/>
            <a:ext cx="4608512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What is 5 and 10?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What is 3 and 18?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What is 6 and 39?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What is 13 and 16?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What is 37 and 12?</a:t>
            </a:r>
          </a:p>
        </p:txBody>
      </p:sp>
      <p:sp>
        <p:nvSpPr>
          <p:cNvPr id="13318" name="WordArt 6"/>
          <p:cNvSpPr>
            <a:spLocks noChangeArrowheads="1" noChangeShapeType="1"/>
          </p:cNvSpPr>
          <p:nvPr/>
        </p:nvSpPr>
        <p:spPr bwMode="auto">
          <a:xfrm>
            <a:off x="6051550" y="692150"/>
            <a:ext cx="14001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Comic Sans MS" panose="030F0702030302020204"/>
              </a:rPr>
              <a:t>fifteen 15</a:t>
            </a:r>
            <a:endParaRPr lang="zh-CN" altLang="en-US" sz="3600" b="1" dirty="0">
              <a:ln w="9525" cmpd="sng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Comic Sans MS" panose="030F0702030302020204"/>
            </a:endParaRPr>
          </a:p>
        </p:txBody>
      </p:sp>
      <p:sp>
        <p:nvSpPr>
          <p:cNvPr id="13319" name="WordArt 7"/>
          <p:cNvSpPr>
            <a:spLocks noChangeArrowheads="1" noChangeShapeType="1"/>
          </p:cNvSpPr>
          <p:nvPr/>
        </p:nvSpPr>
        <p:spPr bwMode="auto">
          <a:xfrm>
            <a:off x="6051550" y="1412875"/>
            <a:ext cx="19764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Comic Sans MS" panose="030F0702030302020204"/>
              </a:rPr>
              <a:t>twenty-one 21</a:t>
            </a:r>
            <a:endParaRPr lang="zh-CN" altLang="en-US" sz="3600" b="1" dirty="0">
              <a:ln w="9525" cmpd="sng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Comic Sans MS" panose="030F0702030302020204"/>
            </a:endParaRPr>
          </a:p>
        </p:txBody>
      </p:sp>
      <p:sp>
        <p:nvSpPr>
          <p:cNvPr id="13320" name="WordArt 8"/>
          <p:cNvSpPr>
            <a:spLocks noChangeArrowheads="1" noChangeShapeType="1"/>
          </p:cNvSpPr>
          <p:nvPr/>
        </p:nvSpPr>
        <p:spPr bwMode="auto">
          <a:xfrm>
            <a:off x="6051550" y="2205038"/>
            <a:ext cx="19764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Comic Sans MS" panose="030F0702030302020204"/>
              </a:rPr>
              <a:t>forty-five 45</a:t>
            </a:r>
            <a:endParaRPr lang="zh-CN" altLang="en-US" sz="3600" b="1" dirty="0">
              <a:ln w="9525" cmpd="sng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Comic Sans MS" panose="030F0702030302020204"/>
            </a:endParaRPr>
          </a:p>
        </p:txBody>
      </p:sp>
      <p:sp>
        <p:nvSpPr>
          <p:cNvPr id="13321" name="WordArt 9"/>
          <p:cNvSpPr>
            <a:spLocks noChangeArrowheads="1" noChangeShapeType="1"/>
          </p:cNvSpPr>
          <p:nvPr/>
        </p:nvSpPr>
        <p:spPr bwMode="auto">
          <a:xfrm>
            <a:off x="6011863" y="2997200"/>
            <a:ext cx="20161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Comic Sans MS" panose="030F0702030302020204"/>
              </a:rPr>
              <a:t>twenty-nine 29</a:t>
            </a:r>
            <a:endParaRPr lang="zh-CN" altLang="en-US" sz="3600" b="1" dirty="0">
              <a:ln w="9525" cmpd="sng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Comic Sans MS" panose="030F0702030302020204"/>
            </a:endParaRPr>
          </a:p>
        </p:txBody>
      </p:sp>
      <p:sp>
        <p:nvSpPr>
          <p:cNvPr id="13322" name="WordArt 10"/>
          <p:cNvSpPr>
            <a:spLocks noChangeArrowheads="1" noChangeShapeType="1"/>
          </p:cNvSpPr>
          <p:nvPr/>
        </p:nvSpPr>
        <p:spPr bwMode="auto">
          <a:xfrm>
            <a:off x="6011863" y="3716338"/>
            <a:ext cx="20161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Comic Sans MS" panose="030F0702030302020204"/>
              </a:rPr>
              <a:t>fifty 50</a:t>
            </a:r>
            <a:endParaRPr lang="zh-CN" altLang="en-US" sz="3600" b="1" dirty="0">
              <a:ln w="9525" cmpd="sng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  <p:bldP spid="13320" grpId="0" animBg="1"/>
      <p:bldP spid="13321" grpId="0" animBg="1"/>
      <p:bldP spid="133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WordArt 3"/>
          <p:cNvSpPr>
            <a:spLocks noChangeArrowheads="1" noChangeShapeType="1"/>
          </p:cNvSpPr>
          <p:nvPr/>
        </p:nvSpPr>
        <p:spPr bwMode="auto">
          <a:xfrm rot="20633921">
            <a:off x="250825" y="476250"/>
            <a:ext cx="2089150" cy="638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Brain storming 2</a:t>
            </a:r>
            <a:endParaRPr lang="zh-CN" altLang="en-US" sz="3600" b="1" kern="10" dirty="0">
              <a:ln w="9525" cmpd="sng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Comic Sans MS" panose="030F0702030302020204"/>
            </a:endParaRPr>
          </a:p>
        </p:txBody>
      </p:sp>
      <p:pic>
        <p:nvPicPr>
          <p:cNvPr id="14340" name="Picture 4" descr="Gif0405_0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4410075"/>
            <a:ext cx="280828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27088" y="836613"/>
            <a:ext cx="6048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Book  P35  Ex3 Ask and say.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971550" y="2565400"/>
            <a:ext cx="6048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A: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What’s ___ and____?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900113" y="3500438"/>
            <a:ext cx="6048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B: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___ and____ is_____.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3_47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44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187450" y="2205038"/>
            <a:ext cx="6840538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16+21=        2. 28+11=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 31+12=       4. 10+60=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5. 17+55=       6. 43+38=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7. 40+13=       8. 70+20=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914650" y="336550"/>
            <a:ext cx="7937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15365" name="WordArt 3"/>
          <p:cNvSpPr>
            <a:spLocks noChangeArrowheads="1" noChangeShapeType="1"/>
          </p:cNvSpPr>
          <p:nvPr/>
        </p:nvSpPr>
        <p:spPr bwMode="auto">
          <a:xfrm rot="20633921">
            <a:off x="250825" y="476250"/>
            <a:ext cx="2089150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 cap="flat" cmpd="sng">
                  <a:solidFill>
                    <a:srgbClr val="000000"/>
                  </a:solidFill>
                  <a:bevel/>
                </a:ln>
                <a:solidFill>
                  <a:srgbClr val="FF0000"/>
                </a:solidFill>
                <a:latin typeface="Comic Sans MS" panose="030F0702030302020204"/>
              </a:rPr>
              <a:t>Brain storming 3</a:t>
            </a:r>
            <a:endParaRPr lang="zh-CN" altLang="en-US" sz="3600" b="1" kern="10" dirty="0">
              <a:ln w="9525" cap="flat" cmpd="sng">
                <a:solidFill>
                  <a:srgbClr val="000000"/>
                </a:solidFill>
                <a:bevel/>
              </a:ln>
              <a:solidFill>
                <a:srgbClr val="FF0000"/>
              </a:solidFill>
              <a:latin typeface="Comic Sans MS" panose="030F0702030302020204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04850" y="1008063"/>
            <a:ext cx="27146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/>
              <a:t>小组竞赛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03575" y="2133600"/>
            <a:ext cx="10842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732588" y="2205038"/>
            <a:ext cx="108426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348038" y="2925763"/>
            <a:ext cx="108426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348038" y="3573463"/>
            <a:ext cx="108426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72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588125" y="3644900"/>
            <a:ext cx="1084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81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348038" y="4365625"/>
            <a:ext cx="1084262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53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661150" y="4438650"/>
            <a:ext cx="10826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90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661150" y="2925763"/>
            <a:ext cx="10826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ldLvl="0" autoUpdateAnimBg="0"/>
      <p:bldP spid="15368" grpId="0" bldLvl="0" autoUpdateAnimBg="0"/>
      <p:bldP spid="15369" grpId="0" bldLvl="0" autoUpdateAnimBg="0"/>
      <p:bldP spid="15370" grpId="0" bldLvl="0" autoUpdateAnimBg="0"/>
      <p:bldP spid="15371" grpId="0" bldLvl="0" autoUpdateAnimBg="0"/>
      <p:bldP spid="15372" grpId="0" bldLvl="0" autoUpdateAnimBg="0"/>
      <p:bldP spid="15373" grpId="0" bldLvl="0" autoUpdateAnimBg="0"/>
      <p:bldP spid="15374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5125292_11560631015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175" y="0"/>
            <a:ext cx="5076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14313" y="285750"/>
            <a:ext cx="7893050" cy="2454275"/>
          </a:xfrm>
          <a:prstGeom prst="cloudCallout">
            <a:avLst>
              <a:gd name="adj1" fmla="val 40352"/>
              <a:gd name="adj2" fmla="val 85097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6388" name="WordArt 3"/>
          <p:cNvSpPr>
            <a:spLocks noChangeArrowheads="1" noChangeShapeType="1"/>
          </p:cNvSpPr>
          <p:nvPr/>
        </p:nvSpPr>
        <p:spPr bwMode="auto">
          <a:xfrm rot="21389344">
            <a:off x="1187450" y="765175"/>
            <a:ext cx="6483350" cy="638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1"/>
              </a:avLst>
            </a:prstTxWarp>
          </a:bodyPr>
          <a:lstStyle/>
          <a:p>
            <a:pPr algn="ctr"/>
            <a:r>
              <a:rPr lang="en-US" altLang="zh-CN" sz="3600" b="1" kern="10">
                <a:ln w="9525" cmpd="sng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Do you like my show? Welcome to my school.</a:t>
            </a:r>
            <a:endParaRPr lang="zh-CN" altLang="en-US" sz="3600" b="1" kern="10">
              <a:ln w="9525" cmpd="sng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Comic Sans MS" panose="030F0702030302020204"/>
            </a:endParaRPr>
          </a:p>
        </p:txBody>
      </p:sp>
      <p:sp>
        <p:nvSpPr>
          <p:cNvPr id="16389" name="WordArt 3"/>
          <p:cNvSpPr>
            <a:spLocks noChangeArrowheads="1" noChangeShapeType="1"/>
          </p:cNvSpPr>
          <p:nvPr/>
        </p:nvSpPr>
        <p:spPr bwMode="auto">
          <a:xfrm rot="21372241">
            <a:off x="1331913" y="1412875"/>
            <a:ext cx="6483350" cy="638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1"/>
              </a:avLst>
            </a:prstTxWarp>
          </a:bodyPr>
          <a:lstStyle/>
          <a:p>
            <a:pPr algn="ctr"/>
            <a:r>
              <a:rPr lang="en-US" altLang="zh-CN" sz="3600" b="1" kern="10">
                <a:ln w="9525" cmpd="sng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My school is so big.let's see what's in my school?</a:t>
            </a:r>
            <a:endParaRPr lang="zh-CN" altLang="en-US" sz="3600" b="1" kern="10">
              <a:ln w="9525" cmpd="sng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Comic Sans MS" panose="030F0702030302020204"/>
            </a:endParaRPr>
          </a:p>
        </p:txBody>
      </p:sp>
      <p:pic>
        <p:nvPicPr>
          <p:cNvPr id="16390" name="Picture 6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924175"/>
            <a:ext cx="4464050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23850" y="2997200"/>
            <a:ext cx="8956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How many classroom</a:t>
            </a:r>
            <a:r>
              <a:rPr lang="en-US" sz="3200">
                <a:solidFill>
                  <a:srgbClr val="FF0000"/>
                </a:solidFill>
              </a:rPr>
              <a:t>s</a:t>
            </a:r>
            <a:r>
              <a:rPr lang="en-US" sz="3200"/>
              <a:t> are there in your school? 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187450" y="3573463"/>
            <a:ext cx="246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There are …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116013" y="4221163"/>
            <a:ext cx="3524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 </a:t>
            </a:r>
            <a:r>
              <a:rPr lang="zh-CN" altLang="en-US" sz="3200"/>
              <a:t>school</a:t>
            </a:r>
            <a:r>
              <a:rPr lang="en-US" sz="3200"/>
              <a:t> </a:t>
            </a:r>
            <a:r>
              <a:rPr lang="en-US" sz="3200">
                <a:solidFill>
                  <a:srgbClr val="FF0000"/>
                </a:solidFill>
              </a:rPr>
              <a:t>has</a:t>
            </a:r>
            <a:r>
              <a:rPr lang="en-US" sz="3200"/>
              <a:t> …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732588" y="6937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25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003800" y="549275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48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1116013" y="5086350"/>
            <a:ext cx="5775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 </a:t>
            </a:r>
            <a:r>
              <a:rPr lang="zh-CN" altLang="en-US" sz="3200"/>
              <a:t>school</a:t>
            </a:r>
            <a:r>
              <a:rPr lang="en-US" sz="3200"/>
              <a:t> is </a:t>
            </a:r>
            <a:r>
              <a:rPr lang="zh-CN" altLang="en-US" sz="3200">
                <a:solidFill>
                  <a:srgbClr val="FF0000"/>
                </a:solidFill>
              </a:rPr>
              <a:t>big</a:t>
            </a:r>
            <a:r>
              <a:rPr lang="zh-CN" altLang="en-US" sz="3200">
                <a:solidFill>
                  <a:schemeClr val="accent2"/>
                </a:solidFill>
              </a:rPr>
              <a:t> </a:t>
            </a:r>
            <a:r>
              <a:rPr lang="zh-CN" altLang="en-US" sz="3200"/>
              <a:t>and</a:t>
            </a:r>
            <a:r>
              <a:rPr lang="zh-CN" altLang="en-US" sz="3200">
                <a:solidFill>
                  <a:schemeClr val="accent2"/>
                </a:solidFill>
              </a:rPr>
              <a:t> </a:t>
            </a:r>
            <a:r>
              <a:rPr lang="zh-CN" altLang="en-US" sz="3200">
                <a:solidFill>
                  <a:srgbClr val="FF0000"/>
                </a:solidFill>
              </a:rPr>
              <a:t>beautiful</a:t>
            </a:r>
            <a:r>
              <a:rPr lang="en-US" sz="3200"/>
              <a:t>.</a:t>
            </a:r>
          </a:p>
        </p:txBody>
      </p:sp>
      <p:pic>
        <p:nvPicPr>
          <p:cNvPr id="17416" name="Picture 8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995738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 Box 3"/>
          <p:cNvSpPr txBox="1">
            <a:spLocks noChangeArrowheads="1"/>
          </p:cNvSpPr>
          <p:nvPr/>
        </p:nvSpPr>
        <p:spPr bwMode="auto">
          <a:xfrm>
            <a:off x="5653088" y="1844675"/>
            <a:ext cx="1079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38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4860925" y="333375"/>
            <a:ext cx="1079500" cy="1079500"/>
          </a:xfrm>
          <a:prstGeom prst="ellips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pic>
        <p:nvPicPr>
          <p:cNvPr id="17419" name="Picture 2" descr="writ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44450"/>
            <a:ext cx="13462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  <p:bldP spid="17415" grpId="0" autoUpdateAnimBg="0"/>
      <p:bldP spid="174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rit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0"/>
            <a:ext cx="4321175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71550" y="2997200"/>
            <a:ext cx="7693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How many book</a:t>
            </a:r>
            <a:r>
              <a:rPr lang="en-US" sz="3200">
                <a:solidFill>
                  <a:srgbClr val="FF0000"/>
                </a:solidFill>
              </a:rPr>
              <a:t>s</a:t>
            </a:r>
            <a:r>
              <a:rPr lang="en-US" sz="3200"/>
              <a:t> are there in the library? 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187450" y="3573463"/>
            <a:ext cx="246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There are …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87450" y="4149725"/>
            <a:ext cx="3386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 library </a:t>
            </a:r>
            <a:r>
              <a:rPr lang="en-US" sz="3200">
                <a:solidFill>
                  <a:srgbClr val="FF0000"/>
                </a:solidFill>
              </a:rPr>
              <a:t>has</a:t>
            </a:r>
            <a:r>
              <a:rPr lang="en-US" sz="3200"/>
              <a:t> …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6948488" y="9096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25</a:t>
            </a:r>
          </a:p>
        </p:txBody>
      </p:sp>
      <p:sp>
        <p:nvSpPr>
          <p:cNvPr id="18439" name="Text Box 3"/>
          <p:cNvSpPr txBox="1">
            <a:spLocks noChangeArrowheads="1"/>
          </p:cNvSpPr>
          <p:nvPr/>
        </p:nvSpPr>
        <p:spPr bwMode="auto">
          <a:xfrm>
            <a:off x="6013450" y="1844675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35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1403350" y="4870450"/>
            <a:ext cx="3679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 library is </a:t>
            </a:r>
            <a:r>
              <a:rPr lang="en-US" sz="3200">
                <a:solidFill>
                  <a:srgbClr val="FF0000"/>
                </a:solidFill>
              </a:rPr>
              <a:t>small</a:t>
            </a:r>
            <a:r>
              <a:rPr lang="en-US" sz="3200"/>
              <a:t>.</a:t>
            </a:r>
          </a:p>
        </p:txBody>
      </p:sp>
      <p:sp>
        <p:nvSpPr>
          <p:cNvPr id="18441" name="Text Box 3"/>
          <p:cNvSpPr txBox="1">
            <a:spLocks noChangeArrowheads="1"/>
          </p:cNvSpPr>
          <p:nvPr/>
        </p:nvSpPr>
        <p:spPr bwMode="auto">
          <a:xfrm>
            <a:off x="5076825" y="838200"/>
            <a:ext cx="6334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75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5724525" y="1628775"/>
            <a:ext cx="1079500" cy="1081088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3" name="Text Box 5"/>
          <p:cNvSpPr txBox="1">
            <a:spLocks noChangeArrowheads="1"/>
          </p:cNvSpPr>
          <p:nvPr/>
        </p:nvSpPr>
        <p:spPr bwMode="auto">
          <a:xfrm>
            <a:off x="1403350" y="5518150"/>
            <a:ext cx="586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/>
              <a:t>But we like to </a:t>
            </a:r>
            <a:r>
              <a:rPr lang="zh-CN" altLang="en-US" sz="3200">
                <a:solidFill>
                  <a:schemeClr val="accent2"/>
                </a:solidFill>
              </a:rPr>
              <a:t>read books</a:t>
            </a:r>
            <a:r>
              <a:rPr lang="zh-CN" altLang="en-US" sz="3200"/>
              <a:t> there</a:t>
            </a:r>
            <a:r>
              <a:rPr lang="en-US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37" grpId="0" autoUpdateAnimBg="0"/>
      <p:bldP spid="18440" grpId="0" autoUpdateAnimBg="0"/>
      <p:bldP spid="18442" grpId="0" animBg="1"/>
      <p:bldP spid="184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971550" y="2492375"/>
            <a:ext cx="64754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How many children are there in the</a:t>
            </a:r>
          </a:p>
          <a:p>
            <a:pPr eaLnBrk="1" hangingPunct="1"/>
            <a:r>
              <a:rPr lang="en-US" sz="3200"/>
              <a:t> swimming pool? 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187450" y="3789363"/>
            <a:ext cx="246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There are …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187450" y="4508500"/>
            <a:ext cx="5710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 swimming pool </a:t>
            </a:r>
            <a:r>
              <a:rPr lang="en-US" sz="3200">
                <a:solidFill>
                  <a:srgbClr val="FF0000"/>
                </a:solidFill>
              </a:rPr>
              <a:t>has</a:t>
            </a:r>
            <a:r>
              <a:rPr lang="en-US" sz="3200"/>
              <a:t> …in it.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77050" y="765175"/>
            <a:ext cx="633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28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5219700" y="6937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38</a:t>
            </a: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1258888" y="5229225"/>
            <a:ext cx="7716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 swimming pool is </a:t>
            </a:r>
            <a:r>
              <a:rPr lang="en-US" sz="3200">
                <a:solidFill>
                  <a:schemeClr val="accent2"/>
                </a:solidFill>
              </a:rPr>
              <a:t>clean </a:t>
            </a:r>
            <a:r>
              <a:rPr lang="en-US" sz="3200">
                <a:solidFill>
                  <a:schemeClr val="tx2"/>
                </a:solidFill>
              </a:rPr>
              <a:t>and</a:t>
            </a:r>
            <a:r>
              <a:rPr lang="en-US" sz="3200">
                <a:solidFill>
                  <a:schemeClr val="accent2"/>
                </a:solidFill>
              </a:rPr>
              <a:t> beautiful</a:t>
            </a:r>
            <a:r>
              <a:rPr lang="en-US" sz="3200"/>
              <a:t>.</a:t>
            </a:r>
          </a:p>
        </p:txBody>
      </p:sp>
      <p:pic>
        <p:nvPicPr>
          <p:cNvPr id="19464" name="Picture 2" descr="writ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0"/>
            <a:ext cx="42481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3"/>
          <p:cNvSpPr txBox="1">
            <a:spLocks noChangeArrowheads="1"/>
          </p:cNvSpPr>
          <p:nvPr/>
        </p:nvSpPr>
        <p:spPr bwMode="auto">
          <a:xfrm>
            <a:off x="6156325" y="1628775"/>
            <a:ext cx="633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42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6588125" y="620713"/>
            <a:ext cx="1081088" cy="1081087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  <p:bldP spid="19463" grpId="0" autoUpdateAnimBg="0"/>
      <p:bldP spid="194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639763" y="2852738"/>
            <a:ext cx="8504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How many boy</a:t>
            </a:r>
            <a:r>
              <a:rPr lang="en-US" sz="3200">
                <a:solidFill>
                  <a:srgbClr val="FF0000"/>
                </a:solidFill>
              </a:rPr>
              <a:t>s</a:t>
            </a:r>
            <a:r>
              <a:rPr lang="en-US" sz="3200"/>
              <a:t> are there on the playground? 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187450" y="3573463"/>
            <a:ext cx="246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There are …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331913" y="5157788"/>
            <a:ext cx="6316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/>
              <a:t>We sometimes </a:t>
            </a:r>
            <a:r>
              <a:rPr lang="zh-CN" altLang="en-US" sz="3200">
                <a:solidFill>
                  <a:schemeClr val="accent2"/>
                </a:solidFill>
              </a:rPr>
              <a:t>play games</a:t>
            </a:r>
            <a:r>
              <a:rPr lang="zh-CN" altLang="en-US" sz="3200"/>
              <a:t> there</a:t>
            </a:r>
            <a:r>
              <a:rPr lang="en-US" sz="3200"/>
              <a:t> </a:t>
            </a:r>
            <a:r>
              <a:rPr lang="zh-CN" altLang="en-US" sz="3200"/>
              <a:t>.</a:t>
            </a:r>
            <a:endParaRPr lang="en-US" sz="32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164388" y="11255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25</a:t>
            </a:r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5364163" y="11255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35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260475" y="4365625"/>
            <a:ext cx="4378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 playground is </a:t>
            </a:r>
            <a:r>
              <a:rPr lang="en-US" sz="3200">
                <a:solidFill>
                  <a:srgbClr val="FF0000"/>
                </a:solidFill>
              </a:rPr>
              <a:t>new</a:t>
            </a:r>
            <a:r>
              <a:rPr lang="en-US" sz="3200"/>
              <a:t>.</a:t>
            </a:r>
          </a:p>
        </p:txBody>
      </p:sp>
      <p:pic>
        <p:nvPicPr>
          <p:cNvPr id="20488" name="Picture 2" descr="writ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15888"/>
            <a:ext cx="3744913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3"/>
          <p:cNvSpPr txBox="1">
            <a:spLocks noChangeArrowheads="1"/>
          </p:cNvSpPr>
          <p:nvPr/>
        </p:nvSpPr>
        <p:spPr bwMode="auto">
          <a:xfrm>
            <a:off x="6372225" y="1989138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6948488" y="909638"/>
            <a:ext cx="1081087" cy="10795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  <p:bldP spid="20484" grpId="0" autoUpdateAnimBg="0"/>
      <p:bldP spid="20487" grpId="0" autoUpdateAnimBg="0"/>
      <p:bldP spid="204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468313" y="2852738"/>
            <a:ext cx="8526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How many desks are there in </a:t>
            </a:r>
            <a:r>
              <a:rPr lang="zh-CN" altLang="en-US" sz="3200"/>
              <a:t>one</a:t>
            </a:r>
            <a:r>
              <a:rPr lang="en-US" sz="3200"/>
              <a:t> classroom? 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971550" y="3573463"/>
            <a:ext cx="246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There are …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116013" y="5229225"/>
            <a:ext cx="4422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We </a:t>
            </a:r>
            <a:r>
              <a:rPr lang="en-US" sz="3200">
                <a:solidFill>
                  <a:schemeClr val="accent2"/>
                </a:solidFill>
              </a:rPr>
              <a:t>have</a:t>
            </a:r>
            <a:r>
              <a:rPr lang="zh-CN" altLang="en-US" sz="3200">
                <a:solidFill>
                  <a:schemeClr val="accent2"/>
                </a:solidFill>
              </a:rPr>
              <a:t> lessons</a:t>
            </a:r>
            <a:r>
              <a:rPr lang="zh-CN" altLang="en-US" sz="3200"/>
              <a:t> there.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092950" y="909638"/>
            <a:ext cx="6334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43</a:t>
            </a: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5292725" y="838200"/>
            <a:ext cx="6334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37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971550" y="4365625"/>
            <a:ext cx="4130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 classroom is </a:t>
            </a:r>
            <a:r>
              <a:rPr lang="en-US" sz="3200">
                <a:solidFill>
                  <a:schemeClr val="accent2"/>
                </a:solidFill>
              </a:rPr>
              <a:t>big </a:t>
            </a:r>
            <a:r>
              <a:rPr lang="en-US" sz="3200"/>
              <a:t>.</a:t>
            </a:r>
          </a:p>
        </p:txBody>
      </p:sp>
      <p:pic>
        <p:nvPicPr>
          <p:cNvPr id="21512" name="Picture 2" descr="writ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549275"/>
            <a:ext cx="2590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"/>
          <p:cNvSpPr txBox="1">
            <a:spLocks noChangeArrowheads="1"/>
          </p:cNvSpPr>
          <p:nvPr/>
        </p:nvSpPr>
        <p:spPr bwMode="auto">
          <a:xfrm>
            <a:off x="6084888" y="1773238"/>
            <a:ext cx="633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5868988" y="1557338"/>
            <a:ext cx="1079500" cy="1081087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  <p:bldP spid="21508" grpId="0" autoUpdateAnimBg="0"/>
      <p:bldP spid="21511" grpId="0" autoUpdateAnimBg="0"/>
      <p:bldP spid="215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331913" y="2852738"/>
            <a:ext cx="69484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How many computers are there in the</a:t>
            </a:r>
          </a:p>
          <a:p>
            <a:pPr eaLnBrk="1" hangingPunct="1"/>
            <a:r>
              <a:rPr lang="en-US" sz="3200"/>
              <a:t> computer room? 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258888" y="4005263"/>
            <a:ext cx="246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There are …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258888" y="4724400"/>
            <a:ext cx="3500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We </a:t>
            </a:r>
            <a:r>
              <a:rPr lang="en-US" sz="3200">
                <a:solidFill>
                  <a:schemeClr val="accent2"/>
                </a:solidFill>
              </a:rPr>
              <a:t>sometimes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200"/>
              <a:t> …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219700" y="981075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948488" y="1054100"/>
            <a:ext cx="6334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48</a:t>
            </a: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258888" y="5589588"/>
            <a:ext cx="3544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It is </a:t>
            </a:r>
            <a:r>
              <a:rPr lang="en-US" sz="3200">
                <a:solidFill>
                  <a:srgbClr val="FF0000"/>
                </a:solidFill>
              </a:rPr>
              <a:t>clean</a:t>
            </a:r>
            <a:r>
              <a:rPr lang="en-US" sz="3200">
                <a:solidFill>
                  <a:schemeClr val="accent2"/>
                </a:solidFill>
              </a:rPr>
              <a:t> </a:t>
            </a:r>
            <a:r>
              <a:rPr lang="en-US" sz="3200"/>
              <a:t>and</a:t>
            </a:r>
            <a:r>
              <a:rPr lang="en-US" sz="3200">
                <a:solidFill>
                  <a:schemeClr val="accent2"/>
                </a:solidFill>
              </a:rPr>
              <a:t> </a:t>
            </a:r>
            <a:r>
              <a:rPr lang="en-US" sz="3200">
                <a:solidFill>
                  <a:srgbClr val="FF0000"/>
                </a:solidFill>
              </a:rPr>
              <a:t>tidy</a:t>
            </a:r>
            <a:r>
              <a:rPr lang="en-US" sz="3200"/>
              <a:t>.</a:t>
            </a:r>
          </a:p>
        </p:txBody>
      </p:sp>
      <p:pic>
        <p:nvPicPr>
          <p:cNvPr id="22536" name="Picture 2" descr="writ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-98425"/>
            <a:ext cx="4176713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Text Box 3"/>
          <p:cNvSpPr txBox="1">
            <a:spLocks noChangeArrowheads="1"/>
          </p:cNvSpPr>
          <p:nvPr/>
        </p:nvSpPr>
        <p:spPr bwMode="auto">
          <a:xfrm>
            <a:off x="6156325" y="1917700"/>
            <a:ext cx="633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58</a:t>
            </a:r>
            <a:endParaRPr lang="zh-CN" alt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6732588" y="909638"/>
            <a:ext cx="1081087" cy="10795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  <p:bldP spid="22532" grpId="0" autoUpdateAnimBg="0"/>
      <p:bldP spid="22535" grpId="0" autoUpdateAnimBg="0"/>
      <p:bldP spid="225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7932" y="2780928"/>
            <a:ext cx="6791325" cy="1944216"/>
          </a:xfrm>
        </p:spPr>
        <p:txBody>
          <a:bodyPr/>
          <a:lstStyle/>
          <a:p>
            <a:r>
              <a:rPr lang="zh-CN" altLang="zh-CN" dirty="0">
                <a:solidFill>
                  <a:srgbClr val="0000FF"/>
                </a:solidFill>
              </a:rPr>
              <a:t>Let's count from </a:t>
            </a:r>
            <a:r>
              <a:rPr lang="zh-CN" altLang="zh-CN" dirty="0">
                <a:solidFill>
                  <a:srgbClr val="FF0000"/>
                </a:solidFill>
              </a:rPr>
              <a:t>1</a:t>
            </a:r>
            <a:r>
              <a:rPr lang="zh-CN" altLang="zh-CN" dirty="0">
                <a:solidFill>
                  <a:srgbClr val="0000FF"/>
                </a:solidFill>
              </a:rPr>
              <a:t> to </a:t>
            </a:r>
            <a:r>
              <a:rPr lang="zh-CN" altLang="zh-CN" dirty="0">
                <a:solidFill>
                  <a:srgbClr val="FF0000"/>
                </a:solidFill>
              </a:rPr>
              <a:t>25</a:t>
            </a:r>
            <a:r>
              <a:rPr lang="zh-CN" altLang="zh-CN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5124" name="Picture 4" descr="GIF3-0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3644900"/>
            <a:ext cx="14287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971550" y="2349500"/>
            <a:ext cx="6723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How many teachers are there in the </a:t>
            </a:r>
          </a:p>
          <a:p>
            <a:pPr eaLnBrk="1" hangingPunct="1"/>
            <a:r>
              <a:rPr lang="en-US" sz="3200"/>
              <a:t>teachers’ room? 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187450" y="3573463"/>
            <a:ext cx="246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There are …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331913" y="4508500"/>
            <a:ext cx="4105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Teachers  </a:t>
            </a:r>
            <a:r>
              <a:rPr lang="zh-CN" altLang="en-US" sz="3200">
                <a:solidFill>
                  <a:schemeClr val="accent2"/>
                </a:solidFill>
              </a:rPr>
              <a:t>work </a:t>
            </a:r>
            <a:r>
              <a:rPr lang="zh-CN" altLang="en-US" sz="3200"/>
              <a:t>there.</a:t>
            </a:r>
            <a:endParaRPr lang="en-US" sz="320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77050" y="549275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25</a:t>
            </a:r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4787900" y="549275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13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1258888" y="5229225"/>
            <a:ext cx="4422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/>
              <a:t>Teachers </a:t>
            </a:r>
            <a:r>
              <a:rPr lang="en-US" sz="3200">
                <a:solidFill>
                  <a:schemeClr val="accent2"/>
                </a:solidFill>
              </a:rPr>
              <a:t>are </a:t>
            </a:r>
            <a:r>
              <a:rPr lang="en-US" sz="3200"/>
              <a:t>very </a:t>
            </a:r>
            <a:r>
              <a:rPr lang="en-US" sz="3200">
                <a:solidFill>
                  <a:srgbClr val="FF0000"/>
                </a:solidFill>
              </a:rPr>
              <a:t>nice</a:t>
            </a:r>
            <a:r>
              <a:rPr lang="en-US" sz="3200"/>
              <a:t>.</a:t>
            </a:r>
          </a:p>
        </p:txBody>
      </p:sp>
      <p:pic>
        <p:nvPicPr>
          <p:cNvPr id="23560" name="Picture 2" descr="writ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0"/>
            <a:ext cx="3527425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Text Box 3"/>
          <p:cNvSpPr txBox="1">
            <a:spLocks noChangeArrowheads="1"/>
          </p:cNvSpPr>
          <p:nvPr/>
        </p:nvSpPr>
        <p:spPr bwMode="auto">
          <a:xfrm>
            <a:off x="5868988" y="1485900"/>
            <a:ext cx="6334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accent2"/>
                </a:solidFill>
              </a:rPr>
              <a:t>15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5724525" y="1196975"/>
            <a:ext cx="1079500" cy="1081088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  <p:bldP spid="23556" grpId="0" autoUpdateAnimBg="0"/>
      <p:bldP spid="23559" grpId="0" autoUpdateAnimBg="0"/>
      <p:bldP spid="235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wr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547813" y="28527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24580" name="WordArt 4"/>
          <p:cNvSpPr>
            <a:spLocks noChangeArrowheads="1" noChangeShapeType="1"/>
          </p:cNvSpPr>
          <p:nvPr/>
        </p:nvSpPr>
        <p:spPr bwMode="auto">
          <a:xfrm>
            <a:off x="468313" y="260350"/>
            <a:ext cx="2257425" cy="1285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3600" b="1" kern="10">
                <a:ln w="9525" cmpd="sng">
                  <a:solidFill>
                    <a:srgbClr val="000000"/>
                  </a:solidFill>
                  <a:round/>
                </a:ln>
                <a:solidFill>
                  <a:srgbClr val="008000"/>
                </a:solidFill>
                <a:latin typeface="Comic Sans MS" panose="030F0702030302020204"/>
              </a:rPr>
              <a:t>Listen and write</a:t>
            </a:r>
            <a:endParaRPr lang="zh-CN" altLang="en-US" sz="3600" b="1" kern="10">
              <a:ln w="9525" cmpd="sng">
                <a:solidFill>
                  <a:srgbClr val="000000"/>
                </a:solidFill>
                <a:round/>
              </a:ln>
              <a:solidFill>
                <a:srgbClr val="008000"/>
              </a:solidFill>
              <a:latin typeface="Comic Sans MS" panose="030F0702030302020204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427538" y="2781300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380288" y="28527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547813" y="537368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427538" y="5300663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308850" y="5300663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1" grpId="0" autoUpdateAnimBg="0"/>
      <p:bldP spid="24582" grpId="0" autoUpdateAnimBg="0"/>
      <p:bldP spid="24583" grpId="0" autoUpdateAnimBg="0"/>
      <p:bldP spid="24584" grpId="0" autoUpdateAnimBg="0"/>
      <p:bldP spid="2458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5125292_11560631015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175" y="0"/>
            <a:ext cx="5076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250825" y="188913"/>
            <a:ext cx="6481763" cy="2519362"/>
          </a:xfrm>
          <a:prstGeom prst="cloudCallout">
            <a:avLst>
              <a:gd name="adj1" fmla="val 40352"/>
              <a:gd name="adj2" fmla="val 85097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5604" name="WordArt 4"/>
          <p:cNvSpPr>
            <a:spLocks noChangeArrowheads="1" noChangeShapeType="1"/>
          </p:cNvSpPr>
          <p:nvPr/>
        </p:nvSpPr>
        <p:spPr bwMode="auto">
          <a:xfrm>
            <a:off x="395288" y="908050"/>
            <a:ext cx="7561262" cy="26654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3600" b="1" kern="10">
                <a:ln w="9525" cmpd="sng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I want to visit(</a:t>
            </a:r>
            <a:r>
              <a:rPr lang="zh-CN" altLang="en-US" sz="3600" b="1" kern="10">
                <a:ln w="9525" cmpd="sng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参观） </a:t>
            </a:r>
            <a:r>
              <a:rPr lang="en-US" altLang="zh-CN" sz="3600" b="1" kern="10">
                <a:ln w="9525" cmpd="sng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your school.</a:t>
            </a:r>
            <a:endParaRPr lang="zh-CN" altLang="en-US" sz="3600" b="1" kern="10">
              <a:ln w="9525" cmpd="sng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Comic Sans MS" panose="030F070203030202020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18487" cy="586581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Welcome to</a:t>
            </a:r>
            <a:r>
              <a:rPr lang="zh-CN" altLang="en-US" dirty="0">
                <a:solidFill>
                  <a:schemeClr val="accent2"/>
                </a:solidFill>
              </a:rPr>
              <a:t>______</a:t>
            </a:r>
            <a:r>
              <a:rPr lang="en-US" dirty="0">
                <a:solidFill>
                  <a:schemeClr val="accent2"/>
                </a:solidFill>
              </a:rPr>
              <a:t>. </a:t>
            </a:r>
            <a:r>
              <a:rPr lang="zh-CN" altLang="en-US" dirty="0">
                <a:solidFill>
                  <a:schemeClr val="accent2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There are </a:t>
            </a:r>
            <a:r>
              <a:rPr lang="zh-CN" altLang="en-US" dirty="0">
                <a:solidFill>
                  <a:schemeClr val="accent2"/>
                </a:solidFill>
              </a:rPr>
              <a:t>____</a:t>
            </a:r>
            <a:r>
              <a:rPr lang="en-US" dirty="0">
                <a:solidFill>
                  <a:schemeClr val="accent2"/>
                </a:solidFill>
              </a:rPr>
              <a:t> buildings in it.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In building </a:t>
            </a:r>
            <a:r>
              <a:rPr lang="zh-CN" altLang="en-US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there are </a:t>
            </a:r>
            <a:r>
              <a:rPr lang="zh-CN" altLang="en-US" dirty="0">
                <a:solidFill>
                  <a:schemeClr val="accent2"/>
                </a:solidFill>
              </a:rPr>
              <a:t>____</a:t>
            </a:r>
            <a:r>
              <a:rPr lang="en-US" dirty="0">
                <a:solidFill>
                  <a:schemeClr val="accent2"/>
                </a:solidFill>
              </a:rPr>
              <a:t>teachers’ room and </a:t>
            </a:r>
            <a:r>
              <a:rPr lang="zh-CN" altLang="en-US" dirty="0">
                <a:solidFill>
                  <a:schemeClr val="accent2"/>
                </a:solidFill>
              </a:rPr>
              <a:t>____</a:t>
            </a:r>
            <a:r>
              <a:rPr lang="en-US" dirty="0">
                <a:solidFill>
                  <a:schemeClr val="accent2"/>
                </a:solidFill>
              </a:rPr>
              <a:t> classrooms.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The</a:t>
            </a:r>
            <a:r>
              <a:rPr lang="zh-CN" altLang="en-US" dirty="0">
                <a:solidFill>
                  <a:schemeClr val="accent2"/>
                </a:solidFill>
              </a:rPr>
              <a:t> classrooms</a:t>
            </a:r>
            <a:r>
              <a:rPr lang="en-US" dirty="0">
                <a:solidFill>
                  <a:schemeClr val="accent2"/>
                </a:solidFill>
              </a:rPr>
              <a:t> are </a:t>
            </a:r>
            <a:r>
              <a:rPr lang="zh-CN" altLang="en-US" dirty="0">
                <a:solidFill>
                  <a:schemeClr val="accent2"/>
                </a:solidFill>
              </a:rPr>
              <a:t>__________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In building</a:t>
            </a:r>
            <a:r>
              <a:rPr lang="zh-CN" altLang="en-US" dirty="0">
                <a:solidFill>
                  <a:schemeClr val="accent2"/>
                </a:solidFill>
              </a:rPr>
              <a:t> 2</a:t>
            </a:r>
            <a:r>
              <a:rPr lang="en-US" dirty="0">
                <a:solidFill>
                  <a:schemeClr val="accent2"/>
                </a:solidFill>
              </a:rPr>
              <a:t> there is  </a:t>
            </a:r>
            <a:r>
              <a:rPr lang="zh-CN" altLang="en-US" dirty="0">
                <a:solidFill>
                  <a:schemeClr val="accent2"/>
                </a:solidFill>
              </a:rPr>
              <a:t>_________________</a:t>
            </a:r>
            <a:r>
              <a:rPr lang="en-US" dirty="0">
                <a:solidFill>
                  <a:schemeClr val="accent2"/>
                </a:solidFill>
              </a:rPr>
              <a:t>.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They are </a:t>
            </a:r>
            <a:r>
              <a:rPr lang="zh-CN" altLang="en-US" dirty="0">
                <a:solidFill>
                  <a:schemeClr val="accent2"/>
                </a:solidFill>
              </a:rPr>
              <a:t>______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Between the two buildings, there is </a:t>
            </a:r>
            <a:r>
              <a:rPr lang="zh-CN" altLang="en-US" dirty="0">
                <a:solidFill>
                  <a:schemeClr val="accent2"/>
                </a:solidFill>
              </a:rPr>
              <a:t>_____</a:t>
            </a:r>
            <a:r>
              <a:rPr lang="en-US" dirty="0">
                <a:solidFill>
                  <a:schemeClr val="accent2"/>
                </a:solidFill>
              </a:rPr>
              <a:t>.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It  is </a:t>
            </a:r>
            <a:r>
              <a:rPr lang="zh-CN" altLang="en-US" dirty="0">
                <a:solidFill>
                  <a:schemeClr val="accent2"/>
                </a:solidFill>
              </a:rPr>
              <a:t>_____</a:t>
            </a:r>
            <a:r>
              <a:rPr lang="en-US" dirty="0">
                <a:solidFill>
                  <a:schemeClr val="accent2"/>
                </a:solidFill>
              </a:rPr>
              <a:t>.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But  I like to </a:t>
            </a:r>
            <a:r>
              <a:rPr lang="zh-CN" altLang="en-US" dirty="0">
                <a:solidFill>
                  <a:schemeClr val="accent2"/>
                </a:solidFill>
              </a:rPr>
              <a:t>_________</a:t>
            </a:r>
            <a:r>
              <a:rPr lang="en-US" dirty="0">
                <a:solidFill>
                  <a:schemeClr val="accent2"/>
                </a:solidFill>
              </a:rPr>
              <a:t> there.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6875" y="260350"/>
            <a:ext cx="871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Please introduce（介绍）our school.(南校区)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700338" y="981075"/>
            <a:ext cx="2595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our school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39975" y="1557338"/>
            <a:ext cx="2595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two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620838" y="2638425"/>
            <a:ext cx="1223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nine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211638" y="3213100"/>
            <a:ext cx="3313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clean and tidy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195513" y="4438650"/>
            <a:ext cx="25955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beautiful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372225" y="4725988"/>
            <a:ext cx="3027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a playground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211638" y="3789363"/>
            <a:ext cx="5184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a library, a music room </a:t>
            </a:r>
            <a:r>
              <a:rPr lang="zh-CN" altLang="en-US" sz="3200" b="1">
                <a:solidFill>
                  <a:srgbClr val="FF0000"/>
                </a:solidFill>
              </a:rPr>
              <a:t>...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403350" y="5518150"/>
            <a:ext cx="259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small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700338" y="6021388"/>
            <a:ext cx="2595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playgames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427538" y="2133600"/>
            <a:ext cx="1081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four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ldLvl="0" autoUpdateAnimBg="0"/>
      <p:bldP spid="26629" grpId="0" bldLvl="0" autoUpdateAnimBg="0"/>
      <p:bldP spid="26630" grpId="0" bldLvl="0" autoUpdateAnimBg="0"/>
      <p:bldP spid="26631" grpId="0" bldLvl="0" autoUpdateAnimBg="0"/>
      <p:bldP spid="26632" grpId="0" bldLvl="0" autoUpdateAnimBg="0"/>
      <p:bldP spid="26633" grpId="0" bldLvl="0" autoUpdateAnimBg="0"/>
      <p:bldP spid="26634" grpId="0" bldLvl="0" autoUpdateAnimBg="0"/>
      <p:bldP spid="26635" grpId="0" bldLvl="0" autoUpdateAnimBg="0"/>
      <p:bldP spid="26636" grpId="0" bldLvl="0" autoUpdateAnimBg="0"/>
      <p:bldP spid="26637" grpId="0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/>
          </p:cNvSpPr>
          <p:nvPr/>
        </p:nvSpPr>
        <p:spPr bwMode="auto">
          <a:xfrm rot="20633921">
            <a:off x="468313" y="620713"/>
            <a:ext cx="2089150" cy="638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3600" b="1" kern="10">
                <a:ln w="9525" cmpd="sng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Project</a:t>
            </a:r>
            <a:endParaRPr lang="zh-CN" altLang="en-US" sz="3600" b="1" kern="10">
              <a:ln w="9525" cmpd="sng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Comic Sans MS" panose="030F0702030302020204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132138" y="260350"/>
            <a:ext cx="3122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6600"/>
                </a:solidFill>
                <a:latin typeface="Comic Sans MS" panose="030F0702030302020204" pitchFamily="66" charset="0"/>
              </a:rPr>
              <a:t>Dream school</a:t>
            </a:r>
            <a:endParaRPr lang="zh-CN" altLang="en-US" sz="3600" b="1">
              <a:solidFill>
                <a:srgbClr val="FF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771775" y="981075"/>
            <a:ext cx="42878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Draw your dream school.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 Name different rooms.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 Introduce your dream school.</a:t>
            </a:r>
          </a:p>
        </p:txBody>
      </p:sp>
      <p:pic>
        <p:nvPicPr>
          <p:cNvPr id="27653" name="Picture 5" descr="5743307_140426098461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0" y="2205038"/>
            <a:ext cx="5761038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line1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0463"/>
            <a:ext cx="91440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4213" y="260350"/>
            <a:ext cx="8161337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3300"/>
                </a:solidFill>
              </a:rPr>
              <a:t>   </a:t>
            </a:r>
            <a:r>
              <a:rPr lang="zh-CN" altLang="en-US" sz="3200" b="1">
                <a:solidFill>
                  <a:srgbClr val="9933FF"/>
                </a:solidFill>
              </a:rPr>
              <a:t>Draw your dream school and talk about</a:t>
            </a:r>
          </a:p>
          <a:p>
            <a:pPr eaLnBrk="1" hangingPunct="1"/>
            <a:r>
              <a:rPr lang="zh-CN" altLang="en-US" sz="3200" b="1">
                <a:solidFill>
                  <a:srgbClr val="9933FF"/>
                </a:solidFill>
              </a:rPr>
              <a:t>with your partner.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116013" y="1774825"/>
            <a:ext cx="5672137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This is my dream school .</a:t>
            </a:r>
          </a:p>
          <a:p>
            <a:pPr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It’s….</a:t>
            </a:r>
          </a:p>
          <a:p>
            <a:pPr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There is ….</a:t>
            </a:r>
          </a:p>
          <a:p>
            <a:pPr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There are…</a:t>
            </a:r>
          </a:p>
          <a:p>
            <a:pPr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They are...</a:t>
            </a:r>
          </a:p>
          <a:p>
            <a:pPr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I like to...</a:t>
            </a:r>
          </a:p>
          <a:p>
            <a:pPr eaLnBrk="1" hangingPunct="1"/>
            <a:r>
              <a:rPr lang="zh-CN" altLang="en-US" sz="2800" b="1" dirty="0">
                <a:latin typeface="Comic Sans MS" panose="030F0702030302020204" pitchFamily="66" charset="0"/>
              </a:rPr>
              <a:t>I like my dream school.</a:t>
            </a:r>
            <a:endParaRPr lang="zh-CN" altLang="en-US" sz="28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8676" name="Picture 4" descr="005729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319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/>
        </p:nvSpPr>
        <p:spPr bwMode="auto">
          <a:xfrm>
            <a:off x="107950" y="333375"/>
            <a:ext cx="28082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/>
              <a:t> playground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/>
              <a:t>library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/>
              <a:t> swimming pool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/>
              <a:t> computer room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/>
              <a:t> lab(</a:t>
            </a:r>
            <a:r>
              <a:rPr lang="zh-CN" sz="2800"/>
              <a:t>实验室</a:t>
            </a:r>
            <a:r>
              <a:rPr lang="zh-CN" altLang="zh-CN" sz="2800"/>
              <a:t>)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/>
              <a:t>book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/>
              <a:t>desk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/>
              <a:t>chair 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zh-CN" altLang="zh-CN" sz="28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zh-CN" altLang="zh-CN" sz="2800"/>
          </a:p>
        </p:txBody>
      </p:sp>
      <p:sp>
        <p:nvSpPr>
          <p:cNvPr id="29699" name="Rectangle 3"/>
          <p:cNvSpPr>
            <a:spLocks noGrp="1" noChangeArrowheads="1"/>
          </p:cNvSpPr>
          <p:nvPr/>
        </p:nvSpPr>
        <p:spPr bwMode="auto">
          <a:xfrm>
            <a:off x="3348038" y="404813"/>
            <a:ext cx="1584325" cy="416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/>
              <a:t> </a:t>
            </a:r>
            <a:r>
              <a:rPr lang="zh-CN" altLang="zh-CN" sz="2800">
                <a:solidFill>
                  <a:schemeClr val="accent2"/>
                </a:solidFill>
              </a:rPr>
              <a:t>big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chemeClr val="accent2"/>
                </a:solidFill>
              </a:rPr>
              <a:t> small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chemeClr val="accent2"/>
                </a:solidFill>
              </a:rPr>
              <a:t>clean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chemeClr val="accent2"/>
                </a:solidFill>
              </a:rPr>
              <a:t>beautiful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chemeClr val="accent2"/>
                </a:solidFill>
              </a:rPr>
              <a:t> nice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chemeClr val="accent2"/>
                </a:solidFill>
              </a:rPr>
              <a:t>good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chemeClr val="accent2"/>
                </a:solidFill>
              </a:rPr>
              <a:t> large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chemeClr val="accent2"/>
                </a:solidFill>
              </a:rPr>
              <a:t> tall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chemeClr val="accent2"/>
                </a:solidFill>
              </a:rPr>
              <a:t> tidy…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zh-CN" altLang="zh-CN" sz="2800">
              <a:solidFill>
                <a:schemeClr val="accent2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zh-CN" altLang="zh-CN" sz="2800"/>
          </a:p>
        </p:txBody>
      </p:sp>
      <p:sp>
        <p:nvSpPr>
          <p:cNvPr id="29700" name="Rectangle 4"/>
          <p:cNvSpPr>
            <a:spLocks noGrp="1" noChangeArrowheads="1"/>
          </p:cNvSpPr>
          <p:nvPr/>
        </p:nvSpPr>
        <p:spPr bwMode="auto">
          <a:xfrm>
            <a:off x="6013450" y="406400"/>
            <a:ext cx="2735263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rgbClr val="9933FF"/>
                </a:solidFill>
              </a:rPr>
              <a:t> play games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rgbClr val="9933FF"/>
                </a:solidFill>
              </a:rPr>
              <a:t>read books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rgbClr val="9933FF"/>
                </a:solidFill>
              </a:rPr>
              <a:t>have lessons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zh-CN" sz="2800">
                <a:solidFill>
                  <a:srgbClr val="9933FF"/>
                </a:solidFill>
              </a:rPr>
              <a:t>eat meals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zh-CN" altLang="zh-CN" sz="2800">
              <a:solidFill>
                <a:srgbClr val="9933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6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771775" y="1412875"/>
            <a:ext cx="6156325" cy="4752975"/>
          </a:xfrm>
          <a:prstGeom prst="rect">
            <a:avLst/>
          </a:prstGeom>
          <a:solidFill>
            <a:schemeClr val="bg1"/>
          </a:solidFill>
          <a:ln w="76200" cmpd="sng">
            <a:solidFill>
              <a:srgbClr val="FF6600"/>
            </a:solidFill>
            <a:miter lim="800000"/>
          </a:ln>
        </p:spPr>
        <p:txBody>
          <a:bodyPr wrap="none" anchor="ctr"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3200" b="1" dirty="0">
                <a:latin typeface="Comic Sans MS" panose="030F0702030302020204" pitchFamily="66" charset="0"/>
              </a:rPr>
              <a:t>读、拼、记数字单词。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32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3200" b="1" dirty="0">
                <a:latin typeface="Comic Sans MS" panose="030F0702030302020204" pitchFamily="66" charset="0"/>
              </a:rPr>
              <a:t> 家听8个数字单词和4个形容词。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32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32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3200" b="1" dirty="0">
                <a:latin typeface="Comic Sans MS" panose="030F0702030302020204" pitchFamily="66" charset="0"/>
              </a:rPr>
              <a:t> 描述自己的学校。</a:t>
            </a:r>
          </a:p>
        </p:txBody>
      </p:sp>
      <p:sp>
        <p:nvSpPr>
          <p:cNvPr id="30724" name="WordArt 4"/>
          <p:cNvSpPr>
            <a:spLocks noChangeArrowheads="1" noChangeShapeType="1"/>
          </p:cNvSpPr>
          <p:nvPr/>
        </p:nvSpPr>
        <p:spPr bwMode="auto">
          <a:xfrm>
            <a:off x="4572000" y="260350"/>
            <a:ext cx="2592388" cy="1435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999"/>
                    </a:srgbClr>
                  </a:outerShdw>
                </a:effectLst>
                <a:latin typeface="Comic Sans MS" panose="030F0702030302020204"/>
              </a:rPr>
              <a:t>Homework</a:t>
            </a:r>
            <a:endParaRPr lang="zh-CN" altLang="en-US" sz="3600" b="1" dirty="0">
              <a:ln w="9525" cmpd="sng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5999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00113" y="692150"/>
            <a:ext cx="73152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One, two,</a:t>
            </a:r>
            <a:r>
              <a:rPr lang="zh-CN" altLang="en-US" sz="4000" b="1" dirty="0">
                <a:latin typeface="Comic Sans MS" panose="030F0702030302020204" pitchFamily="66" charset="0"/>
              </a:rPr>
              <a:t> tie your shoes.</a:t>
            </a:r>
          </a:p>
          <a:p>
            <a:pPr eaLnBrk="1" hangingPunct="1"/>
            <a:endParaRPr lang="zh-CN" altLang="en-US" sz="40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Three, four,</a:t>
            </a:r>
            <a:r>
              <a:rPr lang="zh-CN" altLang="en-US" sz="4000" b="1" dirty="0">
                <a:latin typeface="Comic Sans MS" panose="030F0702030302020204" pitchFamily="66" charset="0"/>
              </a:rPr>
              <a:t> close the door.</a:t>
            </a:r>
          </a:p>
          <a:p>
            <a:pPr eaLnBrk="1" hangingPunct="1"/>
            <a:endParaRPr lang="zh-CN" altLang="en-US" sz="40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zh-CN" altLang="en-US" sz="4000" b="1" dirty="0">
                <a:solidFill>
                  <a:srgbClr val="33CC33"/>
                </a:solidFill>
                <a:latin typeface="Comic Sans MS" panose="030F0702030302020204" pitchFamily="66" charset="0"/>
              </a:rPr>
              <a:t>Five, six,</a:t>
            </a:r>
            <a:r>
              <a:rPr lang="zh-CN" altLang="en-US" sz="4000" b="1" dirty="0">
                <a:latin typeface="Comic Sans MS" panose="030F0702030302020204" pitchFamily="66" charset="0"/>
              </a:rPr>
              <a:t> pick up sticks.</a:t>
            </a:r>
          </a:p>
          <a:p>
            <a:pPr eaLnBrk="1" hangingPunct="1"/>
            <a:endParaRPr lang="zh-CN" altLang="en-US" sz="40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zh-CN" altLang="en-US" sz="4000" b="1" dirty="0">
                <a:solidFill>
                  <a:srgbClr val="CC00CC"/>
                </a:solidFill>
                <a:latin typeface="Comic Sans MS" panose="030F0702030302020204" pitchFamily="66" charset="0"/>
              </a:rPr>
              <a:t>Seven, eight,</a:t>
            </a:r>
            <a:r>
              <a:rPr lang="zh-CN" altLang="en-US" sz="4000" b="1" dirty="0">
                <a:latin typeface="Comic Sans MS" panose="030F0702030302020204" pitchFamily="66" charset="0"/>
              </a:rPr>
              <a:t> don’t be late.</a:t>
            </a:r>
          </a:p>
          <a:p>
            <a:pPr eaLnBrk="1" hangingPunct="1"/>
            <a:endParaRPr lang="zh-CN" altLang="en-US" sz="40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zh-CN" altLang="en-US" sz="4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Nine, ten,</a:t>
            </a:r>
            <a:r>
              <a:rPr lang="zh-CN" altLang="en-US" sz="4000" b="1" dirty="0">
                <a:latin typeface="Comic Sans MS" panose="030F0702030302020204" pitchFamily="66" charset="0"/>
              </a:rPr>
              <a:t> start again.</a:t>
            </a:r>
          </a:p>
        </p:txBody>
      </p:sp>
      <p:pic>
        <p:nvPicPr>
          <p:cNvPr id="6147" name="Picture 3" descr="1220053231456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08725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51725" y="260350"/>
            <a:ext cx="1408113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WordArt 5"/>
          <p:cNvSpPr>
            <a:spLocks noChangeArrowheads="1" noChangeShapeType="1"/>
          </p:cNvSpPr>
          <p:nvPr/>
        </p:nvSpPr>
        <p:spPr bwMode="auto">
          <a:xfrm>
            <a:off x="250825" y="333375"/>
            <a:ext cx="2257425" cy="9255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8000"/>
                </a:solidFill>
                <a:latin typeface="Comic Sans MS" panose="030F0702030302020204"/>
              </a:rPr>
              <a:t>Let's Chant</a:t>
            </a:r>
            <a:endParaRPr lang="zh-CN" altLang="en-US" sz="3600" b="1" kern="10" dirty="0">
              <a:ln w="9525" cmpd="sng">
                <a:solidFill>
                  <a:srgbClr val="000000"/>
                </a:solidFill>
                <a:round/>
              </a:ln>
              <a:solidFill>
                <a:srgbClr val="008000"/>
              </a:solidFill>
              <a:latin typeface="Comic Sans MS" panose="030F07020303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5125292_11560631015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50825" y="188913"/>
            <a:ext cx="4465638" cy="2519362"/>
          </a:xfrm>
          <a:prstGeom prst="cloudCallout">
            <a:avLst>
              <a:gd name="adj1" fmla="val 81139"/>
              <a:gd name="adj2" fmla="val 85097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11188" y="981075"/>
            <a:ext cx="40322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 dirty="0">
                <a:latin typeface="Comic Sans MS" panose="030F0702030302020204" pitchFamily="66" charset="0"/>
              </a:rPr>
              <a:t>Hello! My name is Lucky.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 dirty="0">
                <a:latin typeface="Comic Sans MS" panose="030F0702030302020204" pitchFamily="66" charset="0"/>
              </a:rPr>
              <a:t>Welcome to see my show.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zh-CN" altLang="en-US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5125292_11560631015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50825" y="188913"/>
            <a:ext cx="4465638" cy="2519362"/>
          </a:xfrm>
          <a:prstGeom prst="cloudCallout">
            <a:avLst>
              <a:gd name="adj1" fmla="val 81139"/>
              <a:gd name="adj2" fmla="val 85097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1188" y="981075"/>
            <a:ext cx="40322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latin typeface="Comic Sans MS" panose="030F0702030302020204" pitchFamily="66" charset="0"/>
              </a:rPr>
              <a:t>Ha, ha ! What numbers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latin typeface="Comic Sans MS" panose="030F0702030302020204" pitchFamily="66" charset="0"/>
              </a:rPr>
              <a:t>can you see?</a:t>
            </a:r>
            <a:endParaRPr lang="zh-CN" altLang="en-US" sz="2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5125292_11560631015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175" y="0"/>
            <a:ext cx="5076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55650" y="1916113"/>
            <a:ext cx="2808288" cy="720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latin typeface="Comic Sans MS" panose="030F0702030302020204" pitchFamily="66" charset="0"/>
              </a:rPr>
              <a:t>3 three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latin typeface="Comic Sans MS" panose="030F0702030302020204" pitchFamily="66" charset="0"/>
              </a:rPr>
              <a:t>6 six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latin typeface="Comic Sans MS" panose="030F0702030302020204" pitchFamily="66" charset="0"/>
              </a:rPr>
              <a:t>7 eleven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latin typeface="Comic Sans MS" panose="030F0702030302020204" pitchFamily="66" charset="0"/>
              </a:rPr>
              <a:t>20 twenty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latin typeface="Comic Sans MS" panose="030F0702030302020204" pitchFamily="66" charset="0"/>
              </a:rPr>
              <a:t>50 fifty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latin typeface="Comic Sans MS" panose="030F0702030302020204" pitchFamily="66" charset="0"/>
              </a:rPr>
              <a:t>40 forty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latin typeface="Comic Sans MS" panose="030F0702030302020204" pitchFamily="66" charset="0"/>
              </a:rPr>
              <a:t>13 thirteen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latin typeface="Comic Sans MS" panose="030F0702030302020204" pitchFamily="66" charset="0"/>
              </a:rPr>
              <a:t>10 ten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latin typeface="Comic Sans MS" panose="030F0702030302020204" pitchFamily="66" charset="0"/>
              </a:rPr>
              <a:t>25 twenty-five</a:t>
            </a:r>
            <a:endParaRPr lang="zh-CN" altLang="en-US" sz="2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1066800" y="228600"/>
          <a:ext cx="6858000" cy="5195253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十几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几十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eleven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twen</a:t>
                      </a: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two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twelve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twen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ty</a:t>
                      </a:r>
                      <a:r>
                        <a:rPr kumimoji="0" lang="zh-CN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-one</a:t>
                      </a:r>
                      <a:endParaRPr kumimoji="0" lang="en-US" sz="2800" b="1" i="0" u="sng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thir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thir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four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four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for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fif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fif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six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six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six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seven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seven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seven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eigh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eigh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nine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nine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288" name="WordArt 48"/>
          <p:cNvSpPr>
            <a:spLocks noChangeArrowheads="1" noChangeShapeType="1"/>
          </p:cNvSpPr>
          <p:nvPr/>
        </p:nvSpPr>
        <p:spPr bwMode="auto">
          <a:xfrm>
            <a:off x="1295400" y="5562600"/>
            <a:ext cx="638175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十几十几，</a:t>
            </a:r>
            <a:r>
              <a:rPr lang="en-US" altLang="zh-CN" sz="3600" b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-teen,-teen,-teen</a:t>
            </a:r>
            <a:endParaRPr lang="zh-CN" altLang="en-US" sz="3600" b="1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89" name="WordArt 49"/>
          <p:cNvSpPr>
            <a:spLocks noChangeArrowheads="1" noChangeShapeType="1"/>
          </p:cNvSpPr>
          <p:nvPr/>
        </p:nvSpPr>
        <p:spPr bwMode="auto">
          <a:xfrm>
            <a:off x="1295400" y="6172200"/>
            <a:ext cx="53340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几十几十，</a:t>
            </a:r>
            <a:r>
              <a:rPr lang="en-US" altLang="zh-CN" sz="3600" b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-ty,-ty,-ty</a:t>
            </a:r>
            <a:endParaRPr lang="zh-CN" altLang="en-US" sz="3600" b="1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8" grpId="0" animBg="1"/>
      <p:bldP spid="102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93863" y="404813"/>
            <a:ext cx="6480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/>
              <a:t>Put the numbers in order</a:t>
            </a:r>
          </a:p>
        </p:txBody>
      </p:sp>
      <p:pic>
        <p:nvPicPr>
          <p:cNvPr id="11267" name="Picture 3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382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86350"/>
            <a:ext cx="11525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87450" y="981075"/>
            <a:ext cx="77057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solidFill>
                  <a:srgbClr val="000099"/>
                </a:solidFill>
              </a:rPr>
              <a:t>28,18,47,96,16,69, 36,83,80,53,77,60</a:t>
            </a:r>
            <a:endParaRPr lang="zh-CN" altLang="en-US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2775" y="3357563"/>
            <a:ext cx="15843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/>
              <a:t>16</a:t>
            </a:r>
            <a:r>
              <a:rPr lang="zh-CN" altLang="en-US" sz="6000" dirty="0">
                <a:solidFill>
                  <a:srgbClr val="000099"/>
                </a:solidFill>
              </a:rPr>
              <a:t>&lt;   </a:t>
            </a:r>
            <a:endParaRPr lang="zh-CN" altLang="en-US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052638" y="3357563"/>
            <a:ext cx="15843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6000" b="1" dirty="0"/>
              <a:t>18</a:t>
            </a:r>
            <a:r>
              <a:rPr lang="zh-CN" altLang="en-US" sz="6000" dirty="0">
                <a:solidFill>
                  <a:srgbClr val="000099"/>
                </a:solidFill>
              </a:rPr>
              <a:t>&lt;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419475" y="3286125"/>
            <a:ext cx="15843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/>
              <a:t>28</a:t>
            </a:r>
            <a:r>
              <a:rPr lang="zh-CN" altLang="en-US" sz="6000">
                <a:solidFill>
                  <a:srgbClr val="000099"/>
                </a:solidFill>
              </a:rPr>
              <a:t>&lt;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716463" y="3286125"/>
            <a:ext cx="172878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/>
              <a:t>36</a:t>
            </a:r>
            <a:r>
              <a:rPr lang="zh-CN" altLang="en-US" sz="6000">
                <a:solidFill>
                  <a:srgbClr val="000099"/>
                </a:solidFill>
              </a:rPr>
              <a:t>&lt;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940425" y="3357563"/>
            <a:ext cx="15843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/>
              <a:t>47</a:t>
            </a:r>
            <a:r>
              <a:rPr lang="zh-CN" altLang="en-US" sz="6000">
                <a:solidFill>
                  <a:srgbClr val="000099"/>
                </a:solidFill>
              </a:rPr>
              <a:t>&lt;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453313" y="3357563"/>
            <a:ext cx="15843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/>
              <a:t>53</a:t>
            </a:r>
            <a:endParaRPr lang="zh-CN" altLang="en-US" sz="6000">
              <a:solidFill>
                <a:srgbClr val="000099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339975" y="4868863"/>
            <a:ext cx="15843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/>
              <a:t>69</a:t>
            </a:r>
            <a:r>
              <a:rPr lang="zh-CN" altLang="en-US" sz="6000">
                <a:solidFill>
                  <a:srgbClr val="000099"/>
                </a:solidFill>
              </a:rPr>
              <a:t>&lt;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39750" y="4868863"/>
            <a:ext cx="19446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>
                <a:solidFill>
                  <a:srgbClr val="000099"/>
                </a:solidFill>
              </a:rPr>
              <a:t>&lt;</a:t>
            </a:r>
            <a:r>
              <a:rPr lang="zh-CN" altLang="en-US" sz="6000" b="1"/>
              <a:t>60</a:t>
            </a:r>
            <a:r>
              <a:rPr lang="zh-CN" altLang="en-US" sz="6000">
                <a:solidFill>
                  <a:srgbClr val="000099"/>
                </a:solidFill>
              </a:rPr>
              <a:t>&lt;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708400" y="4941888"/>
            <a:ext cx="15843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/>
              <a:t>77</a:t>
            </a:r>
            <a:r>
              <a:rPr lang="zh-CN" altLang="en-US" sz="6000">
                <a:solidFill>
                  <a:srgbClr val="000099"/>
                </a:solidFill>
              </a:rPr>
              <a:t>&lt;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003800" y="4941888"/>
            <a:ext cx="216217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/>
              <a:t>80</a:t>
            </a:r>
            <a:r>
              <a:rPr lang="zh-CN" altLang="en-US" sz="6000">
                <a:solidFill>
                  <a:srgbClr val="000099"/>
                </a:solidFill>
              </a:rPr>
              <a:t>&lt;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445250" y="4941888"/>
            <a:ext cx="15843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/>
              <a:t>83</a:t>
            </a:r>
            <a:endParaRPr lang="zh-CN" altLang="en-US" sz="6000">
              <a:solidFill>
                <a:srgbClr val="000099"/>
              </a:solidFill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380288" y="4868863"/>
            <a:ext cx="20161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>
                <a:solidFill>
                  <a:srgbClr val="000099"/>
                </a:solidFill>
              </a:rPr>
              <a:t>&lt;</a:t>
            </a:r>
            <a:r>
              <a:rPr lang="zh-CN" altLang="en-US" sz="6000" b="1"/>
              <a:t>96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ldLvl="0" autoUpdateAnimBg="0"/>
      <p:bldP spid="11272" grpId="0" bldLvl="0" autoUpdateAnimBg="0"/>
      <p:bldP spid="11273" grpId="0" bldLvl="0" autoUpdateAnimBg="0"/>
      <p:bldP spid="11274" grpId="0" bldLvl="0" autoUpdateAnimBg="0"/>
      <p:bldP spid="11275" grpId="0" bldLvl="0" autoUpdateAnimBg="0"/>
      <p:bldP spid="11276" grpId="0" bldLvl="0" autoUpdateAnimBg="0"/>
      <p:bldP spid="11277" grpId="0" bldLvl="0" autoUpdateAnimBg="0"/>
      <p:bldP spid="11278" grpId="0" bldLvl="0" autoUpdateAnimBg="0"/>
      <p:bldP spid="11279" grpId="0" bldLvl="0" autoUpdateAnimBg="0"/>
      <p:bldP spid="11280" grpId="0" bldLvl="0" autoUpdateAnimBg="0"/>
      <p:bldP spid="11281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5125292_11560631015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175" y="0"/>
            <a:ext cx="5076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50825" y="188913"/>
            <a:ext cx="4465638" cy="2519362"/>
          </a:xfrm>
          <a:prstGeom prst="cloudCallout">
            <a:avLst>
              <a:gd name="adj1" fmla="val 81139"/>
              <a:gd name="adj2" fmla="val 85097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292" name="WordArt 4"/>
          <p:cNvSpPr>
            <a:spLocks noChangeArrowheads="1" noChangeShapeType="1"/>
          </p:cNvSpPr>
          <p:nvPr/>
        </p:nvSpPr>
        <p:spPr bwMode="auto">
          <a:xfrm rot="20633921">
            <a:off x="1042988" y="1341438"/>
            <a:ext cx="2808287" cy="638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3600" b="1" kern="10">
                <a:ln w="9525" cmpd="sng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Brain storming time</a:t>
            </a:r>
          </a:p>
          <a:p>
            <a:pPr algn="ctr"/>
            <a:r>
              <a:rPr lang="en-US" altLang="zh-CN" sz="3600" b="1" kern="10">
                <a:ln w="9525" cmpd="sng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   Good luck!</a:t>
            </a:r>
            <a:endParaRPr lang="zh-CN" altLang="en-US" sz="3600" b="1" kern="10">
              <a:ln w="9525" cmpd="sng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Comic Sans MS" panose="030F07020303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796</Words>
  <Application>Microsoft Office PowerPoint</Application>
  <PresentationFormat>全屏显示(4:3)</PresentationFormat>
  <Paragraphs>230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3" baseType="lpstr">
      <vt:lpstr>宋体</vt:lpstr>
      <vt:lpstr>微软雅黑</vt:lpstr>
      <vt:lpstr>Arial</vt:lpstr>
      <vt:lpstr>Calibri</vt:lpstr>
      <vt:lpstr>Comic Sans MS</vt:lpstr>
      <vt:lpstr>WWW.2PPT.COM
</vt:lpstr>
      <vt:lpstr>PowerPoint 演示文稿</vt:lpstr>
      <vt:lpstr>Let's count from 1 to 25.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2013-09-29T09:57:00Z</dcterms:created>
  <dcterms:modified xsi:type="dcterms:W3CDTF">2023-01-16T16:07:04Z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561BB5F60893432E85D14CA5C53A5E4C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