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0C2EF-671E-42BF-8374-0111ACE7D92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9F490-BDCF-4C75-8E1B-93015DF8DE4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9F490-BDCF-4C75-8E1B-93015DF8DE4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5595F-25BB-4BC5-82E2-1CDECA684B2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C8DD7-03B9-4051-B10A-CEA8F463DB3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F4E5F-BAC8-477D-95FB-300BC5071C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559D8-DDB2-4544-AA97-961C83728D7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B1F57-C159-4649-BCBB-3E8C363391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2F7C8-CC7E-497B-B061-EEFB7B3BD8F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D62E3-6609-435D-9753-3D19149F329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58694-03C6-4B47-87D9-33AAB278AB2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50C37-1A6B-4AAC-BDB7-7ACF4320E2C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C3625-DDB7-474A-920C-3A498AED729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5A61D59-E319-4917-AD40-5201210BAED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438536" y="1343236"/>
            <a:ext cx="6408712" cy="85916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Module 11 Body language</a:t>
            </a:r>
            <a:endParaRPr lang="zh-CN" altLang="en-US" sz="3600" b="1" kern="10" dirty="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74237" y="2702481"/>
            <a:ext cx="770485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Unit </a:t>
            </a:r>
            <a:r>
              <a:rPr lang="en-US" altLang="zh-CN" sz="60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3 Language </a:t>
            </a:r>
            <a:r>
              <a:rPr lang="en-US" altLang="zh-CN" sz="6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in use</a:t>
            </a:r>
          </a:p>
        </p:txBody>
      </p:sp>
      <p:sp>
        <p:nvSpPr>
          <p:cNvPr id="6" name="矩形 5"/>
          <p:cNvSpPr/>
          <p:nvPr/>
        </p:nvSpPr>
        <p:spPr>
          <a:xfrm>
            <a:off x="2979419" y="584826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96875" y="681038"/>
            <a:ext cx="8232775" cy="412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</a:pPr>
            <a:r>
              <a:rPr lang="zh-CN" altLang="zh-CN" sz="2800" b="1" dirty="0">
                <a:ea typeface="黑体" panose="02010609060101010101" pitchFamily="49" charset="-122"/>
              </a:rPr>
              <a:t>练习：</a:t>
            </a:r>
            <a:r>
              <a:rPr lang="zh-CN" altLang="en-US" sz="2800" b="1" dirty="0"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135000"/>
              </a:lnSpc>
            </a:pPr>
            <a:r>
              <a:rPr lang="zh-CN" altLang="en-US" sz="2800" b="1" dirty="0">
                <a:ea typeface="黑体" panose="02010609060101010101" pitchFamily="49" charset="-122"/>
              </a:rPr>
              <a:t>将下列汉语翻译成英语。 </a:t>
            </a:r>
          </a:p>
          <a:p>
            <a:pPr>
              <a:lnSpc>
                <a:spcPct val="135000"/>
              </a:lnSpc>
            </a:pPr>
            <a:r>
              <a:rPr lang="en-US" altLang="zh-CN" sz="2800" b="1" dirty="0">
                <a:ea typeface="黑体" panose="02010609060101010101" pitchFamily="49" charset="-122"/>
              </a:rPr>
              <a:t>1. </a:t>
            </a:r>
            <a:r>
              <a:rPr lang="zh-CN" altLang="en-US" sz="2800" b="1" dirty="0">
                <a:ea typeface="黑体" panose="02010609060101010101" pitchFamily="49" charset="-122"/>
              </a:rPr>
              <a:t>请照看好您的包。 </a:t>
            </a:r>
            <a:r>
              <a:rPr lang="en-US" altLang="zh-CN" sz="2800" b="1" dirty="0">
                <a:ea typeface="黑体" panose="02010609060101010101" pitchFamily="49" charset="-122"/>
              </a:rPr>
              <a:t>___________________. </a:t>
            </a:r>
          </a:p>
          <a:p>
            <a:pPr>
              <a:lnSpc>
                <a:spcPct val="135000"/>
              </a:lnSpc>
            </a:pPr>
            <a:r>
              <a:rPr lang="en-US" altLang="zh-CN" sz="2800" b="1" dirty="0">
                <a:ea typeface="黑体" panose="02010609060101010101" pitchFamily="49" charset="-122"/>
              </a:rPr>
              <a:t>2. </a:t>
            </a:r>
            <a:r>
              <a:rPr lang="zh-CN" altLang="en-US" sz="2800" b="1" dirty="0">
                <a:ea typeface="黑体" panose="02010609060101010101" pitchFamily="49" charset="-122"/>
              </a:rPr>
              <a:t>让我们去学校吧</a:t>
            </a:r>
            <a:r>
              <a:rPr lang="en-US" altLang="zh-CN" sz="2800" b="1" dirty="0">
                <a:ea typeface="黑体" panose="02010609060101010101" pitchFamily="49" charset="-122"/>
              </a:rPr>
              <a:t>! ___________________! </a:t>
            </a:r>
          </a:p>
          <a:p>
            <a:pPr>
              <a:lnSpc>
                <a:spcPct val="135000"/>
              </a:lnSpc>
            </a:pPr>
            <a:r>
              <a:rPr lang="en-US" altLang="zh-CN" sz="2800" b="1" dirty="0">
                <a:ea typeface="黑体" panose="02010609060101010101" pitchFamily="49" charset="-122"/>
              </a:rPr>
              <a:t>3. </a:t>
            </a:r>
            <a:r>
              <a:rPr lang="zh-CN" altLang="en-US" sz="2800" b="1" dirty="0">
                <a:ea typeface="黑体" panose="02010609060101010101" pitchFamily="49" charset="-122"/>
              </a:rPr>
              <a:t>亲爱的</a:t>
            </a:r>
            <a:r>
              <a:rPr lang="en-US" altLang="zh-CN" sz="2800" b="1" dirty="0">
                <a:ea typeface="黑体" panose="02010609060101010101" pitchFamily="49" charset="-122"/>
              </a:rPr>
              <a:t>,</a:t>
            </a:r>
            <a:r>
              <a:rPr lang="zh-CN" altLang="en-US" sz="2800" b="1" dirty="0">
                <a:ea typeface="黑体" panose="02010609060101010101" pitchFamily="49" charset="-122"/>
              </a:rPr>
              <a:t>高兴点儿</a:t>
            </a:r>
            <a:r>
              <a:rPr lang="en-US" altLang="zh-CN" sz="2800" b="1" dirty="0">
                <a:ea typeface="黑体" panose="02010609060101010101" pitchFamily="49" charset="-122"/>
              </a:rPr>
              <a:t>! ___________________! </a:t>
            </a:r>
          </a:p>
          <a:p>
            <a:pPr>
              <a:lnSpc>
                <a:spcPct val="135000"/>
              </a:lnSpc>
            </a:pPr>
            <a:r>
              <a:rPr lang="en-US" altLang="zh-CN" sz="2800" b="1" dirty="0">
                <a:ea typeface="黑体" panose="02010609060101010101" pitchFamily="49" charset="-122"/>
              </a:rPr>
              <a:t>4. </a:t>
            </a:r>
            <a:r>
              <a:rPr lang="zh-CN" altLang="en-US" sz="2800" b="1" dirty="0">
                <a:ea typeface="黑体" panose="02010609060101010101" pitchFamily="49" charset="-122"/>
              </a:rPr>
              <a:t>不要把书放这儿。 </a:t>
            </a:r>
            <a:r>
              <a:rPr lang="en-US" altLang="zh-CN" sz="2800" b="1" dirty="0">
                <a:ea typeface="黑体" panose="02010609060101010101" pitchFamily="49" charset="-122"/>
              </a:rPr>
              <a:t>___________________. </a:t>
            </a:r>
          </a:p>
          <a:p>
            <a:pPr>
              <a:lnSpc>
                <a:spcPct val="135000"/>
              </a:lnSpc>
            </a:pPr>
            <a:r>
              <a:rPr lang="en-US" altLang="zh-CN" sz="2800" b="1" dirty="0">
                <a:ea typeface="黑体" panose="02010609060101010101" pitchFamily="49" charset="-122"/>
              </a:rPr>
              <a:t>5. </a:t>
            </a:r>
            <a:r>
              <a:rPr lang="zh-CN" altLang="en-US" sz="2800" b="1" dirty="0">
                <a:ea typeface="黑体" panose="02010609060101010101" pitchFamily="49" charset="-122"/>
              </a:rPr>
              <a:t>不要让猫进来。 </a:t>
            </a:r>
            <a:r>
              <a:rPr lang="en-US" altLang="zh-CN" sz="2800" b="1" dirty="0">
                <a:ea typeface="黑体" panose="02010609060101010101" pitchFamily="49" charset="-122"/>
              </a:rPr>
              <a:t>___________________.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6350" y="1924050"/>
            <a:ext cx="4813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</a:rPr>
              <a:t>Please look after your bag.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673475" y="2525713"/>
            <a:ext cx="34131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</a:rPr>
              <a:t>Let's go to school.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673475" y="3101975"/>
            <a:ext cx="2517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</a:rPr>
              <a:t>Be glad, dear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673475" y="3678238"/>
            <a:ext cx="4425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</a:rPr>
              <a:t>Don't put the book here .</a:t>
            </a:r>
            <a:r>
              <a:rPr lang="en-US" altLang="zh-CN"/>
              <a:t>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673475" y="4273550"/>
            <a:ext cx="4348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</a:rPr>
              <a:t>Don't let the cat come in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7172" grpId="0"/>
      <p:bldP spid="7173" grpId="0"/>
      <p:bldP spid="71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8755dfec4d8131282797910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438400"/>
            <a:ext cx="5472113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4" name="PubTriangle"/>
          <p:cNvSpPr>
            <a:spLocks noEditPoints="1" noChangeArrowheads="1"/>
          </p:cNvSpPr>
          <p:nvPr/>
        </p:nvSpPr>
        <p:spPr bwMode="auto">
          <a:xfrm rot="10492525">
            <a:off x="1776413" y="3248025"/>
            <a:ext cx="7259637" cy="1323975"/>
          </a:xfrm>
          <a:custGeom>
            <a:avLst/>
            <a:gdLst>
              <a:gd name="G0" fmla="+- 0 0 0"/>
              <a:gd name="G1" fmla="*/ 10800 1 2"/>
              <a:gd name="G2" fmla="*/ G1 10800 21600"/>
              <a:gd name="G3" fmla="+- 10800 0 G2"/>
              <a:gd name="G4" fmla="+- 10800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6200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DAA100">
              <a:alpha val="64999"/>
            </a:srgbClr>
          </a:soli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195513" y="2778125"/>
            <a:ext cx="5400675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">
              <a:spcBef>
                <a:spcPct val="50000"/>
              </a:spcBef>
            </a:pPr>
            <a:r>
              <a:rPr lang="zh-CN" altLang="en-US" sz="5500" b="1" dirty="0">
                <a:solidFill>
                  <a:srgbClr val="009900"/>
                </a:solidFill>
                <a:ea typeface="华文细黑" panose="02010600040101010101" pitchFamily="2" charset="-122"/>
              </a:rPr>
              <a:t>课堂练习答案</a:t>
            </a:r>
          </a:p>
        </p:txBody>
      </p:sp>
      <p:pic>
        <p:nvPicPr>
          <p:cNvPr id="13316" name="Picture 4" descr="2007112165824335_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75305">
            <a:off x="288925" y="1928813"/>
            <a:ext cx="3851275" cy="249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Noname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 contrast="42000"/>
          </a:blip>
          <a:srcRect/>
          <a:stretch>
            <a:fillRect/>
          </a:stretch>
        </p:blipFill>
        <p:spPr bwMode="auto">
          <a:xfrm>
            <a:off x="0" y="0"/>
            <a:ext cx="1512888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88925" y="479425"/>
            <a:ext cx="83978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3300"/>
                </a:solidFill>
              </a:rPr>
              <a:t>1.</a:t>
            </a:r>
            <a:r>
              <a:rPr lang="en-US" altLang="zh-CN" sz="3600" b="1" dirty="0">
                <a:latin typeface="Times New Roman" panose="02020603050405020304" pitchFamily="18" charset="0"/>
              </a:rPr>
              <a:t> Work in pairs. Talk about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do’s</a:t>
            </a:r>
            <a:r>
              <a:rPr lang="en-US" altLang="zh-CN" sz="3600" b="1" dirty="0">
                <a:latin typeface="Times New Roman" panose="02020603050405020304" pitchFamily="18" charset="0"/>
              </a:rPr>
              <a:t> and </a:t>
            </a:r>
          </a:p>
          <a:p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  don’ts</a:t>
            </a:r>
            <a:r>
              <a:rPr lang="en-US" altLang="zh-CN" sz="3600" b="1" dirty="0">
                <a:latin typeface="Times New Roman" panose="02020603050405020304" pitchFamily="18" charset="0"/>
              </a:rPr>
              <a:t> in a foreign country.</a:t>
            </a:r>
          </a:p>
        </p:txBody>
      </p:sp>
      <p:graphicFrame>
        <p:nvGraphicFramePr>
          <p:cNvPr id="14339" name="Group 3"/>
          <p:cNvGraphicFramePr>
            <a:graphicFrameLocks noGrp="1"/>
          </p:cNvGraphicFramePr>
          <p:nvPr/>
        </p:nvGraphicFramePr>
        <p:xfrm>
          <a:off x="457200" y="2087563"/>
          <a:ext cx="8077200" cy="416052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Britain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Do’s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Stand in line.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Shake hands.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Say ‘please’ and ‘thank you’.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Open doors for others.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Look at people when you talk.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Be on time.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Group 2"/>
          <p:cNvGraphicFramePr>
            <a:graphicFrameLocks noGrp="1"/>
          </p:cNvGraphicFramePr>
          <p:nvPr/>
        </p:nvGraphicFramePr>
        <p:xfrm>
          <a:off x="914400" y="1676400"/>
          <a:ext cx="7467600" cy="3008376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3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Britain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Don’ts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Touch people.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Ask a woman’s age.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Stand too close.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Say anything too personal.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93725" y="942975"/>
            <a:ext cx="80168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</a:rPr>
              <a:t>2.</a:t>
            </a:r>
            <a:r>
              <a:rPr lang="en-US" altLang="zh-CN" sz="3600" b="1">
                <a:latin typeface="Times New Roman" panose="02020603050405020304" pitchFamily="18" charset="0"/>
              </a:rPr>
              <a:t> Make a list of do’s and don’ts to help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visitors to Britain.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447800" y="2578100"/>
            <a:ext cx="6340475" cy="22987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zh-CN" sz="3600" b="1">
                <a:latin typeface="Times New Roman" panose="02020603050405020304" pitchFamily="18" charset="0"/>
              </a:rPr>
              <a:t> Stand in line.</a:t>
            </a:r>
          </a:p>
          <a:p>
            <a:pPr>
              <a:buFontTx/>
              <a:buChar char="•"/>
            </a:pPr>
            <a:r>
              <a:rPr lang="en-US" altLang="zh-CN" sz="3600" b="1">
                <a:latin typeface="Times New Roman" panose="02020603050405020304" pitchFamily="18" charset="0"/>
              </a:rPr>
              <a:t> Don’t touch people when you 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talk to them.</a:t>
            </a:r>
          </a:p>
          <a:p>
            <a:pPr>
              <a:buFontTx/>
              <a:buChar char="•"/>
            </a:pPr>
            <a:r>
              <a:rPr lang="en-US" altLang="zh-CN" sz="3600" b="1">
                <a:latin typeface="Times New Roman" panose="02020603050405020304" pitchFamily="18" charset="0"/>
              </a:rPr>
              <a:t>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 rot="5400000" flipV="1">
            <a:off x="5490369" y="2007394"/>
            <a:ext cx="3419475" cy="7143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o UI" pitchFamily="34" charset="0"/>
            </a:endParaRP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395288" y="593725"/>
            <a:ext cx="74168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en-US" altLang="zh-CN" sz="4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Shake hands when you meet a friend.</a:t>
            </a:r>
          </a:p>
          <a:p>
            <a:pPr>
              <a:lnSpc>
                <a:spcPts val="3500"/>
              </a:lnSpc>
            </a:pPr>
            <a:r>
              <a:rPr lang="en-US" altLang="zh-CN" sz="4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Stand in line..</a:t>
            </a:r>
          </a:p>
          <a:p>
            <a:pPr>
              <a:lnSpc>
                <a:spcPts val="3500"/>
              </a:lnSpc>
            </a:pPr>
            <a:r>
              <a:rPr lang="en-US" altLang="zh-CN" sz="4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Please talk about the weather.</a:t>
            </a:r>
          </a:p>
          <a:p>
            <a:pPr>
              <a:lnSpc>
                <a:spcPts val="3500"/>
              </a:lnSpc>
            </a:pPr>
            <a:r>
              <a:rPr lang="en-US" altLang="zh-CN" sz="4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Say “please” and “thank you”.</a:t>
            </a:r>
          </a:p>
          <a:p>
            <a:pPr>
              <a:lnSpc>
                <a:spcPts val="3500"/>
              </a:lnSpc>
            </a:pPr>
            <a:r>
              <a:rPr lang="en-US" altLang="zh-CN" sz="4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Look at people when you talk</a:t>
            </a:r>
          </a:p>
          <a:p>
            <a:endParaRPr lang="en-US" altLang="zh-CN">
              <a:cs typeface="Times New Roman" panose="02020603050405020304" pitchFamily="18" charset="0"/>
            </a:endParaRPr>
          </a:p>
          <a:p>
            <a:endParaRPr lang="en-US" altLang="zh-CN">
              <a:cs typeface="Times New Roman" panose="02020603050405020304" pitchFamily="18" charset="0"/>
            </a:endParaRP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2735263" y="3983038"/>
            <a:ext cx="6445250" cy="26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en-US" altLang="zh-CN" sz="4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Don’t touch people.</a:t>
            </a:r>
          </a:p>
          <a:p>
            <a:pPr>
              <a:lnSpc>
                <a:spcPts val="3500"/>
              </a:lnSpc>
            </a:pPr>
            <a:r>
              <a:rPr lang="en-US" altLang="zh-CN" sz="4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Don’t ask people personal question.</a:t>
            </a:r>
          </a:p>
          <a:p>
            <a:pPr>
              <a:lnSpc>
                <a:spcPts val="3500"/>
              </a:lnSpc>
            </a:pPr>
            <a:r>
              <a:rPr lang="en-US" altLang="zh-CN" sz="4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Don’t ask women’s age.</a:t>
            </a:r>
          </a:p>
          <a:p>
            <a:pPr>
              <a:lnSpc>
                <a:spcPts val="3500"/>
              </a:lnSpc>
            </a:pPr>
            <a:r>
              <a:rPr lang="en-US" altLang="zh-CN" sz="4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Don’t talk with food in your mouth.</a:t>
            </a:r>
          </a:p>
          <a:p>
            <a:pPr>
              <a:lnSpc>
                <a:spcPts val="3500"/>
              </a:lnSpc>
            </a:pPr>
            <a:r>
              <a:rPr lang="en-US" altLang="zh-CN" sz="4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Don’t be late.</a:t>
            </a:r>
          </a:p>
          <a:p>
            <a:endParaRPr lang="en-US" altLang="zh-CN">
              <a:cs typeface="Times New Roman" panose="02020603050405020304" pitchFamily="18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0" y="3716338"/>
            <a:ext cx="9109075" cy="107950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o UI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 rot="5400000" flipV="1">
            <a:off x="1133475" y="5211763"/>
            <a:ext cx="2916237" cy="71438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o U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1000" y="685800"/>
            <a:ext cx="8245475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3300"/>
                </a:solidFill>
              </a:rPr>
              <a:t>3.</a:t>
            </a:r>
            <a:r>
              <a:rPr lang="en-US" altLang="zh-CN" sz="3600" b="1" dirty="0">
                <a:latin typeface="Times New Roman" panose="02020603050405020304" pitchFamily="18" charset="0"/>
              </a:rPr>
              <a:t> Rewrite the sentences.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 err="1">
                <a:latin typeface="Times New Roman" panose="02020603050405020304" pitchFamily="18" charset="0"/>
              </a:rPr>
              <a:t>Eg</a:t>
            </a:r>
            <a:r>
              <a:rPr lang="en-US" altLang="zh-CN" sz="3600" b="1" dirty="0">
                <a:latin typeface="Times New Roman" panose="02020603050405020304" pitchFamily="18" charset="0"/>
              </a:rPr>
              <a:t>. It’s important to listen to the teacher.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   Listen to the teacher.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You cannot shout in the classroom.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   Don’t shout in the classroom.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65163" y="827088"/>
            <a:ext cx="8478837" cy="45815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indent="-742950">
              <a:lnSpc>
                <a:spcPts val="3500"/>
              </a:lnSpc>
              <a:defRPr/>
            </a:pPr>
            <a:r>
              <a:rPr lang="en-US" altLang="zh-CN" sz="44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It’s important to be careful.</a:t>
            </a:r>
          </a:p>
          <a:p>
            <a:pPr marL="742950" indent="-742950">
              <a:lnSpc>
                <a:spcPts val="3500"/>
              </a:lnSpc>
              <a:buFontTx/>
              <a:buAutoNum type="arabicPeriod"/>
              <a:defRPr/>
            </a:pPr>
            <a:endParaRPr lang="en-US" altLang="zh-CN" sz="4400" b="1" baseline="-25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  <a:defRPr/>
            </a:pPr>
            <a:r>
              <a:rPr lang="en-US" altLang="zh-CN" sz="44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It’s important to clean and tidy the lab.</a:t>
            </a:r>
          </a:p>
          <a:p>
            <a:pPr>
              <a:lnSpc>
                <a:spcPts val="3500"/>
              </a:lnSpc>
              <a:defRPr/>
            </a:pPr>
            <a:endParaRPr lang="en-US" altLang="zh-CN" sz="4400" b="1" baseline="-25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  <a:defRPr/>
            </a:pPr>
            <a:r>
              <a:rPr lang="en-US" altLang="zh-CN" sz="44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You cannot touch anything if the teacher </a:t>
            </a:r>
          </a:p>
          <a:p>
            <a:pPr>
              <a:lnSpc>
                <a:spcPts val="3500"/>
              </a:lnSpc>
              <a:defRPr/>
            </a:pPr>
            <a:r>
              <a:rPr lang="en-US" altLang="zh-CN" sz="44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doesn’t ask you to.</a:t>
            </a:r>
          </a:p>
          <a:p>
            <a:pPr>
              <a:lnSpc>
                <a:spcPts val="3500"/>
              </a:lnSpc>
              <a:defRPr/>
            </a:pPr>
            <a:endParaRPr lang="en-US" altLang="zh-CN" sz="4400" b="1" baseline="-25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  <a:defRPr/>
            </a:pPr>
            <a:r>
              <a:rPr lang="en-US" altLang="zh-CN" sz="44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You cannot bring food or drink into the lab.</a:t>
            </a:r>
          </a:p>
          <a:p>
            <a:pPr>
              <a:lnSpc>
                <a:spcPts val="3500"/>
              </a:lnSpc>
              <a:defRPr/>
            </a:pPr>
            <a:endParaRPr lang="en-US" altLang="zh-CN" sz="4400" b="1" baseline="-25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  <a:defRPr/>
            </a:pPr>
            <a:r>
              <a:rPr lang="en-US" altLang="zh-CN" sz="44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You cannot enter the lab alone.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42988" y="1250950"/>
            <a:ext cx="3097212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en-US" altLang="zh-CN" sz="4400" b="1" i="1" baseline="-25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careful.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42988" y="2168525"/>
            <a:ext cx="43926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en-US" altLang="zh-CN" sz="4400" b="1" i="1" baseline="-25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 and tidy the lab.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71550" y="3498850"/>
            <a:ext cx="8353425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en-US" altLang="zh-CN" sz="4400" b="1" i="1" baseline="-25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touch anything if teacher isn’t ask you to.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42988" y="4471988"/>
            <a:ext cx="7561262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en-US" altLang="zh-CN" sz="4400" b="1" i="1" baseline="-25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bring food or drink into</a:t>
            </a:r>
            <a:r>
              <a:rPr lang="en-US" altLang="zh-CN" sz="44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400" b="1" i="1" baseline="-25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lab.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116013" y="5408613"/>
            <a:ext cx="561657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en-US" altLang="zh-CN" sz="4400" b="1" i="1" baseline="-25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enter</a:t>
            </a:r>
            <a:r>
              <a:rPr lang="en-US" altLang="zh-CN" sz="44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400" b="1" i="1" baseline="-25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lab alone.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矩形 3"/>
          <p:cNvSpPr>
            <a:spLocks noChangeArrowheads="1"/>
          </p:cNvSpPr>
          <p:nvPr/>
        </p:nvSpPr>
        <p:spPr bwMode="auto">
          <a:xfrm>
            <a:off x="214313" y="549275"/>
            <a:ext cx="8929687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/>
            <a:r>
              <a:rPr lang="en-US" altLang="zh-CN" sz="3400" b="1" dirty="0">
                <a:solidFill>
                  <a:srgbClr val="000099"/>
                </a:solidFill>
              </a:rPr>
              <a:t>4.Answer the questions. Use the words </a:t>
            </a:r>
          </a:p>
          <a:p>
            <a:pPr marL="514350" indent="-514350"/>
            <a:r>
              <a:rPr lang="en-US" altLang="zh-CN" sz="3400" b="1" dirty="0">
                <a:solidFill>
                  <a:srgbClr val="000099"/>
                </a:solidFill>
              </a:rPr>
              <a:t>and expressions from the box to help you.</a:t>
            </a:r>
          </a:p>
        </p:txBody>
      </p:sp>
      <p:sp>
        <p:nvSpPr>
          <p:cNvPr id="20484" name="矩形 4"/>
          <p:cNvSpPr>
            <a:spLocks noChangeArrowheads="1"/>
          </p:cNvSpPr>
          <p:nvPr/>
        </p:nvSpPr>
        <p:spPr bwMode="auto">
          <a:xfrm>
            <a:off x="0" y="1773238"/>
            <a:ext cx="8639175" cy="981075"/>
          </a:xfrm>
          <a:prstGeom prst="rect">
            <a:avLst/>
          </a:prstGeom>
          <a:solidFill>
            <a:srgbClr val="993300">
              <a:alpha val="42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742950" indent="-742950" algn="just">
              <a:lnSpc>
                <a:spcPts val="3500"/>
              </a:lnSpc>
            </a:pPr>
            <a:r>
              <a:rPr lang="en-US" altLang="zh-CN" sz="4400" b="1" baseline="-250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all right   arm in arm   close   different hold onto </a:t>
            </a:r>
          </a:p>
          <a:p>
            <a:pPr marL="742950" indent="-742950" algn="just">
              <a:lnSpc>
                <a:spcPts val="3500"/>
              </a:lnSpc>
            </a:pPr>
            <a:r>
              <a:rPr lang="en-US" altLang="zh-CN" sz="4400" b="1" baseline="-250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kiss three times    point at shake hands with   wave</a:t>
            </a:r>
          </a:p>
        </p:txBody>
      </p:sp>
      <p:sp>
        <p:nvSpPr>
          <p:cNvPr id="20485" name="矩形 5"/>
          <p:cNvSpPr>
            <a:spLocks noChangeArrowheads="1"/>
          </p:cNvSpPr>
          <p:nvPr/>
        </p:nvSpPr>
        <p:spPr bwMode="auto">
          <a:xfrm>
            <a:off x="684213" y="3357563"/>
            <a:ext cx="9144000" cy="233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742950" indent="-742950">
              <a:lnSpc>
                <a:spcPts val="3500"/>
              </a:lnSpc>
            </a:pPr>
            <a:r>
              <a:rPr lang="en-US" altLang="zh-CN" sz="44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1.How do the British say hello to each other when </a:t>
            </a:r>
          </a:p>
          <a:p>
            <a:pPr marL="742950" indent="-742950">
              <a:lnSpc>
                <a:spcPts val="3500"/>
              </a:lnSpc>
            </a:pPr>
            <a:r>
              <a:rPr lang="en-US" altLang="zh-CN" sz="44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they first meet?</a:t>
            </a:r>
          </a:p>
          <a:p>
            <a:pPr marL="742950" indent="-742950">
              <a:lnSpc>
                <a:spcPts val="3500"/>
              </a:lnSpc>
            </a:pPr>
            <a:endParaRPr lang="en-US" altLang="zh-CN" sz="4400" b="1" baseline="-25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lnSpc>
                <a:spcPts val="3500"/>
              </a:lnSpc>
            </a:pPr>
            <a:r>
              <a:rPr lang="en-US" altLang="zh-CN" sz="44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Does body language mean the same thing in </a:t>
            </a:r>
          </a:p>
          <a:p>
            <a:pPr marL="742950" indent="-742950">
              <a:lnSpc>
                <a:spcPts val="3500"/>
              </a:lnSpc>
            </a:pPr>
            <a:r>
              <a:rPr lang="en-US" altLang="zh-CN" sz="44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different countries?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71550" y="4221163"/>
            <a:ext cx="6840538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en-US" altLang="zh-CN" sz="4400" b="1" baseline="-25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shake hands with each other.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42988" y="5589588"/>
            <a:ext cx="684212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en-US" altLang="zh-CN" sz="4400" b="1" baseline="-25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, it doesn’t.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矩形 3"/>
          <p:cNvSpPr>
            <a:spLocks noChangeArrowheads="1"/>
          </p:cNvSpPr>
          <p:nvPr/>
        </p:nvSpPr>
        <p:spPr bwMode="auto">
          <a:xfrm>
            <a:off x="468313" y="1052513"/>
            <a:ext cx="8424862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4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How do the Russians say hello to each other                  </a:t>
            </a:r>
          </a:p>
          <a:p>
            <a:r>
              <a:rPr lang="en-US" altLang="zh-CN" sz="44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when they meet?</a:t>
            </a:r>
          </a:p>
          <a:p>
            <a:endParaRPr lang="en-US" altLang="zh-CN" sz="4400" b="1" baseline="-25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44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Is it polite to stand close to North Americans?</a:t>
            </a:r>
          </a:p>
          <a:p>
            <a:endParaRPr lang="en-US" altLang="zh-CN" sz="4400" b="1" baseline="-25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44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Is it all right to wave goodbye in Greece?</a:t>
            </a:r>
          </a:p>
          <a:p>
            <a:endParaRPr lang="en-US" altLang="zh-CN" sz="4400" b="1" baseline="-25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44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How do you usually say goodbye with body </a:t>
            </a:r>
          </a:p>
          <a:p>
            <a:r>
              <a:rPr lang="en-US" altLang="zh-CN" sz="44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language?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7088" y="1951038"/>
            <a:ext cx="6840537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en-US" altLang="zh-CN" sz="4400" b="1" baseline="-25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usually kiss three times.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00113" y="2852738"/>
            <a:ext cx="6840537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en-US" altLang="zh-CN" sz="4400" b="1" baseline="-25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,it isn’t.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00113" y="3789363"/>
            <a:ext cx="6840537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en-US" altLang="zh-CN" sz="4400" b="1" baseline="-25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,it isn’t.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27088" y="5119688"/>
            <a:ext cx="6840537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en-US" altLang="zh-CN" sz="4400" b="1" baseline="-25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wave my hand.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43000" y="3200400"/>
            <a:ext cx="6551613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To learn to use Imperatives to </a:t>
            </a:r>
          </a:p>
          <a:p>
            <a:pPr>
              <a:lnSpc>
                <a:spcPct val="115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express your attitude</a:t>
            </a:r>
          </a:p>
        </p:txBody>
      </p:sp>
      <p:sp>
        <p:nvSpPr>
          <p:cNvPr id="4099" name="WordArt 15"/>
          <p:cNvSpPr>
            <a:spLocks noChangeArrowheads="1" noChangeShapeType="1" noTextEdit="1"/>
          </p:cNvSpPr>
          <p:nvPr/>
        </p:nvSpPr>
        <p:spPr bwMode="auto">
          <a:xfrm>
            <a:off x="3124200" y="1752600"/>
            <a:ext cx="3578225" cy="9223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FF66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 panose="020B0604020202020204"/>
                <a:cs typeface="Arial" panose="020B0604020202020204"/>
              </a:rPr>
              <a:t>Objective</a:t>
            </a:r>
            <a:endParaRPr lang="zh-CN" altLang="en-US" sz="3600" b="1" kern="10" dirty="0">
              <a:ln w="19050">
                <a:solidFill>
                  <a:srgbClr val="FF66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 panose="020B0604020202020204"/>
              <a:cs typeface="Arial" panose="020B0604020202020204"/>
            </a:endParaRPr>
          </a:p>
        </p:txBody>
      </p:sp>
      <p:pic>
        <p:nvPicPr>
          <p:cNvPr id="4100" name="Picture 4" descr="女英语教师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8888" y="990600"/>
            <a:ext cx="16002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内容占位符 6" descr="03.bmp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0" cy="0"/>
          </a:xfrm>
          <a:noFill/>
        </p:spPr>
      </p:pic>
      <p:sp>
        <p:nvSpPr>
          <p:cNvPr id="22531" name="TextBox 1"/>
          <p:cNvSpPr txBox="1">
            <a:spLocks noChangeArrowheads="1"/>
          </p:cNvSpPr>
          <p:nvPr/>
        </p:nvSpPr>
        <p:spPr bwMode="auto">
          <a:xfrm>
            <a:off x="1908175" y="404813"/>
            <a:ext cx="5192713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0" tIns="59255" rIns="118510" bIns="5925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700" b="1">
                <a:solidFill>
                  <a:srgbClr val="000099"/>
                </a:solidFill>
              </a:rPr>
              <a:t>Around the w  rld</a:t>
            </a:r>
          </a:p>
        </p:txBody>
      </p:sp>
      <p:pic>
        <p:nvPicPr>
          <p:cNvPr id="22532" name="Picture 6" descr="119912ac49b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5963" y="693738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矩形 5"/>
          <p:cNvSpPr>
            <a:spLocks noChangeArrowheads="1"/>
          </p:cNvSpPr>
          <p:nvPr/>
        </p:nvSpPr>
        <p:spPr bwMode="auto">
          <a:xfrm>
            <a:off x="395288" y="1341438"/>
            <a:ext cx="4968875" cy="454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900"/>
              </a:lnSpc>
            </a:pPr>
            <a:r>
              <a:rPr lang="en-US" altLang="zh-CN" sz="4400" b="1" i="1" baseline="-2500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Japanese bow</a:t>
            </a:r>
          </a:p>
          <a:p>
            <a:pPr>
              <a:lnSpc>
                <a:spcPts val="3900"/>
              </a:lnSpc>
            </a:pPr>
            <a:r>
              <a:rPr lang="en-US" altLang="zh-CN" sz="40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Japan, people bow to say “thank you”, “sorry” ,“hello”</a:t>
            </a:r>
            <a:r>
              <a:rPr lang="zh-CN" altLang="en-US" sz="40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，“</a:t>
            </a:r>
            <a:r>
              <a:rPr lang="en-US" altLang="zh-CN" sz="40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goodbye”, “you’re welcome”</a:t>
            </a:r>
            <a:r>
              <a:rPr lang="zh-CN" altLang="en-US" sz="40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，“</a:t>
            </a:r>
            <a:r>
              <a:rPr lang="en-US" altLang="zh-CN" sz="40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excuse me”, and many other things. Children and young people bow lower when they greet older people. It’s a way of being polite and showing respect.</a:t>
            </a:r>
          </a:p>
        </p:txBody>
      </p:sp>
      <p:pic>
        <p:nvPicPr>
          <p:cNvPr id="22534" name="图片 7" descr="03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625" y="2133600"/>
            <a:ext cx="309562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533400" y="990600"/>
            <a:ext cx="7143750" cy="52514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______ this kind of peach, and you will like it.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A. To try                B. Trying       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C. Try                    D. Tried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__________, or you’ll be late.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A.  Hurry up          B. Take it down   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C. To hurry up       D. Hurries up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</a:t>
            </a:r>
            <a:r>
              <a:rPr lang="en-US" altLang="zh-CN" sz="26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Ssh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! ________ talk loudly. The baby is sleeping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right now.</a:t>
            </a:r>
          </a:p>
          <a:p>
            <a:pPr eaLnBrk="0" hangingPunct="0">
              <a:lnSpc>
                <a:spcPct val="130000"/>
              </a:lnSpc>
              <a:buFontTx/>
              <a:buAutoNum type="alphaUcPeriod"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Do                      B. Does         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Don’t                D. Doesn’t </a:t>
            </a: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468313" y="333375"/>
            <a:ext cx="20875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</a:pPr>
            <a:r>
              <a:rPr lang="zh-CN" altLang="en-US" sz="2800" b="1" dirty="0">
                <a:ea typeface="黑体" panose="02010609060101010101" pitchFamily="49" charset="-122"/>
              </a:rPr>
              <a:t>一、选择题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11188" y="2060575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95300" y="3141663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68313" y="5661025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</a:rPr>
              <a:t>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8" grpId="0"/>
      <p:bldP spid="2355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642938" y="847725"/>
            <a:ext cx="7889875" cy="589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“_______ exercise every day, my child. It’s good for 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your health,” Father said.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A. Taking		    B. To take		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C. Take		    D. Takes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5. Don’t _______ too much TV. It’s bad for your eyes. 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A. watch                     B. watched       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C. watching                D. to watch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6. ________ sleep too late. It’s bad for your health. 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A. Do                          B. Not          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C. Don’t                     D. Please not</a:t>
            </a:r>
          </a:p>
          <a:p>
            <a:pPr eaLnBrk="0" hangingPunct="0">
              <a:lnSpc>
                <a:spcPct val="130000"/>
              </a:lnSpc>
            </a:pP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55650" y="2420938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755650" y="3573463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55650" y="5661025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</a:rPr>
              <a:t>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  <p:bldP spid="2458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65125" y="831850"/>
            <a:ext cx="8397875" cy="527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二、用括号内所给动词的恰当形式填空。</a:t>
            </a:r>
          </a:p>
          <a:p>
            <a:pPr>
              <a:lnSpc>
                <a:spcPct val="105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It’s an important meeting. _________ (not, be) late.</a:t>
            </a:r>
          </a:p>
          <a:p>
            <a:pPr>
              <a:lnSpc>
                <a:spcPct val="105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___________ (not, make) any noise! Your mother is sleeping.</a:t>
            </a:r>
          </a:p>
          <a:p>
            <a:pPr>
              <a:lnSpc>
                <a:spcPct val="105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__________ (not, speak) with your mouth full of food.</a:t>
            </a:r>
          </a:p>
          <a:p>
            <a:pPr>
              <a:lnSpc>
                <a:spcPct val="105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_________ (not, talk) and _______ (read) aloud.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172200" y="1416050"/>
            <a:ext cx="2482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Don’t be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2482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Don’t make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762000" y="3733800"/>
            <a:ext cx="2533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Don’t speak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869950" y="4921250"/>
            <a:ext cx="2178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Don’t talk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172200" y="4921250"/>
            <a:ext cx="107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2325" y="1270000"/>
            <a:ext cx="8016875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5. ___________ (not, leave) your   </a:t>
            </a:r>
          </a:p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homework for tomorrow, Larry.</a:t>
            </a:r>
          </a:p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6. _______ (look) out! A car is coming.</a:t>
            </a:r>
          </a:p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7. _______ (give) us ten years and just </a:t>
            </a:r>
          </a:p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see what our country will be like.</a:t>
            </a:r>
          </a:p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8. _________ (not, let) the baby cry.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403350" y="1390650"/>
            <a:ext cx="2406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Don’t leave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504950" y="2794000"/>
            <a:ext cx="1314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Look 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682750" y="3479800"/>
            <a:ext cx="1212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Give 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377950" y="4775200"/>
            <a:ext cx="189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Don’t 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8600" y="334963"/>
            <a:ext cx="86868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</a:rPr>
              <a:t>三、翻译下列各句。 </a:t>
            </a:r>
            <a:br>
              <a:rPr lang="zh-CN" altLang="en-US" sz="2800" b="1" dirty="0">
                <a:latin typeface="Times New Roman" panose="02020603050405020304" pitchFamily="18" charset="0"/>
              </a:rPr>
            </a:br>
            <a:r>
              <a:rPr lang="en-US" altLang="zh-CN" sz="2800" b="1" dirty="0">
                <a:latin typeface="Times New Roman" panose="02020603050405020304" pitchFamily="18" charset="0"/>
              </a:rPr>
              <a:t>1. </a:t>
            </a:r>
            <a:r>
              <a:rPr lang="zh-CN" altLang="en-US" sz="2800" b="1" dirty="0">
                <a:latin typeface="Times New Roman" panose="02020603050405020304" pitchFamily="18" charset="0"/>
              </a:rPr>
              <a:t>咱们一起玩吧！ </a:t>
            </a:r>
            <a:br>
              <a:rPr lang="zh-CN" altLang="en-US" sz="2800" b="1" dirty="0">
                <a:latin typeface="Times New Roman" panose="02020603050405020304" pitchFamily="18" charset="0"/>
              </a:rPr>
            </a:br>
            <a:r>
              <a:rPr lang="zh-CN" altLang="en-US" sz="2800" b="1" dirty="0">
                <a:latin typeface="Times New Roman" panose="02020603050405020304" pitchFamily="18" charset="0"/>
              </a:rPr>
              <a:t>    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2. </a:t>
            </a:r>
            <a:r>
              <a:rPr lang="zh-CN" altLang="en-US" sz="2800" b="1" dirty="0">
                <a:latin typeface="Times New Roman" panose="02020603050405020304" pitchFamily="18" charset="0"/>
              </a:rPr>
              <a:t>请不要迟到。</a:t>
            </a:r>
            <a:br>
              <a:rPr lang="zh-CN" altLang="en-US" sz="2800" b="1" dirty="0">
                <a:latin typeface="Times New Roman" panose="02020603050405020304" pitchFamily="18" charset="0"/>
              </a:rPr>
            </a:br>
            <a:r>
              <a:rPr lang="zh-CN" altLang="en-US" sz="2800" b="1" dirty="0">
                <a:latin typeface="Times New Roman" panose="02020603050405020304" pitchFamily="18" charset="0"/>
              </a:rPr>
              <a:t>    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3. </a:t>
            </a:r>
            <a:r>
              <a:rPr lang="zh-CN" altLang="en-US" sz="2800" b="1" dirty="0">
                <a:latin typeface="Times New Roman" panose="02020603050405020304" pitchFamily="18" charset="0"/>
              </a:rPr>
              <a:t>回答这个问题。</a:t>
            </a:r>
            <a:br>
              <a:rPr lang="zh-CN" altLang="en-US" sz="2800" b="1" dirty="0">
                <a:latin typeface="Times New Roman" panose="02020603050405020304" pitchFamily="18" charset="0"/>
              </a:rPr>
            </a:br>
            <a:endParaRPr lang="zh-CN" altLang="en-US" sz="2800" b="1" dirty="0">
              <a:latin typeface="Times New Roman" panose="02020603050405020304" pitchFamily="18" charset="0"/>
            </a:endParaRP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4. </a:t>
            </a:r>
            <a:r>
              <a:rPr lang="zh-CN" altLang="en-US" sz="2800" b="1" dirty="0">
                <a:latin typeface="Times New Roman" panose="02020603050405020304" pitchFamily="18" charset="0"/>
              </a:rPr>
              <a:t>不要这么吵。</a:t>
            </a:r>
          </a:p>
          <a:p>
            <a:endParaRPr lang="zh-CN" altLang="en-US" sz="2800" b="1" dirty="0">
              <a:latin typeface="Times New Roman" panose="02020603050405020304" pitchFamily="18" charset="0"/>
            </a:endParaRPr>
          </a:p>
          <a:p>
            <a:r>
              <a:rPr lang="en-US" altLang="zh-CN" sz="2800" b="1" dirty="0"/>
              <a:t>5. </a:t>
            </a:r>
            <a:r>
              <a:rPr lang="zh-CN" altLang="en-US" sz="2800" b="1" dirty="0"/>
              <a:t>上课安静。</a:t>
            </a:r>
            <a:br>
              <a:rPr lang="zh-CN" altLang="en-US" sz="2800" b="1" dirty="0"/>
            </a:br>
            <a:endParaRPr lang="zh-CN" altLang="en-US" sz="2800" b="1" dirty="0"/>
          </a:p>
          <a:p>
            <a:r>
              <a:rPr lang="en-US" altLang="zh-CN" sz="2800" b="1" dirty="0"/>
              <a:t>6. </a:t>
            </a:r>
            <a:r>
              <a:rPr lang="zh-CN" altLang="en-US" sz="2800" b="1" dirty="0"/>
              <a:t>不要随处乱扔垃圾</a:t>
            </a:r>
            <a:r>
              <a:rPr lang="zh-CN" altLang="en-US" sz="2800" b="1" dirty="0" smtClean="0"/>
              <a:t>。 </a:t>
            </a:r>
            <a:endParaRPr lang="zh-CN" altLang="en-US" sz="2800" b="1" dirty="0"/>
          </a:p>
          <a:p>
            <a:endParaRPr lang="zh-CN" altLang="en-US" sz="2800" b="1" dirty="0"/>
          </a:p>
          <a:p>
            <a:r>
              <a:rPr lang="en-US" altLang="zh-CN" sz="2800" b="1" dirty="0"/>
              <a:t>7. </a:t>
            </a:r>
            <a:r>
              <a:rPr lang="zh-CN" altLang="en-US" sz="2800" b="1" dirty="0"/>
              <a:t>友好待人。   </a:t>
            </a:r>
            <a:r>
              <a:rPr lang="zh-CN" altLang="en-US" sz="36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276600" y="685800"/>
            <a:ext cx="398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Let’s play together.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743200" y="1600200"/>
            <a:ext cx="4235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Don’t be late, please.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276600" y="2438400"/>
            <a:ext cx="4286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Answer the question.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200400" y="3276600"/>
            <a:ext cx="504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Don’t make such a noise.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590800" y="4038600"/>
            <a:ext cx="353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Be quiet on class.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33400" y="5410200"/>
            <a:ext cx="615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Don’t throw litter everywhere.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2438400" y="5943600"/>
            <a:ext cx="525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Be friendly to classmates.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/>
      <p:bldP spid="27653" grpId="0"/>
      <p:bldP spid="27654" grpId="0"/>
      <p:bldP spid="27655" grpId="0"/>
      <p:bldP spid="27656" grpId="0"/>
      <p:bldP spid="2765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3381375"/>
            <a:ext cx="6172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Write ten short imperatives.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You can use do’s and don’ts.</a:t>
            </a:r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2362200" y="1828800"/>
            <a:ext cx="4267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/>
              </a:rPr>
              <a:t>Homework</a:t>
            </a:r>
            <a:endParaRPr lang="zh-CN" altLang="en-US" sz="3600" b="1" kern="10">
              <a:ln w="12700">
                <a:solidFill>
                  <a:srgbClr val="3333CC"/>
                </a:solidFill>
                <a:rou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1692275" y="1412875"/>
            <a:ext cx="5616575" cy="36004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 Narrow" panose="020B0606020202030204"/>
              </a:rPr>
              <a:t>Thank you!</a:t>
            </a:r>
            <a:endParaRPr lang="zh-CN" altLang="en-US" sz="3600" b="1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 Narrow" panose="020B060602020203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900113" y="2060575"/>
            <a:ext cx="7632700" cy="3240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66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o UI" pitchFamily="34" charset="0"/>
            </a:endParaRPr>
          </a:p>
        </p:txBody>
      </p:sp>
      <p:sp>
        <p:nvSpPr>
          <p:cNvPr id="5124" name="矩形 3"/>
          <p:cNvSpPr>
            <a:spLocks noChangeArrowheads="1"/>
          </p:cNvSpPr>
          <p:nvPr/>
        </p:nvSpPr>
        <p:spPr bwMode="auto">
          <a:xfrm>
            <a:off x="406400" y="549275"/>
            <a:ext cx="51736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6600" b="1" baseline="-25000" dirty="0">
                <a:solidFill>
                  <a:srgbClr val="7030A0"/>
                </a:solidFill>
              </a:rPr>
              <a:t>Language practice</a:t>
            </a:r>
            <a:endParaRPr lang="en-US" altLang="zh-CN" sz="6600" b="1" dirty="0">
              <a:solidFill>
                <a:srgbClr val="7030A0"/>
              </a:solidFill>
            </a:endParaRPr>
          </a:p>
        </p:txBody>
      </p:sp>
      <p:sp>
        <p:nvSpPr>
          <p:cNvPr id="5125" name="矩形 4"/>
          <p:cNvSpPr>
            <a:spLocks noChangeArrowheads="1"/>
          </p:cNvSpPr>
          <p:nvPr/>
        </p:nvSpPr>
        <p:spPr bwMode="auto">
          <a:xfrm>
            <a:off x="1403350" y="2133600"/>
            <a:ext cx="7345363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them </a:t>
            </a:r>
            <a:r>
              <a:rPr lang="en-US" altLang="zh-CN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personal space.</a:t>
            </a:r>
            <a:endParaRPr lang="en-US" altLang="zh-C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4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Wave to say goodbye.</a:t>
            </a:r>
            <a:endParaRPr lang="en-US" altLang="zh-C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4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careful!</a:t>
            </a:r>
            <a:endParaRPr lang="en-US" altLang="zh-C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4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stand</a:t>
            </a:r>
            <a:r>
              <a:rPr lang="en-US" altLang="zh-CN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too close to North Americans.</a:t>
            </a:r>
            <a:endParaRPr lang="en-US" altLang="zh-C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endParaRPr lang="zh-CN" altLang="zh-CN"/>
          </a:p>
        </p:txBody>
      </p:sp>
      <p:pic>
        <p:nvPicPr>
          <p:cNvPr id="6147" name="Picture 6" descr="4980764_194003557184_2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" y="1905000"/>
            <a:ext cx="3521075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5" descr="7196572_153517044309_2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05400" y="1524000"/>
            <a:ext cx="3095625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3" descr="7196572_153517044309_2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71800" y="4419600"/>
            <a:ext cx="28082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0" y="13811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>
              <a:cs typeface="Times New Roman" panose="02020603050405020304" pitchFamily="18" charset="0"/>
            </a:endParaRPr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0" y="3876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>
              <a:cs typeface="Times New Roman" panose="02020603050405020304" pitchFamily="18" charset="0"/>
            </a:endParaRPr>
          </a:p>
        </p:txBody>
      </p:sp>
      <p:sp>
        <p:nvSpPr>
          <p:cNvPr id="6153" name="Rectangle 11"/>
          <p:cNvSpPr>
            <a:spLocks noChangeArrowheads="1"/>
          </p:cNvSpPr>
          <p:nvPr/>
        </p:nvSpPr>
        <p:spPr bwMode="auto">
          <a:xfrm>
            <a:off x="0" y="4895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eaLnBrk="0" hangingPunct="0"/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>
              <a:cs typeface="Times New Roman" panose="02020603050405020304" pitchFamily="18" charset="0"/>
            </a:endParaRPr>
          </a:p>
        </p:txBody>
      </p:sp>
      <p:sp>
        <p:nvSpPr>
          <p:cNvPr id="6154" name="Rectangle 12"/>
          <p:cNvSpPr>
            <a:spLocks noChangeArrowheads="1"/>
          </p:cNvSpPr>
          <p:nvPr/>
        </p:nvSpPr>
        <p:spPr bwMode="auto">
          <a:xfrm>
            <a:off x="0" y="6305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zh-CN">
              <a:cs typeface="Times New Roman" panose="02020603050405020304" pitchFamily="18" charset="0"/>
            </a:endParaRPr>
          </a:p>
        </p:txBody>
      </p:sp>
      <p:sp>
        <p:nvSpPr>
          <p:cNvPr id="6155" name="Rectangle 13"/>
          <p:cNvSpPr>
            <a:spLocks noChangeArrowheads="1"/>
          </p:cNvSpPr>
          <p:nvPr/>
        </p:nvSpPr>
        <p:spPr bwMode="auto">
          <a:xfrm>
            <a:off x="0" y="7715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800">
                <a:cs typeface="Times New Roman" panose="02020603050405020304" pitchFamily="18" charset="0"/>
              </a:rPr>
              <a:t> </a:t>
            </a:r>
            <a:endParaRPr lang="en-US" altLang="zh-CN">
              <a:cs typeface="Times New Roman" panose="02020603050405020304" pitchFamily="18" charset="0"/>
            </a:endParaRPr>
          </a:p>
        </p:txBody>
      </p:sp>
      <p:sp>
        <p:nvSpPr>
          <p:cNvPr id="6156" name="矩形 16"/>
          <p:cNvSpPr>
            <a:spLocks noChangeArrowheads="1"/>
          </p:cNvSpPr>
          <p:nvPr/>
        </p:nvSpPr>
        <p:spPr bwMode="auto">
          <a:xfrm>
            <a:off x="1600200" y="304800"/>
            <a:ext cx="57864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6600" b="1" baseline="-25000">
                <a:solidFill>
                  <a:srgbClr val="003399"/>
                </a:solidFill>
              </a:rPr>
              <a:t>关注生活中的“祈使句”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 descr="4037426_194144073172_2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381000"/>
            <a:ext cx="4343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2" descr="8361918_162415083387_2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0" y="3886200"/>
            <a:ext cx="403860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" descr="8361918_162415083387_2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53000" y="762000"/>
            <a:ext cx="3962400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85800" y="533400"/>
            <a:ext cx="763587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latin typeface="Times New Roman" panose="02020603050405020304" pitchFamily="18" charset="0"/>
              </a:rPr>
              <a:t>一、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定义：</a:t>
            </a:r>
            <a:r>
              <a:rPr lang="zh-CN" altLang="en-US" sz="3600" b="1" dirty="0">
                <a:latin typeface="Times New Roman" panose="02020603050405020304" pitchFamily="18" charset="0"/>
              </a:rPr>
              <a:t>祈使句用来表达叮嘱、劝告、希望、禁止、警告、请求或命令等。祈使句最常用来表达命令</a:t>
            </a:r>
            <a:r>
              <a:rPr lang="en-US" altLang="zh-CN" sz="3600" b="1" dirty="0">
                <a:latin typeface="Times New Roman" panose="02020603050405020304" pitchFamily="18" charset="0"/>
              </a:rPr>
              <a:t>,</a:t>
            </a:r>
            <a:r>
              <a:rPr lang="zh-CN" altLang="en-US" sz="3600" b="1" dirty="0">
                <a:latin typeface="Times New Roman" panose="02020603050405020304" pitchFamily="18" charset="0"/>
              </a:rPr>
              <a:t>因此又叫做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命令句</a:t>
            </a:r>
            <a:r>
              <a:rPr lang="zh-CN" altLang="en-US" sz="3600" b="1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09600" y="2819400"/>
            <a:ext cx="763587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Go and wash your hands.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快去洗手。     （命令）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Be quiet, please.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请安静。           （请求）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7483475" cy="493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Be kind to our sister.</a:t>
            </a:r>
          </a:p>
          <a:p>
            <a:pPr>
              <a:lnSpc>
                <a:spcPct val="110000"/>
              </a:lnSpc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要对我们的妹妹友善。   （劝告）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Watch your steps.</a:t>
            </a:r>
          </a:p>
          <a:p>
            <a:pPr>
              <a:lnSpc>
                <a:spcPct val="110000"/>
              </a:lnSpc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走路小心。                       （警告）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No littering.</a:t>
            </a:r>
          </a:p>
          <a:p>
            <a:pPr>
              <a:lnSpc>
                <a:spcPct val="110000"/>
              </a:lnSpc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不要乱扔垃圾。                （禁止）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Don’t forget to take an umbrella.</a:t>
            </a:r>
          </a:p>
          <a:p>
            <a:pPr>
              <a:lnSpc>
                <a:spcPct val="110000"/>
              </a:lnSpc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不要忘了带雨伞。             （叮嘱）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85800" y="228600"/>
            <a:ext cx="7407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rgbClr val="3333FF"/>
                </a:solidFill>
              </a:rPr>
              <a:t>二、祈使句的特点：</a:t>
            </a:r>
            <a:endParaRPr lang="zh-CN" altLang="en-US" sz="40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61060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buClr>
                <a:srgbClr val="FF3300"/>
              </a:buClr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◇</a:t>
            </a:r>
            <a:r>
              <a:rPr lang="en-US" altLang="zh-CN" b="1" dirty="0">
                <a:solidFill>
                  <a:srgbClr val="FF3300"/>
                </a:solidFill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</a:rPr>
              <a:t>祈使句一般没有主语，说话的对象都是第二人称“你”或“你们”，所以也可以理解为省略了主语</a:t>
            </a:r>
            <a:r>
              <a:rPr lang="en-US" altLang="zh-CN" sz="3600" b="1" dirty="0">
                <a:latin typeface="Times New Roman" panose="02020603050405020304" pitchFamily="18" charset="0"/>
              </a:rPr>
              <a:t>you</a:t>
            </a:r>
            <a:r>
              <a:rPr lang="zh-CN" altLang="en-US" sz="3600" b="1" dirty="0">
                <a:latin typeface="Times New Roman" panose="02020603050405020304" pitchFamily="18" charset="0"/>
              </a:rPr>
              <a:t>。</a:t>
            </a:r>
          </a:p>
          <a:p>
            <a:pPr algn="just"/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◇</a:t>
            </a:r>
            <a:r>
              <a:rPr lang="zh-CN" altLang="en-US" sz="3600" b="1" dirty="0">
                <a:latin typeface="Times New Roman" panose="02020603050405020304" pitchFamily="18" charset="0"/>
              </a:rPr>
              <a:t> 在表达请求时，可以加上</a:t>
            </a:r>
            <a:r>
              <a:rPr lang="en-US" altLang="zh-CN" sz="3600" b="1" dirty="0">
                <a:latin typeface="Times New Roman" panose="02020603050405020304" pitchFamily="18" charset="0"/>
              </a:rPr>
              <a:t>please</a:t>
            </a:r>
            <a:r>
              <a:rPr lang="zh-CN" altLang="en-US" sz="3600" b="1" dirty="0">
                <a:latin typeface="Times New Roman" panose="02020603050405020304" pitchFamily="18" charset="0"/>
              </a:rPr>
              <a:t>；表达比较强烈的语气时，可以用感叹号。</a:t>
            </a:r>
          </a:p>
          <a:p>
            <a:pPr algn="just"/>
            <a:r>
              <a:rPr lang="zh-CN" altLang="en-US" sz="3600" b="1" dirty="0">
                <a:latin typeface="Times New Roman" panose="02020603050405020304" pitchFamily="18" charset="0"/>
              </a:rPr>
              <a:t>  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eg</a:t>
            </a:r>
            <a:r>
              <a:rPr lang="en-US" altLang="zh-CN" sz="3600" b="1" dirty="0"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en-US" altLang="zh-CN" sz="3600" b="1" dirty="0">
                <a:latin typeface="Times New Roman" panose="02020603050405020304" pitchFamily="18" charset="0"/>
              </a:rPr>
              <a:t>   Please close the door.</a:t>
            </a:r>
          </a:p>
          <a:p>
            <a:pPr algn="just"/>
            <a:r>
              <a:rPr lang="en-US" altLang="zh-CN" sz="3600" b="1" dirty="0">
                <a:latin typeface="Times New Roman" panose="02020603050405020304" pitchFamily="18" charset="0"/>
              </a:rPr>
              <a:t>   </a:t>
            </a:r>
            <a:r>
              <a:rPr lang="zh-CN" altLang="en-US" sz="3600" b="1" dirty="0">
                <a:latin typeface="Times New Roman" panose="02020603050405020304" pitchFamily="18" charset="0"/>
              </a:rPr>
              <a:t>请把门关上。</a:t>
            </a:r>
          </a:p>
          <a:p>
            <a:pPr algn="just"/>
            <a:r>
              <a:rPr lang="zh-CN" altLang="en-US" sz="3600" b="1" dirty="0">
                <a:latin typeface="Times New Roman" panose="02020603050405020304" pitchFamily="18" charset="0"/>
              </a:rPr>
              <a:t>   </a:t>
            </a:r>
            <a:r>
              <a:rPr lang="en-US" altLang="zh-CN" sz="3600" b="1" dirty="0">
                <a:latin typeface="Times New Roman" panose="02020603050405020304" pitchFamily="18" charset="0"/>
              </a:rPr>
              <a:t>Sit down, please.</a:t>
            </a:r>
          </a:p>
          <a:p>
            <a:pPr algn="just"/>
            <a:r>
              <a:rPr lang="en-US" altLang="zh-CN" sz="3600" b="1" dirty="0">
                <a:latin typeface="Times New Roman" panose="02020603050405020304" pitchFamily="18" charset="0"/>
              </a:rPr>
              <a:t>   </a:t>
            </a:r>
            <a:r>
              <a:rPr lang="zh-CN" altLang="en-US" sz="3600" b="1" dirty="0">
                <a:latin typeface="Times New Roman" panose="02020603050405020304" pitchFamily="18" charset="0"/>
              </a:rPr>
              <a:t>请坐。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28600" y="381000"/>
            <a:ext cx="8915400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3333FF"/>
                </a:solidFill>
              </a:rPr>
              <a:t>三、祈使句的结构：</a:t>
            </a:r>
            <a:endParaRPr lang="zh-CN" altLang="en-US" sz="3200" dirty="0">
              <a:solidFill>
                <a:srgbClr val="3333FF"/>
              </a:solidFill>
            </a:endParaRPr>
          </a:p>
          <a:p>
            <a:r>
              <a:rPr lang="zh-CN" altLang="en-US" sz="3200" b="1" dirty="0">
                <a:solidFill>
                  <a:srgbClr val="FF3300"/>
                </a:solidFill>
              </a:rPr>
              <a:t>◇肯定形式：</a:t>
            </a:r>
            <a:r>
              <a:rPr lang="zh-CN" altLang="en-US" sz="3200" b="1" dirty="0"/>
              <a:t>以动词原形开头，无时态和数的变 </a:t>
            </a:r>
          </a:p>
          <a:p>
            <a:r>
              <a:rPr lang="zh-CN" altLang="en-US" sz="3200" b="1" dirty="0"/>
              <a:t>  化。</a:t>
            </a:r>
          </a:p>
          <a:p>
            <a:r>
              <a:rPr lang="zh-CN" altLang="en-US" sz="3200" b="1" dirty="0"/>
              <a:t>    </a:t>
            </a:r>
            <a:r>
              <a:rPr lang="en-US" altLang="zh-CN" sz="3200" b="1" dirty="0"/>
              <a:t>Stop!        </a:t>
            </a:r>
            <a:r>
              <a:rPr lang="zh-CN" altLang="en-US" sz="3200" b="1" dirty="0">
                <a:solidFill>
                  <a:srgbClr val="3333FF"/>
                </a:solidFill>
              </a:rPr>
              <a:t>停！</a:t>
            </a:r>
          </a:p>
          <a:p>
            <a:r>
              <a:rPr lang="zh-CN" altLang="en-US" sz="3200" b="1" dirty="0"/>
              <a:t>    </a:t>
            </a:r>
            <a:r>
              <a:rPr lang="en-US" altLang="zh-CN" sz="3200" b="1" dirty="0"/>
              <a:t>Hurry up!      </a:t>
            </a:r>
            <a:r>
              <a:rPr lang="zh-CN" altLang="en-US" sz="3200" b="1" dirty="0">
                <a:solidFill>
                  <a:srgbClr val="3333FF"/>
                </a:solidFill>
              </a:rPr>
              <a:t>快点！</a:t>
            </a:r>
          </a:p>
          <a:p>
            <a:r>
              <a:rPr lang="zh-CN" altLang="en-US" sz="3200" b="1" dirty="0"/>
              <a:t>    </a:t>
            </a:r>
            <a:r>
              <a:rPr lang="en-US" altLang="zh-CN" sz="3200" b="1" dirty="0"/>
              <a:t>Please don’t do it.</a:t>
            </a:r>
            <a:r>
              <a:rPr lang="zh-CN" altLang="en-US" sz="3200" b="1" dirty="0">
                <a:solidFill>
                  <a:srgbClr val="3333FF"/>
                </a:solidFill>
              </a:rPr>
              <a:t>请不要这么做。</a:t>
            </a:r>
            <a:endParaRPr lang="zh-CN" altLang="en-US" sz="3200" b="1" dirty="0"/>
          </a:p>
          <a:p>
            <a:r>
              <a:rPr lang="zh-CN" altLang="en-US" sz="3200" b="1" dirty="0">
                <a:solidFill>
                  <a:srgbClr val="FF3300"/>
                </a:solidFill>
              </a:rPr>
              <a:t>◇否定形式： </a:t>
            </a:r>
          </a:p>
          <a:p>
            <a:r>
              <a:rPr lang="zh-CN" altLang="en-US" sz="3200" b="1" dirty="0">
                <a:solidFill>
                  <a:srgbClr val="FF3300"/>
                </a:solidFill>
              </a:rPr>
              <a:t>   </a:t>
            </a:r>
            <a:r>
              <a:rPr lang="en-US" altLang="zh-CN" sz="3200" b="1" dirty="0">
                <a:solidFill>
                  <a:srgbClr val="FF3300"/>
                </a:solidFill>
              </a:rPr>
              <a:t>1</a:t>
            </a:r>
            <a:r>
              <a:rPr lang="zh-CN" altLang="en-US" sz="3200" b="1" dirty="0">
                <a:solidFill>
                  <a:srgbClr val="FF3300"/>
                </a:solidFill>
              </a:rPr>
              <a:t>、</a:t>
            </a:r>
            <a:r>
              <a:rPr lang="zh-CN" altLang="en-US" sz="3200" b="1" dirty="0"/>
              <a:t>祈使句的否定形式是在动词原形前加</a:t>
            </a:r>
            <a:r>
              <a:rPr lang="en-US" altLang="zh-CN" sz="3200" b="1" dirty="0">
                <a:solidFill>
                  <a:srgbClr val="FF3300"/>
                </a:solidFill>
              </a:rPr>
              <a:t>don’t</a:t>
            </a:r>
            <a:r>
              <a:rPr lang="zh-CN" altLang="en-US" sz="3200" b="1" dirty="0"/>
              <a:t>。</a:t>
            </a:r>
          </a:p>
          <a:p>
            <a:r>
              <a:rPr lang="zh-CN" altLang="en-US" sz="3200" b="1" dirty="0">
                <a:solidFill>
                  <a:srgbClr val="FF0000"/>
                </a:solidFill>
              </a:rPr>
              <a:t>   </a:t>
            </a:r>
            <a:r>
              <a:rPr lang="en-US" altLang="zh-CN" sz="3200" b="1" dirty="0">
                <a:solidFill>
                  <a:srgbClr val="FF0000"/>
                </a:solidFill>
              </a:rPr>
              <a:t>2</a:t>
            </a:r>
            <a:r>
              <a:rPr lang="zh-CN" altLang="en-US" sz="3200" b="1" dirty="0">
                <a:solidFill>
                  <a:srgbClr val="FF0000"/>
                </a:solidFill>
              </a:rPr>
              <a:t>、</a:t>
            </a:r>
            <a:r>
              <a:rPr lang="en-US" altLang="zh-CN" sz="3200" b="1" dirty="0">
                <a:solidFill>
                  <a:srgbClr val="FF0000"/>
                </a:solidFill>
              </a:rPr>
              <a:t>No+</a:t>
            </a:r>
            <a:r>
              <a:rPr lang="zh-CN" altLang="en-US" sz="3200" b="1" dirty="0">
                <a:solidFill>
                  <a:srgbClr val="FF0000"/>
                </a:solidFill>
              </a:rPr>
              <a:t>名词或 动词</a:t>
            </a:r>
            <a:r>
              <a:rPr lang="en-US" altLang="zh-CN" sz="3200" b="1" dirty="0">
                <a:solidFill>
                  <a:srgbClr val="FF0000"/>
                </a:solidFill>
              </a:rPr>
              <a:t>-</a:t>
            </a:r>
            <a:r>
              <a:rPr lang="en-US" altLang="zh-CN" sz="3200" b="1" dirty="0" err="1">
                <a:solidFill>
                  <a:srgbClr val="FF0000"/>
                </a:solidFill>
              </a:rPr>
              <a:t>ing</a:t>
            </a:r>
            <a:r>
              <a:rPr lang="en-US" altLang="zh-CN" sz="3200" b="1" dirty="0">
                <a:solidFill>
                  <a:srgbClr val="FF0000"/>
                </a:solidFill>
              </a:rPr>
              <a:t>,</a:t>
            </a:r>
            <a:r>
              <a:rPr lang="zh-CN" altLang="en-US" sz="3200" b="1" dirty="0"/>
              <a:t>用来表示禁止性的祈</a:t>
            </a:r>
          </a:p>
          <a:p>
            <a:r>
              <a:rPr lang="zh-CN" altLang="en-US" sz="3200" b="1" dirty="0"/>
              <a:t>  使句。</a:t>
            </a:r>
          </a:p>
          <a:p>
            <a:r>
              <a:rPr lang="zh-CN" altLang="en-US" sz="3200" b="1" dirty="0"/>
              <a:t>  </a:t>
            </a:r>
            <a:r>
              <a:rPr lang="en-US" altLang="zh-CN" sz="3200" b="1" dirty="0"/>
              <a:t>Don’t be late again. </a:t>
            </a:r>
            <a:r>
              <a:rPr lang="zh-CN" altLang="en-US" sz="3200" b="1" dirty="0">
                <a:solidFill>
                  <a:srgbClr val="3333FF"/>
                </a:solidFill>
              </a:rPr>
              <a:t>不要再迟到了。</a:t>
            </a:r>
          </a:p>
          <a:p>
            <a:r>
              <a:rPr lang="zh-CN" altLang="en-US" sz="3200" b="1" dirty="0">
                <a:solidFill>
                  <a:srgbClr val="3333FF"/>
                </a:solidFill>
              </a:rPr>
              <a:t>  </a:t>
            </a:r>
            <a:r>
              <a:rPr lang="en-US" altLang="zh-CN" sz="3200" b="1" dirty="0">
                <a:solidFill>
                  <a:srgbClr val="3333FF"/>
                </a:solidFill>
              </a:rPr>
              <a:t>No smoking.</a:t>
            </a:r>
            <a:r>
              <a:rPr lang="zh-CN" altLang="en-US" sz="3200" b="1" dirty="0">
                <a:solidFill>
                  <a:srgbClr val="3333FF"/>
                </a:solidFill>
              </a:rPr>
              <a:t>禁止吸烟！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1260</Words>
  <Application>Microsoft Office PowerPoint</Application>
  <PresentationFormat>全屏显示(4:3)</PresentationFormat>
  <Paragraphs>216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8" baseType="lpstr">
      <vt:lpstr>Lao UI</vt:lpstr>
      <vt:lpstr>黑体</vt:lpstr>
      <vt:lpstr>华文细黑</vt:lpstr>
      <vt:lpstr>宋体</vt:lpstr>
      <vt:lpstr>微软雅黑</vt:lpstr>
      <vt:lpstr>Arial</vt:lpstr>
      <vt:lpstr>Arial Black</vt:lpstr>
      <vt:lpstr>Arial Narrow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第一PPT模板网-WWW.1PPT.COM</Manager>
  <Company>第一PPT模板网-WWW.1PPT.COM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4</cp:revision>
  <dcterms:created xsi:type="dcterms:W3CDTF">2013-05-28T01:44:00Z</dcterms:created>
  <dcterms:modified xsi:type="dcterms:W3CDTF">2023-01-16T16:07:09Z</dcterms:modified>
  <cp:category>第一PPT模板网-WWW.1PPT.COM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770826449149417386585B3AC6C609C2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