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69" r:id="rId3"/>
    <p:sldId id="292" r:id="rId4"/>
    <p:sldId id="295" r:id="rId5"/>
    <p:sldId id="296" r:id="rId6"/>
    <p:sldId id="349" r:id="rId7"/>
    <p:sldId id="271" r:id="rId8"/>
    <p:sldId id="350" r:id="rId9"/>
    <p:sldId id="331" r:id="rId10"/>
    <p:sldId id="277" r:id="rId11"/>
    <p:sldId id="303" r:id="rId12"/>
    <p:sldId id="351" r:id="rId13"/>
    <p:sldId id="306" r:id="rId14"/>
    <p:sldId id="339" r:id="rId15"/>
    <p:sldId id="352" r:id="rId16"/>
    <p:sldId id="340" r:id="rId17"/>
    <p:sldId id="341" r:id="rId18"/>
    <p:sldId id="343" r:id="rId19"/>
    <p:sldId id="315" r:id="rId20"/>
    <p:sldId id="353" r:id="rId21"/>
    <p:sldId id="354" r:id="rId22"/>
    <p:sldId id="355" r:id="rId23"/>
    <p:sldId id="348" r:id="rId2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7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3" d="100"/>
        <a:sy n="12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2138D-BA80-4A2C-BB3A-AD1ED9501BF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9A0FD-4CC4-4DE6-99E1-FB32549793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33521;&#35821;&#20864;&#25945;&#19971;&#19978;&#23398;&#32451;&#32771;word\Unit%205%20%20Family%20and%20Home\UU8.T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69520" y="1768709"/>
            <a:ext cx="7482066" cy="2022366"/>
            <a:chOff x="3829" y="1553"/>
            <a:chExt cx="11235" cy="2942"/>
          </a:xfrm>
        </p:grpSpPr>
        <p:sp>
          <p:nvSpPr>
            <p:cNvPr id="3" name="Rectangle 5"/>
            <p:cNvSpPr/>
            <p:nvPr/>
          </p:nvSpPr>
          <p:spPr>
            <a:xfrm>
              <a:off x="3829" y="3555"/>
              <a:ext cx="11117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Lesson 28</a:t>
              </a:r>
              <a:r>
                <a:rPr lang="zh-CN" altLang="en-US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A Family Picnic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553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5  Family and Home</a:t>
              </a:r>
              <a:endParaRPr lang="zh-CN" altLang="en-US" sz="36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6312" y="2250890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563845"/>
            <a:ext cx="9144000" cy="53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5159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782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15090" y="2120688"/>
            <a:ext cx="8354651" cy="2595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明天把你的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带给我好吗？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________ ________ your CD tomorrow?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你给我提着手提箱好吗？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you ________ the suitcase ________ 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058960" y="2871680"/>
            <a:ext cx="21419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bring           me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228717" y="4085483"/>
            <a:ext cx="9012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carry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472691" y="4122753"/>
            <a:ext cx="21187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               me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9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2"/>
            <a:ext cx="8374748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lots of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许多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00369" y="2556342"/>
            <a:ext cx="8261494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lots of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fruits and vegetables for us.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有许多水果和蔬菜供我们食用。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59427" y="4227361"/>
            <a:ext cx="8138663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lots of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lot of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，表示“许多”，既可修饰可数名词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，又可修饰不可数名词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7191247" y="4808855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much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13308" y="2178669"/>
            <a:ext cx="8130291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为副词短语，意为“非常；十分”，相当于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much/very much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，修饰形容词、副词和动词，在句中作状语。例如：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 a lot.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非常感谢。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92900" y="125605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7875" y="14222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6505" y="2093395"/>
            <a:ext cx="8272764" cy="26001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篮子里有许多苹果。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________ ________ apples in the basket.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鲍勃对詹妮非常了解。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knows ________ ________ about Jenny.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072571" y="2778488"/>
            <a:ext cx="20569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lots               of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642610" y="4161247"/>
            <a:ext cx="20649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                 lot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3"/>
            <a:ext cx="8374748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小心；注意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20842" y="2477665"/>
            <a:ext cx="8261494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out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There is a car coming.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当心！汽车过来了。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out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It's dangerous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！小心！危险！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20842" y="4900145"/>
            <a:ext cx="8410753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look out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careful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13308" y="2143631"/>
            <a:ext cx="8130291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相关的短语：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for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寻找　　　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look after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照顾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over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检查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look up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向上看；查阅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around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向四周看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look at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看</a:t>
            </a:r>
          </a:p>
        </p:txBody>
      </p:sp>
      <p:sp>
        <p:nvSpPr>
          <p:cNvPr id="4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06498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3121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5326" y="1770951"/>
            <a:ext cx="8066630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baby is climbing up the tree.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out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in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down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(2)Don't worry. I can help you ________ your pet cat when you go on a trip.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up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after  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like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1104962" y="1863731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589264" y="347118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3"/>
            <a:ext cx="8374748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安静的；平静的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00369" y="2341187"/>
            <a:ext cx="8261494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very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他们很安静。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The baby is sleeping.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安静！宝宝正在睡觉。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20842" y="4623142"/>
            <a:ext cx="8410753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quiet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在句中作表语或定语，即“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quiet”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＋名词”。其副词形式是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quietly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5326" y="2666604"/>
            <a:ext cx="8066630" cy="1687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(1)My father is sleeping. ________ ________(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安静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please.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(2)Lucy is ________ ________ ________(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安静的女孩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likes reading.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3807219" y="2666604"/>
            <a:ext cx="22701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             quiet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953824" y="3279752"/>
            <a:ext cx="35429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           quiet              girl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3" y="1825474"/>
            <a:ext cx="8299235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There are lots of fruits and vegetables for us.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有许多水果和蔬菜供我们食用。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04371" y="3216485"/>
            <a:ext cx="8380820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(1)there be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句型是倒装句，句子的主语是后面的名词。若后面的名词为单数或不可数名词，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；若后面的名词为复数，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。当后面接多个名词时，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动词与离其最近的名词在数上保持一致，即遵循“就近一致”原则。例如：</a:t>
            </a:r>
          </a:p>
        </p:txBody>
      </p:sp>
      <p:sp>
        <p:nvSpPr>
          <p:cNvPr id="11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883388"/>
          <a:ext cx="7471754" cy="367963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野餐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pɪknɪk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．携带；搬运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kærɪ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．篮；筐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bɑːskɪt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许多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lɒt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．安静的；平静的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kwaɪət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tablecloth['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teɪblklɒ</a:t>
                      </a: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θ]_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</a:t>
                      </a: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295128" y="1967885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picnic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963313" y="2495582"/>
            <a:ext cx="9012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carry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599125" y="3238759"/>
            <a:ext cx="10406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basket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3966208" y="3763064"/>
            <a:ext cx="5261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761695" y="4286604"/>
            <a:ext cx="8515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quiet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5285794" y="5026373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桌布；台布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1" grpId="0"/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10605" y="1921433"/>
            <a:ext cx="8261494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________ a map on the wall.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墙上有一张地图。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________ two pencils on the desk.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书桌上有两支铅笔。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dog and two cats under the tree.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树下有一条狗和两只猫。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oranges and an apple in the basket.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篮子里有两个橘子和一个苹果。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1790763" y="1918322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741291" y="2616632"/>
            <a:ext cx="6054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10604" y="2719284"/>
            <a:ext cx="8077250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(2)there 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句型还有其他的时态变化，如一般将来时、一般过去时、现在完成时等。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(3)there 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句型表示“存在；有”，而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have/has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当“有”讲时，表示某人拥有某物。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10605" y="2165286"/>
            <a:ext cx="8261494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记忆口诀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句型有特点，主语跟在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后面；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单数主语用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，复数用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也不难；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多个主语若并列，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随第一主语变；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否定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后加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，疑问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前；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介词短语表地点，“有”是“存在”记心间。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5326" y="2666603"/>
            <a:ext cx="8066630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________ some beef in the fridge. Let's make some beef noodles.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1514395" y="2846369"/>
            <a:ext cx="4667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小心；注意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．去野餐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在湖边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 basket of…________________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703595" y="2227126"/>
            <a:ext cx="12538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out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773059" y="2848507"/>
            <a:ext cx="19880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on a picnic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3752941" y="3511067"/>
            <a:ext cx="18878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near the lake</a:t>
            </a: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466350" y="4155201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一篮子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493920"/>
          <a:ext cx="7881187" cy="4756753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6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我妈妈正在做什么？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________ ________ my mum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？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．她正在做沙拉。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She is ________ ________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625466" y="3260789"/>
            <a:ext cx="20489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        is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6436257" y="3255386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3155651" y="4571600"/>
            <a:ext cx="36311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making         a            salad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57847" y="1657702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．有许多水果和蔬菜供我们食用。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There are ________ ________ fruits and vegetables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for us.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我爸爸正在做三明治。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My dad is ___________ ___________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794312" y="2661009"/>
            <a:ext cx="19030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lots             of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580924" y="4981127"/>
            <a:ext cx="35125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making          sandwiches</a:t>
            </a:r>
          </a:p>
        </p:txBody>
      </p:sp>
      <p:sp>
        <p:nvSpPr>
          <p:cNvPr id="11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57847" y="1657702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．鲍勃和琳正在做什么？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What ________ Bob and Lynn ________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．他们正在画画。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________ are ________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241579" y="3070442"/>
            <a:ext cx="6054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6189495" y="3056794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doing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516540" y="4315516"/>
            <a:ext cx="8515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021207" y="4342811"/>
            <a:ext cx="12795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painting</a:t>
            </a:r>
          </a:p>
        </p:txBody>
      </p:sp>
      <p:sp>
        <p:nvSpPr>
          <p:cNvPr id="13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6" y="2439369"/>
            <a:ext cx="8261189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carry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携带；搬运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21187" y="3563263"/>
            <a:ext cx="7358037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is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carrying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big basket of food.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鲍勃正提着一大篮子食物。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07075" y="849271"/>
            <a:ext cx="8546910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carry, take, bring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get/fetch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都有“拿”的意思，其区别如下：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29904" y="2019869"/>
          <a:ext cx="8178422" cy="4225614"/>
        </p:xfrm>
        <a:graphic>
          <a:graphicData uri="http://schemas.openxmlformats.org/drawingml/2006/table">
            <a:tbl>
              <a:tblPr/>
              <a:tblGrid>
                <a:gridCol w="1095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0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2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1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1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>
                          <a:latin typeface="Times New Roman" panose="02020603050405020304"/>
                          <a:cs typeface="Times New Roman" panose="02020603050405020304"/>
                        </a:rPr>
                        <a:t>例句</a:t>
                      </a:r>
                      <a:endParaRPr lang="zh-CN" sz="16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8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Times New Roman" panose="02020603050405020304"/>
                          <a:cs typeface="Courier New" panose="02070309020205020404"/>
                        </a:rPr>
                        <a:t>carry</a:t>
                      </a:r>
                      <a:endParaRPr lang="zh-CN" sz="1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16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携带；搬运</a:t>
                      </a:r>
                      <a:r>
                        <a:rPr lang="en-US" sz="16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1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指搬运较重的东西</a:t>
                      </a:r>
                      <a:r>
                        <a:rPr lang="zh-CN" sz="1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不强调动作的方向性</a:t>
                      </a:r>
                      <a:r>
                        <a:rPr lang="zh-CN" sz="1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Times New Roman" panose="02020603050405020304"/>
                          <a:cs typeface="Courier New" panose="02070309020205020404"/>
                        </a:rPr>
                        <a:t>Will you please carry the box for me? </a:t>
                      </a:r>
                      <a:endParaRPr lang="en-US" sz="1600" b="1" kern="100" dirty="0" smtClean="0">
                        <a:latin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请</a:t>
                      </a: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帮我搬那个箱子好吗？</a:t>
                      </a:r>
                      <a:endParaRPr lang="zh-CN" sz="1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8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Times New Roman" panose="02020603050405020304"/>
                          <a:cs typeface="Courier New" panose="02070309020205020404"/>
                        </a:rPr>
                        <a:t>take</a:t>
                      </a:r>
                      <a:endParaRPr lang="zh-CN" sz="16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16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拿走</a:t>
                      </a:r>
                      <a:r>
                        <a:rPr lang="zh-CN" sz="1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带走</a:t>
                      </a:r>
                      <a:r>
                        <a:rPr lang="en-US" sz="16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1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强调远离说话人</a:t>
                      </a:r>
                      <a:r>
                        <a:rPr lang="zh-CN" sz="1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Times New Roman" panose="02020603050405020304"/>
                          <a:cs typeface="Courier New" panose="02070309020205020404"/>
                        </a:rPr>
                        <a:t>Take the box to your room, please.</a:t>
                      </a:r>
                      <a:endParaRPr lang="zh-CN" sz="16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>
                          <a:latin typeface="Times New Roman" panose="02020603050405020304"/>
                          <a:cs typeface="Times New Roman" panose="02020603050405020304"/>
                        </a:rPr>
                        <a:t>请把这个盒子拿到你的房间去</a:t>
                      </a:r>
                      <a:r>
                        <a:rPr lang="zh-CN" sz="1600" b="1" kern="10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6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8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Times New Roman" panose="02020603050405020304"/>
                          <a:cs typeface="Courier New" panose="02070309020205020404"/>
                        </a:rPr>
                        <a:t>bring</a:t>
                      </a:r>
                      <a:endParaRPr lang="zh-CN" sz="16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16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拿来</a:t>
                      </a:r>
                      <a:r>
                        <a:rPr lang="zh-CN" sz="1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带来</a:t>
                      </a:r>
                      <a:r>
                        <a:rPr lang="en-US" sz="16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1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强调靠近说话人</a:t>
                      </a:r>
                      <a:r>
                        <a:rPr lang="zh-CN" sz="1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Times New Roman" panose="02020603050405020304"/>
                          <a:cs typeface="Courier New" panose="02070309020205020404"/>
                        </a:rPr>
                        <a:t>Don't forget to bring your homework to school tomorrow.</a:t>
                      </a:r>
                      <a:endParaRPr lang="zh-CN" sz="1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明天别忘了把你的作业带到学校来</a:t>
                      </a:r>
                      <a:r>
                        <a:rPr lang="zh-CN" sz="1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68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Times New Roman" panose="02020603050405020304"/>
                          <a:cs typeface="Courier New" panose="02070309020205020404"/>
                        </a:rPr>
                        <a:t>get/fetch</a:t>
                      </a:r>
                      <a:endParaRPr lang="zh-CN" sz="16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1600" b="1" kern="10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16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600" b="1" kern="100">
                          <a:latin typeface="Times New Roman" panose="02020603050405020304"/>
                          <a:cs typeface="Times New Roman" panose="02020603050405020304"/>
                        </a:rPr>
                        <a:t>去取</a:t>
                      </a:r>
                      <a:r>
                        <a:rPr lang="en-US" sz="16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1600" b="1" kern="10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600" b="1" kern="100">
                          <a:latin typeface="Times New Roman" panose="02020603050405020304"/>
                          <a:cs typeface="Times New Roman" panose="02020603050405020304"/>
                        </a:rPr>
                        <a:t>强调往返</a:t>
                      </a:r>
                      <a:r>
                        <a:rPr lang="zh-CN" sz="1600" b="1" kern="10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6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Times New Roman" panose="02020603050405020304"/>
                          <a:cs typeface="Courier New" panose="02070309020205020404"/>
                        </a:rPr>
                        <a:t>Could you fetch me my bag?</a:t>
                      </a:r>
                      <a:endParaRPr lang="zh-CN" sz="1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你能帮我去取我的包吗？</a:t>
                      </a:r>
                      <a:endParaRPr lang="zh-CN" sz="1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72365" y="1431417"/>
            <a:ext cx="8130291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图解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 descr="UU8.TIF"/>
          <p:cNvPicPr/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1924334" y="2156345"/>
            <a:ext cx="4708478" cy="405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/>
          <p:nvPr/>
        </p:nvSpPr>
        <p:spPr>
          <a:xfrm>
            <a:off x="162541" y="111049"/>
            <a:ext cx="571579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28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Family Picnic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1078</Words>
  <Application>Microsoft Office PowerPoint</Application>
  <PresentationFormat>全屏显示(4:3)</PresentationFormat>
  <Paragraphs>189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MingLiU_HKSCS</vt:lpstr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300</cp:revision>
  <dcterms:created xsi:type="dcterms:W3CDTF">2018-02-07T00:47:00Z</dcterms:created>
  <dcterms:modified xsi:type="dcterms:W3CDTF">2023-01-16T16:07:13Z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CEC6B3E41F6A488F9E0CF180305670E6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