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60" r:id="rId5"/>
    <p:sldId id="261" r:id="rId6"/>
    <p:sldId id="264" r:id="rId7"/>
    <p:sldId id="265" r:id="rId8"/>
    <p:sldId id="262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99FF66"/>
    <a:srgbClr val="00FF00"/>
    <a:srgbClr val="FFFF66"/>
    <a:srgbClr val="CC00FF"/>
    <a:srgbClr val="00FFFF"/>
    <a:srgbClr val="0033CC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76" autoAdjust="0"/>
    <p:restoredTop sz="94660"/>
  </p:normalViewPr>
  <p:slideViewPr>
    <p:cSldViewPr>
      <p:cViewPr>
        <p:scale>
          <a:sx n="100" d="100"/>
          <a:sy n="100" d="100"/>
        </p:scale>
        <p:origin x="-30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935CC-ABD0-4696-8DF9-067BC260CE8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922B0-865F-4616-A530-CBC7D615327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922B0-865F-4616-A530-CBC7D6153279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C8B76-77A1-4B6E-8B65-D7D448FBBC5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5E3F7-F92D-4C91-8F9B-D4069209911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0DA884-E80A-4B99-AA40-32311211AF3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76B8E-2001-4B3A-AEF1-E5C0DD5D58B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53C072-49DF-408D-9C78-E1157C6AB44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5BAF89-6E1E-4811-B1E5-230464FF265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CA4D0-1AF0-4FEA-9A1D-1E9FB46C332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B5155-E664-4066-877A-20CD25F1803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B205D8-E208-4DE1-B40B-B8F1A3294CC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6890D-B6DD-4F9C-BCEC-3BD0EEB404E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FADB13-1654-481F-BFCD-55898E269BE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2FE86FED-64AD-40E5-8108-9CE05AC10DCF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file:///I:\Christmas\Jingle%20Bells.flv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Administrator\&#26700;&#38754;\T.R.Y%20-%20we%20wish%20you%20a%20merry%20christmas.mp3" TargetMode="External"/><Relationship Id="rId1" Type="http://schemas.microsoft.com/office/2007/relationships/media" Target="file:///C:\Documents%20and%20Settings\Administrator\&#26700;&#38754;\T.R.Y%20-%20we%20wish%20you%20a%20merry%20christmas.mp3" TargetMode="External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>
            <a:hlinkClick r:id="rId2" action="ppaction://hlinkfile" highlightClick="1"/>
          </p:cNvPr>
          <p:cNvSpPr>
            <a:spLocks noChangeArrowheads="1"/>
          </p:cNvSpPr>
          <p:nvPr/>
        </p:nvSpPr>
        <p:spPr bwMode="auto">
          <a:xfrm>
            <a:off x="539750" y="6237288"/>
            <a:ext cx="576263" cy="360362"/>
          </a:xfrm>
          <a:prstGeom prst="actionButtonMovi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0" y="1700808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8000" b="1" dirty="0" smtClean="0">
                <a:solidFill>
                  <a:srgbClr val="FF0000"/>
                </a:solidFill>
              </a:rPr>
              <a:t>Christmas</a:t>
            </a:r>
            <a:endParaRPr lang="zh-CN" altLang="en-US" sz="8000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2924754" y="544522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单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86757" y="1052736"/>
            <a:ext cx="4392612" cy="276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987824" y="4293096"/>
            <a:ext cx="316706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8000" b="1" dirty="0">
                <a:solidFill>
                  <a:srgbClr val="FF0000"/>
                </a:solidFill>
              </a:rPr>
              <a:t>bike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机器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476250"/>
            <a:ext cx="5543550" cy="3516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843213" y="4724400"/>
            <a:ext cx="360045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8800" b="1">
                <a:solidFill>
                  <a:srgbClr val="FF0000"/>
                </a:solidFill>
              </a:rPr>
              <a:t>robot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268538" y="1268413"/>
            <a:ext cx="446405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9600" b="1">
                <a:solidFill>
                  <a:srgbClr val="FF0000"/>
                </a:solidFill>
              </a:rPr>
              <a:t>open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771775" y="4076700"/>
            <a:ext cx="2735263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7200" b="1">
                <a:solidFill>
                  <a:srgbClr val="FF66FF"/>
                </a:solidFill>
              </a:rPr>
              <a:t>打开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81050" y="2079625"/>
            <a:ext cx="770490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 b="1" dirty="0" smtClean="0">
                <a:solidFill>
                  <a:srgbClr val="FF0066"/>
                </a:solidFill>
              </a:rPr>
              <a:t>Let’s </a:t>
            </a:r>
            <a:r>
              <a:rPr lang="en-US" altLang="zh-CN" sz="6000" b="1" dirty="0">
                <a:solidFill>
                  <a:srgbClr val="FF0066"/>
                </a:solidFill>
              </a:rPr>
              <a:t>listen and say.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8281988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66"/>
                </a:solidFill>
              </a:rPr>
              <a:t>1</a:t>
            </a:r>
            <a:r>
              <a:rPr lang="zh-CN" altLang="en-US" sz="3200" b="1" dirty="0">
                <a:solidFill>
                  <a:srgbClr val="FF0066"/>
                </a:solidFill>
              </a:rPr>
              <a:t>、</a:t>
            </a:r>
            <a:r>
              <a:rPr lang="en-US" altLang="zh-CN" sz="3200" b="1" dirty="0">
                <a:solidFill>
                  <a:srgbClr val="FF0066"/>
                </a:solidFill>
              </a:rPr>
              <a:t>Christmas Day falls on 25December.</a:t>
            </a:r>
            <a:r>
              <a:rPr lang="en-US" altLang="zh-CN" sz="3200" b="1" dirty="0">
                <a:solidFill>
                  <a:srgbClr val="0000FF"/>
                </a:solidFill>
              </a:rPr>
              <a:t>People put up a Christmas tree in their home.</a:t>
            </a:r>
            <a:r>
              <a:rPr lang="en-US" altLang="zh-CN" sz="3200" b="1" dirty="0">
                <a:solidFill>
                  <a:srgbClr val="FF0066"/>
                </a:solidFill>
              </a:rPr>
              <a:t> </a:t>
            </a:r>
            <a:r>
              <a:rPr lang="en-US" altLang="zh-CN" sz="3200" b="1" dirty="0">
                <a:solidFill>
                  <a:srgbClr val="FF9933"/>
                </a:solidFill>
              </a:rPr>
              <a:t>They put presents for family and friends under the Christmas tree</a:t>
            </a:r>
            <a:r>
              <a:rPr lang="en-US" altLang="zh-CN" sz="3200" dirty="0">
                <a:solidFill>
                  <a:srgbClr val="FF9933"/>
                </a:solidFill>
              </a:rPr>
              <a:t>.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971550" y="3284538"/>
            <a:ext cx="5543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66"/>
                </a:solidFill>
              </a:rPr>
              <a:t>圣诞节在每年的</a:t>
            </a:r>
            <a:r>
              <a:rPr lang="en-US" altLang="zh-CN" sz="3600" b="1" dirty="0">
                <a:solidFill>
                  <a:srgbClr val="FF0066"/>
                </a:solidFill>
              </a:rPr>
              <a:t>12</a:t>
            </a:r>
            <a:r>
              <a:rPr lang="zh-CN" altLang="en-US" sz="3600" b="1" dirty="0">
                <a:solidFill>
                  <a:srgbClr val="FF0066"/>
                </a:solidFill>
              </a:rPr>
              <a:t>月</a:t>
            </a:r>
            <a:r>
              <a:rPr lang="en-US" altLang="zh-CN" sz="3600" b="1" dirty="0">
                <a:solidFill>
                  <a:srgbClr val="FF0066"/>
                </a:solidFill>
              </a:rPr>
              <a:t>25.</a:t>
            </a:r>
            <a:r>
              <a:rPr lang="en-US" altLang="zh-CN" sz="3600" dirty="0"/>
              <a:t> 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971550" y="4221163"/>
            <a:ext cx="52562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000FF"/>
                </a:solidFill>
              </a:rPr>
              <a:t>人们在家里装饰圣诞树。</a:t>
            </a:r>
            <a:r>
              <a:rPr lang="zh-CN" altLang="en-US" dirty="0"/>
              <a:t> 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042988" y="5157788"/>
            <a:ext cx="734536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9933"/>
                </a:solidFill>
              </a:rPr>
              <a:t>他们在圣诞树下为亲人和朋友准备圣诞礼物。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/>
      <p:bldP spid="17414" grpId="0"/>
      <p:bldP spid="174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827088" y="476250"/>
            <a:ext cx="4679950" cy="1871663"/>
          </a:xfrm>
          <a:prstGeom prst="wedgeRoundRectCallout">
            <a:avLst>
              <a:gd name="adj1" fmla="val 47759"/>
              <a:gd name="adj2" fmla="val 83250"/>
              <a:gd name="adj3" fmla="val 16667"/>
            </a:avLst>
          </a:prstGeom>
          <a:solidFill>
            <a:srgbClr val="FFFF00"/>
          </a:solidFill>
          <a:ln w="9525">
            <a:solidFill>
              <a:srgbClr val="00FF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CN" sz="3200" b="1" dirty="0">
                <a:solidFill>
                  <a:srgbClr val="FF0000"/>
                </a:solidFill>
              </a:rPr>
              <a:t>It’s Christmas again! </a:t>
            </a:r>
            <a:r>
              <a:rPr lang="en-US" altLang="zh-CN" sz="3200" b="1" dirty="0">
                <a:solidFill>
                  <a:srgbClr val="0000FF"/>
                </a:solidFill>
              </a:rPr>
              <a:t>I can’t wait to open my presents.</a:t>
            </a:r>
            <a:r>
              <a:rPr lang="en-US" altLang="zh-CN" sz="3200" b="1" dirty="0">
                <a:solidFill>
                  <a:srgbClr val="FF0000"/>
                </a:solidFill>
              </a:rPr>
              <a:t> </a:t>
            </a:r>
            <a:endParaRPr lang="en-US" altLang="zh-CN" sz="3200" b="1" dirty="0">
              <a:solidFill>
                <a:srgbClr val="CC00CC"/>
              </a:solidFill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39750" y="2636838"/>
            <a:ext cx="2808288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</a:rPr>
              <a:t>圣诞节又来了！</a:t>
            </a:r>
            <a:r>
              <a:rPr lang="zh-CN" altLang="en-US" sz="2800" b="1">
                <a:solidFill>
                  <a:srgbClr val="0000FF"/>
                </a:solidFill>
              </a:rPr>
              <a:t>我迫不及待地想打开我的礼物</a:t>
            </a:r>
            <a:r>
              <a:rPr lang="zh-CN" altLang="en-US" sz="2400" b="1">
                <a:solidFill>
                  <a:srgbClr val="0000FF"/>
                </a:solidFill>
              </a:rPr>
              <a:t>。</a:t>
            </a:r>
            <a:endParaRPr lang="zh-CN" altLang="en-US" sz="2400" b="1">
              <a:solidFill>
                <a:srgbClr val="CC00CC"/>
              </a:solidFill>
            </a:endParaRPr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6011863" y="4508500"/>
            <a:ext cx="2952750" cy="2089150"/>
          </a:xfrm>
          <a:prstGeom prst="wedgeRoundRectCallout">
            <a:avLst>
              <a:gd name="adj1" fmla="val -41023"/>
              <a:gd name="adj2" fmla="val -81685"/>
              <a:gd name="adj3" fmla="val 16667"/>
            </a:avLst>
          </a:prstGeom>
          <a:solidFill>
            <a:srgbClr val="FFFF00"/>
          </a:solidFill>
          <a:ln w="9525">
            <a:solidFill>
              <a:srgbClr val="00FF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CN" sz="3200" b="1">
                <a:solidFill>
                  <a:srgbClr val="CC00CC"/>
                </a:solidFill>
              </a:rPr>
              <a:t>You can open it on Christmas Day.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6407150" y="2852738"/>
            <a:ext cx="2736850" cy="179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CC00CC"/>
                </a:solidFill>
              </a:rPr>
              <a:t>你可以在圣诞节那天打开它。</a:t>
            </a:r>
          </a:p>
          <a:p>
            <a:pPr>
              <a:spcBef>
                <a:spcPct val="50000"/>
              </a:spcBef>
            </a:pPr>
            <a:endParaRPr lang="en-US" altLang="zh-CN" sz="3200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250825" y="6731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7" grpId="0"/>
      <p:bldP spid="18438" grpId="0" animBg="1"/>
      <p:bldP spid="1844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042988" y="549275"/>
            <a:ext cx="7345362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FF0000"/>
                </a:solidFill>
              </a:rPr>
              <a:t>2</a:t>
            </a:r>
            <a:r>
              <a:rPr lang="zh-CN" altLang="en-US" sz="4000" b="1" dirty="0">
                <a:solidFill>
                  <a:srgbClr val="FF0000"/>
                </a:solidFill>
              </a:rPr>
              <a:t>、</a:t>
            </a:r>
            <a:r>
              <a:rPr lang="en-US" altLang="zh-CN" sz="4000" b="1" dirty="0">
                <a:solidFill>
                  <a:srgbClr val="0033CC"/>
                </a:solidFill>
              </a:rPr>
              <a:t>Santa Claus or Father Christmas will go to each house.</a:t>
            </a:r>
            <a:r>
              <a:rPr lang="en-US" altLang="zh-CN" sz="4000" b="1" dirty="0"/>
              <a:t> </a:t>
            </a:r>
            <a:r>
              <a:rPr lang="en-US" altLang="zh-CN" sz="4000" b="1" dirty="0">
                <a:solidFill>
                  <a:srgbClr val="CC00FF"/>
                </a:solidFill>
              </a:rPr>
              <a:t>He leaves presents for the children in their stockings.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835150" y="4076700"/>
            <a:ext cx="44656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33CC"/>
                </a:solidFill>
              </a:rPr>
              <a:t>圣诞老人将走遍每家每户。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763713" y="4941888"/>
            <a:ext cx="4681537" cy="137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CC00FF"/>
                </a:solidFill>
              </a:rPr>
              <a:t>他给孩子们送礼物，放进他们的长筒袜里。</a:t>
            </a:r>
          </a:p>
          <a:p>
            <a:pPr>
              <a:spcBef>
                <a:spcPct val="50000"/>
              </a:spcBef>
            </a:pPr>
            <a:endParaRPr lang="en-US" altLang="zh-CN" sz="2400" b="1" dirty="0">
              <a:solidFill>
                <a:srgbClr val="CC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1" grpId="0"/>
      <p:bldP spid="1946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042988" y="549275"/>
            <a:ext cx="74168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</a:rPr>
              <a:t>3</a:t>
            </a:r>
            <a:r>
              <a:rPr lang="zh-CN" altLang="en-US" sz="3600" b="1" dirty="0">
                <a:solidFill>
                  <a:srgbClr val="FF0000"/>
                </a:solidFill>
              </a:rPr>
              <a:t>、</a:t>
            </a:r>
            <a:r>
              <a:rPr lang="en-US" altLang="zh-CN" sz="3600" b="1" dirty="0">
                <a:solidFill>
                  <a:srgbClr val="FF0000"/>
                </a:solidFill>
              </a:rPr>
              <a:t>People send Christmas cards to their friends to wish them a “Merry Christmas”.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763713" y="3716338"/>
            <a:ext cx="5400675" cy="179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0033CC"/>
                </a:solidFill>
              </a:rPr>
              <a:t>人们发送圣诞贺卡给朋友们，祝愿他们圣诞快乐。</a:t>
            </a:r>
          </a:p>
          <a:p>
            <a:pPr>
              <a:spcBef>
                <a:spcPct val="50000"/>
              </a:spcBef>
            </a:pPr>
            <a:endParaRPr lang="en-US" altLang="zh-CN" sz="3200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8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95288" y="260350"/>
            <a:ext cx="83534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</a:rPr>
              <a:t>4</a:t>
            </a:r>
            <a:r>
              <a:rPr lang="zh-CN" altLang="en-US" sz="3600" b="1" dirty="0">
                <a:solidFill>
                  <a:srgbClr val="FF0000"/>
                </a:solidFill>
              </a:rPr>
              <a:t>、</a:t>
            </a:r>
            <a:r>
              <a:rPr lang="en-US" altLang="zh-CN" sz="3600" b="1" dirty="0">
                <a:solidFill>
                  <a:srgbClr val="FF0000"/>
                </a:solidFill>
              </a:rPr>
              <a:t>People buy a lot of things for Christmas. </a:t>
            </a:r>
            <a:r>
              <a:rPr lang="en-US" altLang="zh-CN" sz="3600" b="1" dirty="0">
                <a:solidFill>
                  <a:srgbClr val="0033CC"/>
                </a:solidFill>
              </a:rPr>
              <a:t>In big shopping centers, Father Christmas gives gifts to children.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827088" y="3644900"/>
            <a:ext cx="74168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000" b="1" dirty="0">
                <a:solidFill>
                  <a:srgbClr val="FF3300"/>
                </a:solidFill>
              </a:rPr>
              <a:t>在圣诞节的时候人们买很多东西。</a:t>
            </a:r>
            <a:endParaRPr lang="zh-CN" altLang="en-US" sz="4000" b="1" dirty="0">
              <a:solidFill>
                <a:srgbClr val="0033CC"/>
              </a:solidFill>
            </a:endParaRPr>
          </a:p>
          <a:p>
            <a:pPr>
              <a:spcBef>
                <a:spcPct val="50000"/>
              </a:spcBef>
            </a:pPr>
            <a:endParaRPr lang="en-US" altLang="zh-CN" sz="4000" b="1" dirty="0">
              <a:solidFill>
                <a:srgbClr val="0033CC"/>
              </a:solidFill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684213" y="4652963"/>
            <a:ext cx="79930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033CC"/>
                </a:solidFill>
              </a:rPr>
              <a:t>在大型商场，圣诞老人给孩子们送礼物。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09" grpId="0"/>
      <p:bldP spid="215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1547813" y="404813"/>
            <a:ext cx="3384550" cy="1368425"/>
          </a:xfrm>
          <a:prstGeom prst="wedgeRoundRectCallout">
            <a:avLst>
              <a:gd name="adj1" fmla="val 51079"/>
              <a:gd name="adj2" fmla="val 101856"/>
              <a:gd name="adj3" fmla="val 16667"/>
            </a:avLst>
          </a:prstGeom>
          <a:solidFill>
            <a:srgbClr val="00FF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CN" sz="2800" b="1" dirty="0">
                <a:solidFill>
                  <a:srgbClr val="FF3300"/>
                </a:solidFill>
              </a:rPr>
              <a:t>What presents do you want, children?</a:t>
            </a: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6659563" y="2060575"/>
            <a:ext cx="2087562" cy="1223963"/>
          </a:xfrm>
          <a:prstGeom prst="wedgeRoundRectCallout">
            <a:avLst>
              <a:gd name="adj1" fmla="val -84676"/>
              <a:gd name="adj2" fmla="val 40273"/>
              <a:gd name="adj3" fmla="val 16667"/>
            </a:avLst>
          </a:prstGeom>
          <a:solidFill>
            <a:srgbClr val="00FF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CN" sz="3600" b="1">
                <a:solidFill>
                  <a:srgbClr val="FF3300"/>
                </a:solidFill>
              </a:rPr>
              <a:t>I want a bike. </a:t>
            </a:r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179388" y="4149725"/>
            <a:ext cx="4067175" cy="1152525"/>
          </a:xfrm>
          <a:prstGeom prst="wedgeRoundRectCallout">
            <a:avLst>
              <a:gd name="adj1" fmla="val 36380"/>
              <a:gd name="adj2" fmla="val -100963"/>
              <a:gd name="adj3" fmla="val 16667"/>
            </a:avLst>
          </a:prstGeom>
          <a:solidFill>
            <a:srgbClr val="00FF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CN" sz="3600" b="1">
                <a:solidFill>
                  <a:srgbClr val="FF3300"/>
                </a:solidFill>
              </a:rPr>
              <a:t>I want a computer.</a:t>
            </a:r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5580063" y="4221163"/>
            <a:ext cx="3240087" cy="1295400"/>
          </a:xfrm>
          <a:prstGeom prst="wedgeRoundRectCallout">
            <a:avLst>
              <a:gd name="adj1" fmla="val -42995"/>
              <a:gd name="adj2" fmla="val -54532"/>
              <a:gd name="adj3" fmla="val 16667"/>
            </a:avLst>
          </a:prstGeom>
          <a:solidFill>
            <a:srgbClr val="00FF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CN" sz="4000" b="1">
                <a:solidFill>
                  <a:srgbClr val="FF3300"/>
                </a:solidFill>
              </a:rPr>
              <a:t>I want a robot.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755650" y="2133600"/>
            <a:ext cx="23764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CC00FF"/>
                </a:solidFill>
              </a:rPr>
              <a:t>孩子们，你们想要什么礼物呢？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6516688" y="1125538"/>
            <a:ext cx="2627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CC00FF"/>
                </a:solidFill>
              </a:rPr>
              <a:t>我想要一辆单车。 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827088" y="5734050"/>
            <a:ext cx="2376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CC00FF"/>
                </a:solidFill>
              </a:rPr>
              <a:t>我想要一台电脑</a:t>
            </a:r>
            <a:r>
              <a:rPr lang="zh-CN" altLang="en-US"/>
              <a:t>。 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5867400" y="6021388"/>
            <a:ext cx="280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CC00FF"/>
                </a:solidFill>
              </a:rPr>
              <a:t>我想要一个机器人。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533" grpId="0" animBg="1"/>
      <p:bldP spid="22534" grpId="1" animBg="1"/>
      <p:bldP spid="22535" grpId="0" animBg="1"/>
      <p:bldP spid="22536" grpId="0"/>
      <p:bldP spid="22537" grpId="0"/>
      <p:bldP spid="22538" grpId="0"/>
      <p:bldP spid="225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2005121915401328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568" y="284733"/>
            <a:ext cx="3368675" cy="511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圣诞老人的祝福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1052513"/>
            <a:ext cx="3887787" cy="3887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331913" y="5229225"/>
            <a:ext cx="655161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8000" b="1">
                <a:solidFill>
                  <a:srgbClr val="FF0000"/>
                </a:solidFill>
                <a:latin typeface="Comic Sans MS" panose="030F0702030302020204" pitchFamily="66" charset="0"/>
              </a:rPr>
              <a:t>Santa Claus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61876" y="260648"/>
            <a:ext cx="8964612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zh-CN" sz="2400" dirty="0">
                <a:solidFill>
                  <a:srgbClr val="0033CC"/>
                </a:solidFill>
              </a:rPr>
              <a:t>1.Christmas Eve is </a:t>
            </a:r>
            <a:r>
              <a:rPr kumimoji="1" lang="en-US" altLang="zh-CN" sz="2400" dirty="0" smtClean="0">
                <a:solidFill>
                  <a:srgbClr val="0033CC"/>
                </a:solidFill>
              </a:rPr>
              <a:t>_______.</a:t>
            </a:r>
            <a:endParaRPr kumimoji="1" lang="en-US" altLang="zh-CN" sz="2400" dirty="0">
              <a:solidFill>
                <a:srgbClr val="0033CC"/>
              </a:solidFill>
            </a:endParaRPr>
          </a:p>
          <a:p>
            <a:pPr>
              <a:spcBef>
                <a:spcPts val="600"/>
              </a:spcBef>
            </a:pPr>
            <a:r>
              <a:rPr kumimoji="1" lang="en-US" altLang="zh-CN" sz="2400" dirty="0" smtClean="0">
                <a:solidFill>
                  <a:srgbClr val="0033CC"/>
                </a:solidFill>
              </a:rPr>
              <a:t>A</a:t>
            </a:r>
            <a:r>
              <a:rPr kumimoji="1" lang="en-US" altLang="zh-CN" sz="2400" dirty="0">
                <a:solidFill>
                  <a:srgbClr val="0033CC"/>
                </a:solidFill>
              </a:rPr>
              <a:t>. the night before December 24   </a:t>
            </a:r>
            <a:endParaRPr kumimoji="1" lang="en-US" altLang="zh-CN" sz="2400" dirty="0" smtClean="0">
              <a:solidFill>
                <a:srgbClr val="0033CC"/>
              </a:solidFill>
            </a:endParaRPr>
          </a:p>
          <a:p>
            <a:pPr>
              <a:spcBef>
                <a:spcPts val="600"/>
              </a:spcBef>
            </a:pPr>
            <a:r>
              <a:rPr kumimoji="1" lang="en-US" altLang="zh-CN" sz="2400" dirty="0" smtClean="0">
                <a:solidFill>
                  <a:srgbClr val="0033CC"/>
                </a:solidFill>
              </a:rPr>
              <a:t>B</a:t>
            </a:r>
            <a:r>
              <a:rPr kumimoji="1" lang="en-US" altLang="zh-CN" sz="2400" dirty="0">
                <a:solidFill>
                  <a:srgbClr val="0033CC"/>
                </a:solidFill>
              </a:rPr>
              <a:t>. the night of December 25                                                                   </a:t>
            </a:r>
          </a:p>
          <a:p>
            <a:pPr>
              <a:spcBef>
                <a:spcPts val="600"/>
              </a:spcBef>
            </a:pPr>
            <a:r>
              <a:rPr kumimoji="1" lang="en-US" altLang="zh-CN" sz="2400" dirty="0" smtClean="0">
                <a:solidFill>
                  <a:srgbClr val="0033CC"/>
                </a:solidFill>
              </a:rPr>
              <a:t>C</a:t>
            </a:r>
            <a:r>
              <a:rPr kumimoji="1" lang="en-US" altLang="zh-CN" sz="2400" dirty="0">
                <a:solidFill>
                  <a:srgbClr val="0033CC"/>
                </a:solidFill>
              </a:rPr>
              <a:t>. the night of December 24</a:t>
            </a:r>
          </a:p>
          <a:p>
            <a:pPr>
              <a:spcBef>
                <a:spcPts val="600"/>
              </a:spcBef>
            </a:pPr>
            <a:r>
              <a:rPr kumimoji="1" lang="en-US" altLang="zh-CN" sz="2400" dirty="0">
                <a:solidFill>
                  <a:srgbClr val="0033CC"/>
                </a:solidFill>
              </a:rPr>
              <a:t>2.Father Christmas often puts the presents</a:t>
            </a:r>
            <a:r>
              <a:rPr kumimoji="1" lang="en-US" altLang="zh-CN" sz="2400" dirty="0" smtClean="0">
                <a:solidFill>
                  <a:srgbClr val="0033CC"/>
                </a:solidFill>
              </a:rPr>
              <a:t>______.</a:t>
            </a:r>
            <a:endParaRPr kumimoji="1" lang="en-US" altLang="zh-CN" sz="2400" dirty="0">
              <a:solidFill>
                <a:srgbClr val="0033CC"/>
              </a:solidFill>
            </a:endParaRPr>
          </a:p>
          <a:p>
            <a:pPr>
              <a:spcBef>
                <a:spcPts val="600"/>
              </a:spcBef>
            </a:pPr>
            <a:r>
              <a:rPr kumimoji="1" lang="en-US" altLang="zh-CN" sz="2400" dirty="0" smtClean="0">
                <a:solidFill>
                  <a:srgbClr val="0033CC"/>
                </a:solidFill>
              </a:rPr>
              <a:t>A</a:t>
            </a:r>
            <a:r>
              <a:rPr kumimoji="1" lang="en-US" altLang="zh-CN" sz="2400" dirty="0">
                <a:solidFill>
                  <a:srgbClr val="0033CC"/>
                </a:solidFill>
              </a:rPr>
              <a:t>. into children’s hats   </a:t>
            </a:r>
            <a:r>
              <a:rPr kumimoji="1" lang="en-US" altLang="zh-CN" sz="2400" dirty="0" smtClean="0">
                <a:solidFill>
                  <a:srgbClr val="0033CC"/>
                </a:solidFill>
              </a:rPr>
              <a:t>B</a:t>
            </a:r>
            <a:r>
              <a:rPr kumimoji="1" lang="en-US" altLang="zh-CN" sz="2400" dirty="0">
                <a:solidFill>
                  <a:srgbClr val="0033CC"/>
                </a:solidFill>
              </a:rPr>
              <a:t>. into children’s stockings</a:t>
            </a:r>
          </a:p>
          <a:p>
            <a:pPr>
              <a:spcBef>
                <a:spcPts val="600"/>
              </a:spcBef>
            </a:pPr>
            <a:r>
              <a:rPr kumimoji="1" lang="en-US" altLang="zh-CN" sz="2400" dirty="0" smtClean="0">
                <a:solidFill>
                  <a:srgbClr val="0033CC"/>
                </a:solidFill>
              </a:rPr>
              <a:t>C</a:t>
            </a:r>
            <a:r>
              <a:rPr kumimoji="1" lang="en-US" altLang="zh-CN" sz="2400" dirty="0">
                <a:solidFill>
                  <a:srgbClr val="0033CC"/>
                </a:solidFill>
              </a:rPr>
              <a:t>. into children’s shoes</a:t>
            </a:r>
          </a:p>
          <a:p>
            <a:pPr>
              <a:spcBef>
                <a:spcPts val="600"/>
              </a:spcBef>
            </a:pPr>
            <a:r>
              <a:rPr kumimoji="1" lang="en-US" altLang="zh-CN" sz="2400" dirty="0">
                <a:solidFill>
                  <a:srgbClr val="0033CC"/>
                </a:solidFill>
              </a:rPr>
              <a:t>3. Father Christmas comes into </a:t>
            </a:r>
            <a:r>
              <a:rPr kumimoji="1" lang="en-US" altLang="zh-CN" sz="2400" dirty="0" smtClean="0">
                <a:solidFill>
                  <a:srgbClr val="0033CC"/>
                </a:solidFill>
              </a:rPr>
              <a:t>the </a:t>
            </a:r>
            <a:r>
              <a:rPr kumimoji="1" lang="en-US" altLang="zh-CN" sz="2400" dirty="0">
                <a:solidFill>
                  <a:srgbClr val="0033CC"/>
                </a:solidFill>
              </a:rPr>
              <a:t>house through the </a:t>
            </a:r>
            <a:r>
              <a:rPr kumimoji="1" lang="en-US" altLang="zh-CN" sz="2400" dirty="0" smtClean="0">
                <a:solidFill>
                  <a:srgbClr val="0033CC"/>
                </a:solidFill>
              </a:rPr>
              <a:t>______.</a:t>
            </a:r>
            <a:endParaRPr kumimoji="1" lang="en-US" altLang="zh-CN" sz="2400" dirty="0">
              <a:solidFill>
                <a:srgbClr val="0033CC"/>
              </a:solidFill>
            </a:endParaRPr>
          </a:p>
          <a:p>
            <a:pPr>
              <a:spcBef>
                <a:spcPts val="600"/>
              </a:spcBef>
            </a:pPr>
            <a:r>
              <a:rPr kumimoji="1" lang="en-US" altLang="zh-CN" sz="2400" dirty="0" smtClean="0">
                <a:solidFill>
                  <a:srgbClr val="0033CC"/>
                </a:solidFill>
              </a:rPr>
              <a:t>A</a:t>
            </a:r>
            <a:r>
              <a:rPr kumimoji="1" lang="en-US" altLang="zh-CN" sz="2400" dirty="0">
                <a:solidFill>
                  <a:srgbClr val="0033CC"/>
                </a:solidFill>
              </a:rPr>
              <a:t>. window       </a:t>
            </a:r>
            <a:r>
              <a:rPr kumimoji="1" lang="en-US" altLang="zh-CN" sz="2400" dirty="0" smtClean="0">
                <a:solidFill>
                  <a:srgbClr val="0033CC"/>
                </a:solidFill>
              </a:rPr>
              <a:t>B</a:t>
            </a:r>
            <a:r>
              <a:rPr kumimoji="1" lang="en-US" altLang="zh-CN" sz="2400" dirty="0">
                <a:solidFill>
                  <a:srgbClr val="0033CC"/>
                </a:solidFill>
              </a:rPr>
              <a:t>. front door     </a:t>
            </a:r>
            <a:r>
              <a:rPr kumimoji="1" lang="en-US" altLang="zh-CN" sz="2400" dirty="0" smtClean="0">
                <a:solidFill>
                  <a:srgbClr val="0033CC"/>
                </a:solidFill>
              </a:rPr>
              <a:t>C</a:t>
            </a:r>
            <a:r>
              <a:rPr kumimoji="1" lang="en-US" altLang="zh-CN" sz="2400" dirty="0">
                <a:solidFill>
                  <a:srgbClr val="0033CC"/>
                </a:solidFill>
              </a:rPr>
              <a:t>. chimney     </a:t>
            </a:r>
          </a:p>
          <a:p>
            <a:pPr>
              <a:spcBef>
                <a:spcPts val="600"/>
              </a:spcBef>
            </a:pPr>
            <a:r>
              <a:rPr kumimoji="1" lang="en-US" altLang="zh-CN" sz="2400" dirty="0">
                <a:solidFill>
                  <a:srgbClr val="0033CC"/>
                </a:solidFill>
              </a:rPr>
              <a:t>4. On the morning of Christmas  Day children wake up their parents very </a:t>
            </a:r>
            <a:r>
              <a:rPr kumimoji="1" lang="en-US" altLang="zh-CN" sz="2400" dirty="0" smtClean="0">
                <a:solidFill>
                  <a:srgbClr val="0033CC"/>
                </a:solidFill>
              </a:rPr>
              <a:t>early </a:t>
            </a:r>
            <a:r>
              <a:rPr kumimoji="1" lang="en-US" altLang="zh-CN" sz="2400" dirty="0">
                <a:solidFill>
                  <a:srgbClr val="0033CC"/>
                </a:solidFill>
              </a:rPr>
              <a:t>and say </a:t>
            </a:r>
            <a:r>
              <a:rPr kumimoji="1" lang="en-US" altLang="zh-CN" sz="2400" dirty="0" smtClean="0">
                <a:solidFill>
                  <a:srgbClr val="0033CC"/>
                </a:solidFill>
              </a:rPr>
              <a:t>“_______”.          </a:t>
            </a:r>
            <a:endParaRPr kumimoji="1" lang="en-US" altLang="zh-CN" sz="2400" dirty="0">
              <a:solidFill>
                <a:srgbClr val="0033CC"/>
              </a:solidFill>
            </a:endParaRPr>
          </a:p>
          <a:p>
            <a:pPr>
              <a:spcBef>
                <a:spcPts val="600"/>
              </a:spcBef>
            </a:pPr>
            <a:r>
              <a:rPr kumimoji="1" lang="en-US" altLang="zh-CN" sz="2400" dirty="0" smtClean="0">
                <a:solidFill>
                  <a:srgbClr val="0033CC"/>
                </a:solidFill>
              </a:rPr>
              <a:t>A</a:t>
            </a:r>
            <a:r>
              <a:rPr kumimoji="1" lang="en-US" altLang="zh-CN" sz="2400" dirty="0">
                <a:solidFill>
                  <a:srgbClr val="0033CC"/>
                </a:solidFill>
              </a:rPr>
              <a:t>. Good morning! </a:t>
            </a:r>
            <a:r>
              <a:rPr kumimoji="1" lang="en-US" altLang="zh-CN" sz="2400" dirty="0" smtClean="0">
                <a:solidFill>
                  <a:srgbClr val="0033CC"/>
                </a:solidFill>
              </a:rPr>
              <a:t>B</a:t>
            </a:r>
            <a:r>
              <a:rPr kumimoji="1" lang="en-US" altLang="zh-CN" sz="2400" dirty="0">
                <a:solidFill>
                  <a:srgbClr val="0033CC"/>
                </a:solidFill>
              </a:rPr>
              <a:t>. Merry Christmas!   </a:t>
            </a:r>
            <a:r>
              <a:rPr kumimoji="1" lang="en-US" altLang="zh-CN" sz="2400" dirty="0" smtClean="0">
                <a:solidFill>
                  <a:srgbClr val="0033CC"/>
                </a:solidFill>
              </a:rPr>
              <a:t>C</a:t>
            </a:r>
            <a:r>
              <a:rPr kumimoji="1" lang="en-US" altLang="zh-CN" sz="2400" dirty="0">
                <a:solidFill>
                  <a:srgbClr val="0033CC"/>
                </a:solidFill>
              </a:rPr>
              <a:t>. Best wishes to you!                     </a:t>
            </a:r>
          </a:p>
          <a:p>
            <a:pPr>
              <a:spcBef>
                <a:spcPts val="600"/>
              </a:spcBef>
            </a:pPr>
            <a:r>
              <a:rPr kumimoji="1" lang="en-US" altLang="zh-CN" sz="2400" dirty="0">
                <a:solidFill>
                  <a:srgbClr val="0033CC"/>
                </a:solidFill>
              </a:rPr>
              <a:t>5. On Christmas day, people often </a:t>
            </a:r>
            <a:r>
              <a:rPr kumimoji="1" lang="en-US" altLang="zh-CN" sz="2400" dirty="0" smtClean="0">
                <a:solidFill>
                  <a:srgbClr val="0033CC"/>
                </a:solidFill>
              </a:rPr>
              <a:t>____ </a:t>
            </a:r>
            <a:r>
              <a:rPr kumimoji="1" lang="en-US" altLang="zh-CN" sz="2400" dirty="0">
                <a:solidFill>
                  <a:srgbClr val="0033CC"/>
                </a:solidFill>
              </a:rPr>
              <a:t>to each other.</a:t>
            </a:r>
          </a:p>
          <a:p>
            <a:pPr>
              <a:spcBef>
                <a:spcPts val="600"/>
              </a:spcBef>
            </a:pPr>
            <a:r>
              <a:rPr kumimoji="1" lang="en-US" altLang="zh-CN" sz="2400" dirty="0" smtClean="0">
                <a:solidFill>
                  <a:srgbClr val="0033CC"/>
                </a:solidFill>
              </a:rPr>
              <a:t>A</a:t>
            </a:r>
            <a:r>
              <a:rPr kumimoji="1" lang="en-US" altLang="zh-CN" sz="2400" dirty="0">
                <a:solidFill>
                  <a:srgbClr val="0033CC"/>
                </a:solidFill>
              </a:rPr>
              <a:t>. give presents   </a:t>
            </a:r>
            <a:r>
              <a:rPr kumimoji="1" lang="en-US" altLang="zh-CN" sz="2400" dirty="0" smtClean="0">
                <a:solidFill>
                  <a:srgbClr val="0033CC"/>
                </a:solidFill>
              </a:rPr>
              <a:t>B</a:t>
            </a:r>
            <a:r>
              <a:rPr kumimoji="1" lang="en-US" altLang="zh-CN" sz="2400" dirty="0">
                <a:solidFill>
                  <a:srgbClr val="0033CC"/>
                </a:solidFill>
              </a:rPr>
              <a:t>. ask for money    </a:t>
            </a:r>
            <a:r>
              <a:rPr kumimoji="1" lang="en-US" altLang="zh-CN" sz="2400" dirty="0" smtClean="0">
                <a:solidFill>
                  <a:srgbClr val="0033CC"/>
                </a:solidFill>
              </a:rPr>
              <a:t>C</a:t>
            </a:r>
            <a:r>
              <a:rPr kumimoji="1" lang="en-US" altLang="zh-CN" sz="2400" dirty="0">
                <a:solidFill>
                  <a:srgbClr val="0033CC"/>
                </a:solidFill>
              </a:rPr>
              <a:t>. ask for presents</a:t>
            </a:r>
            <a:r>
              <a:rPr kumimoji="1" lang="en-US" altLang="zh-CN" sz="2400" b="1" dirty="0"/>
              <a:t>                        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684213" y="476250"/>
            <a:ext cx="8135937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3300"/>
                </a:solidFill>
              </a:rPr>
              <a:t>we wish you a merry Christmas</a:t>
            </a:r>
            <a:br>
              <a:rPr lang="en-US" altLang="zh-CN" sz="3200" dirty="0">
                <a:solidFill>
                  <a:srgbClr val="FF3300"/>
                </a:solidFill>
              </a:rPr>
            </a:br>
            <a:r>
              <a:rPr lang="en-US" altLang="zh-CN" sz="3200" dirty="0">
                <a:solidFill>
                  <a:srgbClr val="FF3300"/>
                </a:solidFill>
              </a:rPr>
              <a:t>we wish you a merry Christmas</a:t>
            </a:r>
            <a:br>
              <a:rPr lang="en-US" altLang="zh-CN" sz="3200" dirty="0">
                <a:solidFill>
                  <a:srgbClr val="FF3300"/>
                </a:solidFill>
              </a:rPr>
            </a:br>
            <a:r>
              <a:rPr lang="en-US" altLang="zh-CN" sz="3200" dirty="0">
                <a:solidFill>
                  <a:srgbClr val="FF3300"/>
                </a:solidFill>
              </a:rPr>
              <a:t>we wish you a merry Christmas and a happy new year</a:t>
            </a:r>
            <a:br>
              <a:rPr lang="en-US" altLang="zh-CN" sz="3200" dirty="0">
                <a:solidFill>
                  <a:srgbClr val="FF3300"/>
                </a:solidFill>
              </a:rPr>
            </a:br>
            <a:r>
              <a:rPr lang="en-US" altLang="zh-CN" sz="3200" dirty="0">
                <a:solidFill>
                  <a:srgbClr val="FF3300"/>
                </a:solidFill>
              </a:rPr>
              <a:t>we wish you a merry Christmas</a:t>
            </a:r>
            <a:br>
              <a:rPr lang="en-US" altLang="zh-CN" sz="3200" dirty="0">
                <a:solidFill>
                  <a:srgbClr val="FF3300"/>
                </a:solidFill>
              </a:rPr>
            </a:br>
            <a:r>
              <a:rPr lang="en-US" altLang="zh-CN" sz="3200" dirty="0">
                <a:solidFill>
                  <a:srgbClr val="FF3300"/>
                </a:solidFill>
              </a:rPr>
              <a:t>we wish you a merry Christmas</a:t>
            </a:r>
            <a:br>
              <a:rPr lang="en-US" altLang="zh-CN" sz="3200" dirty="0">
                <a:solidFill>
                  <a:srgbClr val="FF3300"/>
                </a:solidFill>
              </a:rPr>
            </a:br>
            <a:r>
              <a:rPr lang="en-US" altLang="zh-CN" sz="3200" dirty="0">
                <a:solidFill>
                  <a:srgbClr val="FF3300"/>
                </a:solidFill>
              </a:rPr>
              <a:t>we wish you a merry Christmas and a happy new year</a:t>
            </a:r>
            <a:br>
              <a:rPr lang="en-US" altLang="zh-CN" sz="3200" dirty="0">
                <a:solidFill>
                  <a:srgbClr val="FF3300"/>
                </a:solidFill>
              </a:rPr>
            </a:br>
            <a:r>
              <a:rPr lang="en-US" altLang="zh-CN" sz="3200" dirty="0">
                <a:solidFill>
                  <a:srgbClr val="FF3300"/>
                </a:solidFill>
              </a:rPr>
              <a:t>good tidings we bring to you and your kin</a:t>
            </a:r>
            <a:br>
              <a:rPr lang="en-US" altLang="zh-CN" sz="3200" dirty="0">
                <a:solidFill>
                  <a:srgbClr val="FF3300"/>
                </a:solidFill>
              </a:rPr>
            </a:br>
            <a:r>
              <a:rPr lang="en-US" altLang="zh-CN" sz="3200" dirty="0">
                <a:solidFill>
                  <a:srgbClr val="FF3300"/>
                </a:solidFill>
              </a:rPr>
              <a:t>we wish you a merry Christmas and a happy new </a:t>
            </a:r>
            <a:r>
              <a:rPr lang="en-US" altLang="zh-CN" sz="3200" dirty="0" smtClean="0">
                <a:solidFill>
                  <a:srgbClr val="FF3300"/>
                </a:solidFill>
              </a:rPr>
              <a:t>year </a:t>
            </a:r>
            <a:endParaRPr lang="en-US" altLang="zh-CN" sz="3200" dirty="0">
              <a:solidFill>
                <a:srgbClr val="FF3300"/>
              </a:solidFill>
            </a:endParaRPr>
          </a:p>
        </p:txBody>
      </p:sp>
      <p:pic>
        <p:nvPicPr>
          <p:cNvPr id="25605" name="T.R.Y - we wish you a merry christmas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5589588"/>
            <a:ext cx="1008063" cy="100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6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3000" fill="hold"/>
                                        <p:tgtEl>
                                          <p:spTgt spid="256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0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60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87735750240744432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0"/>
            <a:ext cx="7312025" cy="368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84442493013230257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8025" y="3213100"/>
            <a:ext cx="3355975" cy="335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23850" y="3860800"/>
            <a:ext cx="5688013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8000" b="1">
                <a:solidFill>
                  <a:srgbClr val="FF0000"/>
                </a:solidFill>
                <a:latin typeface="Comic Sans MS" panose="030F0702030302020204" pitchFamily="66" charset="0"/>
              </a:rPr>
              <a:t>Father Christmas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200789171623337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76375" y="0"/>
            <a:ext cx="6335713" cy="510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476375" y="5516563"/>
            <a:ext cx="6553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>
                <a:solidFill>
                  <a:srgbClr val="FF0000"/>
                </a:solidFill>
                <a:latin typeface="Comic Sans MS" panose="030F0702030302020204" pitchFamily="66" charset="0"/>
              </a:rPr>
              <a:t>It’s Christmas Day.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95288" y="836613"/>
            <a:ext cx="525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  <a:latin typeface="Comic Sans MS" panose="030F0702030302020204" pitchFamily="66" charset="0"/>
              </a:rPr>
              <a:t>December 25th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347864" y="2996952"/>
            <a:ext cx="482441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Christmas tree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x-max-2007_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60350"/>
            <a:ext cx="4032250" cy="403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195513" y="4797425"/>
            <a:ext cx="38163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>
                <a:solidFill>
                  <a:srgbClr val="FF0000"/>
                </a:solidFill>
                <a:latin typeface="Comic Sans MS" panose="030F0702030302020204" pitchFamily="66" charset="0"/>
              </a:rPr>
              <a:t>stocking</a:t>
            </a:r>
          </a:p>
        </p:txBody>
      </p:sp>
      <p:pic>
        <p:nvPicPr>
          <p:cNvPr id="10246" name="Picture 6" descr="xinsrc_065ff008b92811d797d200b0d03f0aa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1844675"/>
            <a:ext cx="2524125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87002f4a590ce4bd82025cd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4213" y="692150"/>
            <a:ext cx="2692400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5" descr="60826742467217842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725" y="3141663"/>
            <a:ext cx="3635375" cy="3386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4508500"/>
            <a:ext cx="446405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8800" b="1">
                <a:solidFill>
                  <a:srgbClr val="FF0000"/>
                </a:solidFill>
                <a:latin typeface="Comic Sans MS" panose="030F0702030302020204" pitchFamily="66" charset="0"/>
              </a:rPr>
              <a:t>present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12922105324F-5W1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307826"/>
            <a:ext cx="8027988" cy="495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124075" y="5516563"/>
            <a:ext cx="525621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Christmas card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电脑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73" y="3068960"/>
            <a:ext cx="3097212" cy="309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3" name="Picture 5" descr="电脑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32040" y="476672"/>
            <a:ext cx="3924300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39750" y="620713"/>
            <a:ext cx="446405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600" b="1">
                <a:solidFill>
                  <a:srgbClr val="FF0000"/>
                </a:solidFill>
              </a:rPr>
              <a:t>computer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428</Words>
  <Application>Microsoft Office PowerPoint</Application>
  <PresentationFormat>全屏显示(4:3)</PresentationFormat>
  <Paragraphs>55</Paragraphs>
  <Slides>21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7" baseType="lpstr">
      <vt:lpstr>宋体</vt:lpstr>
      <vt:lpstr>微软雅黑</vt:lpstr>
      <vt:lpstr>Arial</vt:lpstr>
      <vt:lpstr>Calibri</vt:lpstr>
      <vt:lpstr>Comic Sans MS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2010-12-20T14:16:00Z</dcterms:created>
  <dcterms:modified xsi:type="dcterms:W3CDTF">2023-01-16T16:07:28Z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EAC995A58AF846468391B2FC73A32283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