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607" r:id="rId2"/>
    <p:sldId id="559" r:id="rId3"/>
    <p:sldId id="525" r:id="rId4"/>
    <p:sldId id="528" r:id="rId5"/>
    <p:sldId id="527" r:id="rId6"/>
    <p:sldId id="594" r:id="rId7"/>
    <p:sldId id="531" r:id="rId8"/>
    <p:sldId id="530" r:id="rId9"/>
    <p:sldId id="533" r:id="rId10"/>
    <p:sldId id="539" r:id="rId11"/>
    <p:sldId id="541" r:id="rId12"/>
    <p:sldId id="595" r:id="rId13"/>
    <p:sldId id="603" r:id="rId14"/>
    <p:sldId id="604" r:id="rId15"/>
    <p:sldId id="606" r:id="rId16"/>
    <p:sldId id="605" r:id="rId17"/>
    <p:sldId id="592" r:id="rId18"/>
  </p:sldIdLst>
  <p:sldSz cx="9144000" cy="5143500" type="screen16x9"/>
  <p:notesSz cx="7104063" cy="10234613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3">
          <p15:clr>
            <a:srgbClr val="A4A3A4"/>
          </p15:clr>
        </p15:guide>
        <p15:guide id="2" pos="27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1DAC0"/>
    <a:srgbClr val="E4DAC1"/>
    <a:srgbClr val="E5D8C5"/>
    <a:srgbClr val="D0C5A5"/>
    <a:srgbClr val="CDBC91"/>
    <a:srgbClr val="C8B58B"/>
    <a:srgbClr val="CAB68E"/>
    <a:srgbClr val="CCBB90"/>
    <a:srgbClr val="1F17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9" autoAdjust="0"/>
    <p:restoredTop sz="86456" autoAdjust="0"/>
  </p:normalViewPr>
  <p:slideViewPr>
    <p:cSldViewPr snapToGrid="0">
      <p:cViewPr varScale="1">
        <p:scale>
          <a:sx n="107" d="100"/>
          <a:sy n="107" d="100"/>
        </p:scale>
        <p:origin x="-90" y="-690"/>
      </p:cViewPr>
      <p:guideLst>
        <p:guide orient="horz" pos="1773"/>
        <p:guide pos="2772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1.jpe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3" Type="http://schemas.openxmlformats.org/officeDocument/2006/relationships/tags" Target="../tags/tag64.xml"/><Relationship Id="rId7" Type="http://schemas.openxmlformats.org/officeDocument/2006/relationships/tags" Target="../tags/tag68.xml"/><Relationship Id="rId12" Type="http://schemas.openxmlformats.org/officeDocument/2006/relationships/image" Target="../media/image1.jpeg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66.xml"/><Relationship Id="rId10" Type="http://schemas.openxmlformats.org/officeDocument/2006/relationships/tags" Target="../tags/tag71.xml"/><Relationship Id="rId4" Type="http://schemas.openxmlformats.org/officeDocument/2006/relationships/tags" Target="../tags/tag65.xml"/><Relationship Id="rId9" Type="http://schemas.openxmlformats.org/officeDocument/2006/relationships/tags" Target="../tags/tag7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0.xml"/><Relationship Id="rId9" Type="http://schemas.openxmlformats.org/officeDocument/2006/relationships/tags" Target="../tags/tag2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1"/>
            <a:ext cx="9143999" cy="3406715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4227910"/>
            <a:ext cx="9144000" cy="915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3140274" y="-860226"/>
            <a:ext cx="2863453" cy="9144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2715816"/>
            <a:ext cx="9144000" cy="2427684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2286001"/>
            <a:ext cx="9144000" cy="2859881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6"/>
            </p:custDataLst>
          </p:nvPr>
        </p:nvSpPr>
        <p:spPr>
          <a:xfrm>
            <a:off x="5000625" y="3460763"/>
            <a:ext cx="4076700" cy="790186"/>
          </a:xfrm>
          <a:noFill/>
        </p:spPr>
        <p:txBody>
          <a:bodyPr anchor="b">
            <a:normAutofit/>
          </a:bodyPr>
          <a:lstStyle>
            <a:lvl1pPr algn="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7"/>
            </p:custDataLst>
          </p:nvPr>
        </p:nvSpPr>
        <p:spPr>
          <a:xfrm>
            <a:off x="5000625" y="4304997"/>
            <a:ext cx="4076700" cy="378000"/>
          </a:xfrm>
          <a:noFill/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2FFEC-5704-4A3E-837E-93B721BC27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502448" y="714382"/>
            <a:ext cx="8139178" cy="40416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BB0C-5A13-436A-8D2C-3DC1B1265D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1"/>
            <a:ext cx="9143999" cy="3406715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4227910"/>
            <a:ext cx="9144000" cy="915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3140274" y="-860226"/>
            <a:ext cx="2863453" cy="9144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2715816"/>
            <a:ext cx="9144000" cy="2427684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2283619"/>
            <a:ext cx="9144000" cy="2859881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5572125" y="3217545"/>
            <a:ext cx="3319463" cy="881539"/>
          </a:xfrm>
        </p:spPr>
        <p:txBody>
          <a:bodyPr rIns="19050" rtlCol="0" anchor="b">
            <a:noAutofit/>
          </a:bodyPr>
          <a:lstStyle>
            <a:lvl1pPr marL="0" marR="0" algn="r" defTabSz="685800" rtl="0" eaLnBrk="1" fontAlgn="auto" latinLnBrk="0" hangingPunct="1">
              <a:lnSpc>
                <a:spcPct val="100000"/>
              </a:lnSpc>
              <a:buNone/>
              <a:defRPr kumimoji="0" lang="zh-CN" altLang="en-US" sz="5000" b="1" i="0" u="none" strike="noStrike" kern="1200" cap="none" spc="4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编辑标题</a:t>
            </a:r>
            <a:endParaRPr noProof="1">
              <a:sym typeface="+mn-ea"/>
            </a:endParaRP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 hasCustomPrompt="1"/>
            <p:custDataLst>
              <p:tags r:id="rId7"/>
            </p:custDataLst>
          </p:nvPr>
        </p:nvSpPr>
        <p:spPr>
          <a:xfrm>
            <a:off x="5572124" y="4155524"/>
            <a:ext cx="3319358" cy="518510"/>
          </a:xfrm>
        </p:spPr>
        <p:txBody>
          <a:bodyPr>
            <a:normAutofit/>
          </a:bodyPr>
          <a:lstStyle>
            <a:lvl1pPr marL="0" indent="0" algn="r">
              <a:buNone/>
              <a:defRPr sz="2400"/>
            </a:lvl1pPr>
            <a:lvl2pPr marL="3429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7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8A87-77AC-48C7-9F0B-A360E0E070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2909887"/>
            <a:ext cx="3744516" cy="2233613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35" tIns="45717" rIns="91435" bIns="45717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Freeform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2885" y="3300412"/>
            <a:ext cx="7021115" cy="1843088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35" tIns="45717" rIns="91435" bIns="45717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直接连接符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440656" y="2093119"/>
            <a:ext cx="3914775" cy="1191"/>
          </a:xfrm>
          <a:prstGeom prst="line">
            <a:avLst/>
          </a:prstGeom>
          <a:noFill/>
          <a:ln w="6350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 sz="1400">
              <a:solidFill>
                <a:schemeClr val="accent1"/>
              </a:solidFill>
              <a:sym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256801" y="2627710"/>
            <a:ext cx="4098630" cy="793806"/>
          </a:xfrm>
        </p:spPr>
        <p:txBody>
          <a:bodyPr rIns="47625">
            <a:noAutofit/>
          </a:bodyPr>
          <a:lstStyle>
            <a:lvl1pPr algn="r">
              <a:defRPr sz="3600" u="none" strike="noStrike" kern="1200" cap="none" spc="225" normalizeH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1256801" y="2142173"/>
            <a:ext cx="4098630" cy="440103"/>
          </a:xfrm>
        </p:spPr>
        <p:txBody>
          <a:bodyPr tIns="28575" rIns="57150" bIns="28575" anchor="ctr">
            <a:noAutofit/>
          </a:bodyPr>
          <a:lstStyle>
            <a:lvl1pPr marL="0" indent="0" algn="r" eaLnBrk="1" fontAlgn="base" latinLnBrk="0" hangingPunct="1">
              <a:buNone/>
              <a:defRPr kumimoji="0" lang="zh-CN" altLang="en-US" sz="24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1256831" y="1787719"/>
            <a:ext cx="4098600" cy="267300"/>
          </a:xfrm>
        </p:spPr>
        <p:txBody>
          <a:bodyPr anchor="b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7DC10-9F80-47CA-9BB0-03FC4730FA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32426"/>
            <a:ext cx="8139178" cy="331473"/>
          </a:xfrm>
        </p:spPr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2447" y="714382"/>
            <a:ext cx="3962432" cy="4041680"/>
          </a:xfrm>
        </p:spPr>
        <p:txBody>
          <a:bodyPr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79158" y="714382"/>
            <a:ext cx="3962432" cy="4041680"/>
          </a:xfrm>
        </p:spPr>
        <p:txBody>
          <a:bodyPr>
            <a:noAutofit/>
          </a:bodyPr>
          <a:lstStyle>
            <a:lvl1pPr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z="120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z="120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z="120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z="120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2FF18-A3AF-4250-8E63-1356B589048D}" type="datetimeFigureOut">
              <a:rPr lang="zh-CN" altLang="en-US" noProof="0" smtClean="0">
                <a:ea typeface="+mn-ea"/>
              </a:rPr>
              <a:t>2023-01-17</a:t>
            </a:fld>
            <a:endParaRPr lang="zh-CN" altLang="en-US" noProof="0">
              <a:ea typeface="+mn-ea"/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noProof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Calibri" panose="020F050202020403020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32426"/>
            <a:ext cx="8139178" cy="331473"/>
          </a:xfrm>
        </p:spPr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447" y="714382"/>
            <a:ext cx="3962432" cy="285752"/>
          </a:xfrm>
        </p:spPr>
        <p:txBody>
          <a:bodyPr tIns="28575" rIns="57150" bIns="28575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054894"/>
            <a:ext cx="3962400" cy="3701064"/>
          </a:xfrm>
        </p:spPr>
        <p:txBody>
          <a:bodyPr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76812" y="714382"/>
            <a:ext cx="3962432" cy="285752"/>
          </a:xfrm>
        </p:spPr>
        <p:txBody>
          <a:bodyPr tIns="28575" rIns="57150" bIns="28575" rtlCol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2" y="1054894"/>
            <a:ext cx="3962432" cy="3701064"/>
          </a:xfrm>
        </p:spPr>
        <p:txBody>
          <a:bodyPr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7451-B61D-4EBD-9E20-9C423E26C6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12C0-236C-47D9-B21E-53704C811C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332426"/>
            <a:ext cx="8139178" cy="331473"/>
          </a:xfrm>
        </p:spPr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502447" y="714382"/>
            <a:ext cx="3962432" cy="4041680"/>
          </a:xfrm>
        </p:spPr>
        <p:txBody>
          <a:bodyPr rtlCol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679194" y="714382"/>
            <a:ext cx="3962432" cy="4041680"/>
          </a:xfrm>
        </p:spPr>
        <p:txBody>
          <a:bodyPr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445A4-C0BB-452B-A7F3-D7AA9591C7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714382"/>
            <a:ext cx="713238" cy="4041680"/>
          </a:xfrm>
        </p:spPr>
        <p:txBody>
          <a:bodyPr vert="eaVert" rtlCol="0" anchor="ctr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714376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868F-D697-40DF-890C-3E7AE3034B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ags" Target="../tags/tag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Relationship Id="rId35" Type="http://schemas.openxmlformats.org/officeDocument/2006/relationships/tags" Target="../tags/tag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31"/>
            </p:custDataLst>
          </p:nvPr>
        </p:nvSpPr>
        <p:spPr bwMode="auto">
          <a:xfrm>
            <a:off x="502444" y="332185"/>
            <a:ext cx="8139113" cy="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6200" tIns="28575" rIns="57150" bIns="28575" numCol="1" anchor="t" anchorCtr="0" compatLnSpc="1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32"/>
            </p:custDataLst>
          </p:nvPr>
        </p:nvSpPr>
        <p:spPr bwMode="auto">
          <a:xfrm>
            <a:off x="502444" y="714375"/>
            <a:ext cx="8139113" cy="4042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6200" tIns="0" rIns="61913" bIns="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3"/>
            </p:custDataLst>
          </p:nvPr>
        </p:nvSpPr>
        <p:spPr>
          <a:xfrm>
            <a:off x="659606" y="4762500"/>
            <a:ext cx="2025254" cy="2369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 noProof="1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4"/>
            </p:custDataLst>
          </p:nvPr>
        </p:nvSpPr>
        <p:spPr>
          <a:xfrm>
            <a:off x="3087291" y="4762500"/>
            <a:ext cx="2969419" cy="2369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5"/>
            </p:custDataLst>
          </p:nvPr>
        </p:nvSpPr>
        <p:spPr>
          <a:xfrm>
            <a:off x="6457950" y="4762500"/>
            <a:ext cx="2025254" cy="2369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 noProof="1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36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9pPr>
    </p:titleStyle>
    <p:bodyStyle>
      <a:lvl1pPr marL="171450" indent="-171450" algn="l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defRPr sz="1200" kern="1200" spc="113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5143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8572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2001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15430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920097"/>
            <a:ext cx="9144000" cy="225446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4100" b="1" dirty="0"/>
              <a:t>两条直线的位置关系</a:t>
            </a:r>
            <a:endParaRPr lang="en-US" altLang="zh-CN" sz="4100" b="1" dirty="0"/>
          </a:p>
          <a:p>
            <a:pPr algn="ctr">
              <a:lnSpc>
                <a:spcPct val="200000"/>
              </a:lnSpc>
            </a:pPr>
            <a:r>
              <a:rPr lang="zh-CN" altLang="en-US" sz="3000" b="1" dirty="0"/>
              <a:t>第</a:t>
            </a:r>
            <a:r>
              <a:rPr lang="en-US" altLang="zh-CN" sz="3000" b="1" dirty="0"/>
              <a:t>1</a:t>
            </a:r>
            <a:r>
              <a:rPr lang="zh-CN" altLang="en-US" sz="3000" b="1" dirty="0"/>
              <a:t>课</a:t>
            </a:r>
            <a:r>
              <a:rPr lang="zh-CN" altLang="en-US" sz="3000" b="1" dirty="0" smtClean="0"/>
              <a:t>时</a:t>
            </a:r>
            <a:endParaRPr lang="zh-CN" altLang="en-US" sz="3000" b="1" dirty="0"/>
          </a:p>
        </p:txBody>
      </p:sp>
      <p:sp>
        <p:nvSpPr>
          <p:cNvPr id="3" name="矩形 2"/>
          <p:cNvSpPr/>
          <p:nvPr/>
        </p:nvSpPr>
        <p:spPr>
          <a:xfrm>
            <a:off x="0" y="4154700"/>
            <a:ext cx="9144000" cy="4070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-6.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8588" y="87154"/>
            <a:ext cx="1460659" cy="647224"/>
          </a:xfrm>
          <a:prstGeom prst="rect">
            <a:avLst/>
          </a:prstGeom>
        </p:spPr>
      </p:pic>
      <p:sp>
        <p:nvSpPr>
          <p:cNvPr id="3" name="Text Box 14"/>
          <p:cNvSpPr txBox="1"/>
          <p:nvPr/>
        </p:nvSpPr>
        <p:spPr>
          <a:xfrm rot="408618">
            <a:off x="622935" y="2041922"/>
            <a:ext cx="37981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" name="Text Box 15"/>
          <p:cNvSpPr txBox="1"/>
          <p:nvPr/>
        </p:nvSpPr>
        <p:spPr>
          <a:xfrm rot="408618">
            <a:off x="2115503" y="3564731"/>
            <a:ext cx="37981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Text Box 16"/>
          <p:cNvSpPr txBox="1"/>
          <p:nvPr/>
        </p:nvSpPr>
        <p:spPr>
          <a:xfrm rot="408618">
            <a:off x="1416844" y="1699022"/>
            <a:ext cx="378619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6" name="Text Box 17"/>
          <p:cNvSpPr txBox="1"/>
          <p:nvPr/>
        </p:nvSpPr>
        <p:spPr>
          <a:xfrm rot="408618">
            <a:off x="1092518" y="3602831"/>
            <a:ext cx="37981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grpSp>
        <p:nvGrpSpPr>
          <p:cNvPr id="7" name="组合 20"/>
          <p:cNvGrpSpPr/>
          <p:nvPr/>
        </p:nvGrpSpPr>
        <p:grpSpPr>
          <a:xfrm>
            <a:off x="1141095" y="2682126"/>
            <a:ext cx="686991" cy="371825"/>
            <a:chOff x="1213320" y="3575628"/>
            <a:chExt cx="915643" cy="496307"/>
          </a:xfrm>
        </p:grpSpPr>
        <p:pic>
          <p:nvPicPr>
            <p:cNvPr id="10256" name="Picture 31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 rot="-5400000">
              <a:off x="1325108" y="3780291"/>
              <a:ext cx="414336" cy="16895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257" name="Picture 31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 rot="5043196">
              <a:off x="1514908" y="3716268"/>
              <a:ext cx="414336" cy="16895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258" name="Text Box 12"/>
            <p:cNvSpPr txBox="1"/>
            <p:nvPr/>
          </p:nvSpPr>
          <p:spPr>
            <a:xfrm rot="21301237">
              <a:off x="1213320" y="3660746"/>
              <a:ext cx="361015" cy="41081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59" name="Text Box 12"/>
            <p:cNvSpPr txBox="1"/>
            <p:nvPr/>
          </p:nvSpPr>
          <p:spPr>
            <a:xfrm rot="21301237">
              <a:off x="1767948" y="3575628"/>
              <a:ext cx="361015" cy="41081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4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 rot="3240000">
            <a:off x="684134" y="1825229"/>
            <a:ext cx="1273969" cy="650081"/>
            <a:chOff x="7213" y="8772"/>
            <a:chExt cx="2640" cy="1580"/>
          </a:xfrm>
        </p:grpSpPr>
        <p:sp>
          <p:nvSpPr>
            <p:cNvPr id="10271" name="Line 17"/>
            <p:cNvSpPr/>
            <p:nvPr/>
          </p:nvSpPr>
          <p:spPr>
            <a:xfrm flipV="1">
              <a:off x="7213" y="10312"/>
              <a:ext cx="2641" cy="41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2" name="Line 18"/>
            <p:cNvSpPr/>
            <p:nvPr/>
          </p:nvSpPr>
          <p:spPr>
            <a:xfrm>
              <a:off x="7812" y="8772"/>
              <a:ext cx="2040" cy="1560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" name="Line 17"/>
          <p:cNvSpPr/>
          <p:nvPr/>
        </p:nvSpPr>
        <p:spPr>
          <a:xfrm rot="2520000">
            <a:off x="1185386" y="3251598"/>
            <a:ext cx="1315641" cy="311944"/>
          </a:xfrm>
          <a:prstGeom prst="line">
            <a:avLst/>
          </a:prstGeom>
          <a:ln w="57150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" name="Line 18"/>
          <p:cNvSpPr/>
          <p:nvPr/>
        </p:nvSpPr>
        <p:spPr>
          <a:xfrm rot="2340000">
            <a:off x="1059181" y="3006329"/>
            <a:ext cx="832247" cy="925115"/>
          </a:xfrm>
          <a:prstGeom prst="line">
            <a:avLst/>
          </a:prstGeom>
          <a:ln w="57150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8" name="组合 36"/>
          <p:cNvGrpSpPr/>
          <p:nvPr/>
        </p:nvGrpSpPr>
        <p:grpSpPr>
          <a:xfrm>
            <a:off x="1174672" y="2324163"/>
            <a:ext cx="310751" cy="351170"/>
            <a:chOff x="935604" y="3216219"/>
            <a:chExt cx="414182" cy="467763"/>
          </a:xfrm>
        </p:grpSpPr>
        <p:sp>
          <p:nvSpPr>
            <p:cNvPr id="20" name="Arc 10"/>
            <p:cNvSpPr/>
            <p:nvPr/>
          </p:nvSpPr>
          <p:spPr>
            <a:xfrm rot="-3579441">
              <a:off x="1152592" y="3486788"/>
              <a:ext cx="178097" cy="216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434969" y="6974153"/>
                </a:cxn>
                <a:cxn ang="0">
                  <a:pos x="0" y="21687421"/>
                </a:cxn>
              </a:cxnLst>
              <a:rect l="0" t="0" r="0" b="0"/>
              <a:pathLst>
                <a:path w="15868" h="21600" fill="none">
                  <a:moveTo>
                    <a:pt x="-1" y="0"/>
                  </a:moveTo>
                  <a:cubicBezTo>
                    <a:pt x="6026" y="0"/>
                    <a:pt x="11779" y="2517"/>
                    <a:pt x="15868" y="6945"/>
                  </a:cubicBezTo>
                </a:path>
                <a:path w="15868" h="21600" stroke="0">
                  <a:moveTo>
                    <a:pt x="-1" y="0"/>
                  </a:moveTo>
                  <a:cubicBezTo>
                    <a:pt x="6026" y="0"/>
                    <a:pt x="11779" y="2517"/>
                    <a:pt x="15868" y="694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Text Box 12"/>
            <p:cNvSpPr txBox="1"/>
            <p:nvPr/>
          </p:nvSpPr>
          <p:spPr>
            <a:xfrm rot="408618">
              <a:off x="935604" y="3216219"/>
              <a:ext cx="361015" cy="40996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dirty="0"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</p:grpSp>
      <p:grpSp>
        <p:nvGrpSpPr>
          <p:cNvPr id="22" name="组合 35"/>
          <p:cNvGrpSpPr/>
          <p:nvPr/>
        </p:nvGrpSpPr>
        <p:grpSpPr>
          <a:xfrm>
            <a:off x="1430655" y="3061099"/>
            <a:ext cx="271463" cy="334552"/>
            <a:chOff x="1263799" y="4081933"/>
            <a:chExt cx="361015" cy="445583"/>
          </a:xfrm>
        </p:grpSpPr>
        <p:sp>
          <p:nvSpPr>
            <p:cNvPr id="10248" name="Freeform 11"/>
            <p:cNvSpPr/>
            <p:nvPr/>
          </p:nvSpPr>
          <p:spPr>
            <a:xfrm rot="408618">
              <a:off x="1316164" y="4081933"/>
              <a:ext cx="221062" cy="97953"/>
            </a:xfrm>
            <a:custGeom>
              <a:avLst/>
              <a:gdLst/>
              <a:ahLst/>
              <a:cxnLst>
                <a:cxn ang="0">
                  <a:pos x="0" y="174450738"/>
                </a:cxn>
                <a:cxn ang="0">
                  <a:pos x="161874616" y="136387994"/>
                </a:cxn>
                <a:cxn ang="0">
                  <a:pos x="260517576" y="12687585"/>
                </a:cxn>
              </a:cxnLst>
              <a:rect l="0" t="0" r="0" b="0"/>
              <a:pathLst>
                <a:path w="139" h="55">
                  <a:moveTo>
                    <a:pt x="0" y="55"/>
                  </a:moveTo>
                  <a:cubicBezTo>
                    <a:pt x="21" y="51"/>
                    <a:pt x="45" y="54"/>
                    <a:pt x="64" y="43"/>
                  </a:cubicBezTo>
                  <a:cubicBezTo>
                    <a:pt x="139" y="0"/>
                    <a:pt x="61" y="4"/>
                    <a:pt x="103" y="4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Text Box 13"/>
            <p:cNvSpPr txBox="1"/>
            <p:nvPr/>
          </p:nvSpPr>
          <p:spPr>
            <a:xfrm>
              <a:off x="1263799" y="4117594"/>
              <a:ext cx="361015" cy="40992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dirty="0"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</p:grpSp>
      <p:sp>
        <p:nvSpPr>
          <p:cNvPr id="11" name="Text Box 18"/>
          <p:cNvSpPr txBox="1"/>
          <p:nvPr/>
        </p:nvSpPr>
        <p:spPr>
          <a:xfrm rot="408618">
            <a:off x="1413986" y="2489597"/>
            <a:ext cx="301229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70999" y="734378"/>
            <a:ext cx="5209223" cy="622459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在下面的图中，∠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与∠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有什么数量关系？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629752" y="895826"/>
            <a:ext cx="1461611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>
                <a:solidFill>
                  <a:srgbClr val="00B0F0"/>
                </a:solidFill>
              </a:rPr>
              <a:t>和为</a:t>
            </a:r>
            <a:r>
              <a:rPr lang="en-US" altLang="zh-CN" sz="2100" b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</a:t>
            </a:r>
            <a:r>
              <a:rPr lang="en-US" altLang="zh-CN" sz="2100" baseline="30000">
                <a:solidFill>
                  <a:srgbClr val="00B0F0"/>
                </a:solidFill>
              </a:rPr>
              <a:t>o</a:t>
            </a:r>
          </a:p>
        </p:txBody>
      </p:sp>
      <p:sp>
        <p:nvSpPr>
          <p:cNvPr id="14" name="矩形 13"/>
          <p:cNvSpPr/>
          <p:nvPr/>
        </p:nvSpPr>
        <p:spPr>
          <a:xfrm>
            <a:off x="2436495" y="1442562"/>
            <a:ext cx="3859054" cy="12644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dist="76200" dir="2700000" algn="tl" rotWithShape="0">
              <a:srgbClr val="FFC000">
                <a:alpha val="7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l"/>
            <a:r>
              <a:rPr lang="zh-CN" altLang="en-US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如果</a:t>
            </a:r>
            <a:r>
              <a:rPr lang="zh-CN" altLang="en-US" sz="2100" b="1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两个角的和</a:t>
            </a:r>
            <a:r>
              <a:rPr lang="zh-CN" altLang="en-US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是</a:t>
            </a:r>
            <a:r>
              <a:rPr lang="en-US" altLang="zh-CN" sz="2100" b="1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180</a:t>
            </a:r>
            <a:r>
              <a:rPr lang="en-US" altLang="zh-CN" sz="2100" b="1" baseline="3000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o</a:t>
            </a:r>
            <a:r>
              <a:rPr lang="zh-CN" altLang="en-US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</a:p>
          <a:p>
            <a:pPr algn="l"/>
            <a:r>
              <a:rPr lang="zh-CN" altLang="en-US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那么称这两个角</a:t>
            </a:r>
            <a:r>
              <a:rPr lang="zh-CN" altLang="en-US" sz="2100" b="1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互为</a:t>
            </a:r>
            <a:r>
              <a:rPr lang="zh-CN" altLang="en-US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补角</a:t>
            </a:r>
          </a:p>
          <a:p>
            <a:pPr algn="l"/>
            <a:r>
              <a:rPr lang="zh-CN" altLang="en-US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类似地，</a:t>
            </a:r>
            <a:r>
              <a:rPr lang="zh-CN" altLang="en-US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如果</a:t>
            </a:r>
            <a:r>
              <a:rPr lang="zh-CN" altLang="en-US" sz="2100" b="1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两个角的和</a:t>
            </a:r>
            <a:r>
              <a:rPr lang="zh-CN" altLang="en-US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是</a:t>
            </a:r>
            <a:r>
              <a:rPr lang="en-US" altLang="zh-CN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9</a:t>
            </a:r>
            <a:r>
              <a:rPr lang="en-US" altLang="zh-CN" sz="2100" b="1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0</a:t>
            </a:r>
            <a:r>
              <a:rPr lang="en-US" altLang="zh-CN" sz="2100" b="1" baseline="3000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o</a:t>
            </a:r>
            <a:r>
              <a:rPr lang="zh-CN" altLang="en-US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，那么称这两个角</a:t>
            </a:r>
            <a:r>
              <a:rPr lang="zh-CN" altLang="en-US" sz="2100" b="1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互为余角</a:t>
            </a:r>
          </a:p>
        </p:txBody>
      </p:sp>
      <p:sp>
        <p:nvSpPr>
          <p:cNvPr id="35" name="云形标注 34"/>
          <p:cNvSpPr/>
          <p:nvPr/>
        </p:nvSpPr>
        <p:spPr>
          <a:xfrm>
            <a:off x="5779294" y="3228975"/>
            <a:ext cx="3095149" cy="1310164"/>
          </a:xfrm>
          <a:prstGeom prst="cloudCallout">
            <a:avLst>
              <a:gd name="adj1" fmla="val -90977"/>
              <a:gd name="adj2" fmla="val -82497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l"/>
            <a:r>
              <a:rPr lang="zh-CN" altLang="zh-CN" sz="21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注意：</a:t>
            </a:r>
            <a:endParaRPr lang="zh-CN" altLang="zh-CN" sz="2100" b="1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余角和补角是两个角的数量关系，与位置无关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1" grpId="1"/>
      <p:bldP spid="12" grpId="0"/>
      <p:bldP spid="13" grpId="0"/>
      <p:bldP spid="14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-6.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9067" y="100489"/>
            <a:ext cx="1832134" cy="586264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591027" y="2337435"/>
            <a:ext cx="3307556" cy="2400300"/>
            <a:chOff x="1200" y="5371"/>
            <a:chExt cx="4981" cy="4040"/>
          </a:xfrm>
        </p:grpSpPr>
        <p:pic>
          <p:nvPicPr>
            <p:cNvPr id="19458" name="Picture 6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1200" y="5371"/>
              <a:ext cx="4981" cy="349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9459" name="Text Box 42"/>
            <p:cNvSpPr txBox="1"/>
            <p:nvPr/>
          </p:nvSpPr>
          <p:spPr>
            <a:xfrm>
              <a:off x="3302" y="8918"/>
              <a:ext cx="709" cy="49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lstStyle/>
            <a:p>
              <a:pPr algn="just"/>
              <a:r>
                <a:rPr lang="zh-CN" altLang="en-US" b="1" dirty="0">
                  <a:solidFill>
                    <a:srgbClr val="FF0000"/>
                  </a:solidFill>
                  <a:latin typeface="黑体" panose="02010609060101010101" pitchFamily="49" charset="-122"/>
                  <a:ea typeface="宋体" panose="02010600030101010101" pitchFamily="2" charset="-122"/>
                </a:rPr>
                <a:t>图</a:t>
              </a:r>
              <a:r>
                <a:rPr lang="en-US" altLang="zh-CN" b="1" dirty="0">
                  <a:solidFill>
                    <a:srgbClr val="FF0000"/>
                  </a:solidFill>
                  <a:latin typeface="黑体" panose="02010609060101010101" pitchFamily="49" charset="-122"/>
                  <a:ea typeface="宋体" panose="02010600030101010101" pitchFamily="2" charset="-122"/>
                </a:rPr>
                <a:t>1</a:t>
              </a:r>
              <a:endParaRPr lang="en-US" altLang="zh-CN" b="1">
                <a:solidFill>
                  <a:srgbClr val="FF0000"/>
                </a:solidFill>
                <a:latin typeface="黑体" panose="02010609060101010101" pitchFamily="49" charset="-122"/>
                <a:ea typeface="宋体" panose="02010600030101010101" pitchFamily="2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097894" y="2469595"/>
            <a:ext cx="2761059" cy="2205038"/>
            <a:chOff x="7447" y="5061"/>
            <a:chExt cx="5797" cy="4631"/>
          </a:xfrm>
        </p:grpSpPr>
        <p:sp>
          <p:nvSpPr>
            <p:cNvPr id="19461" name="Text Box 78"/>
            <p:cNvSpPr txBox="1"/>
            <p:nvPr/>
          </p:nvSpPr>
          <p:spPr>
            <a:xfrm>
              <a:off x="9375" y="8346"/>
              <a:ext cx="1402" cy="65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66472" tIns="33236" rIns="66472" bIns="33236" anchor="t"/>
            <a:lstStyle/>
            <a:p>
              <a:pPr algn="just"/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  <p:grpSp>
          <p:nvGrpSpPr>
            <p:cNvPr id="19462" name="组合 44"/>
            <p:cNvGrpSpPr/>
            <p:nvPr/>
          </p:nvGrpSpPr>
          <p:grpSpPr>
            <a:xfrm>
              <a:off x="7447" y="5061"/>
              <a:ext cx="5797" cy="3962"/>
              <a:chOff x="4800600" y="1913890"/>
              <a:chExt cx="3681413" cy="2515778"/>
            </a:xfrm>
          </p:grpSpPr>
          <p:sp>
            <p:nvSpPr>
              <p:cNvPr id="19463" name="AutoShape 50"/>
              <p:cNvSpPr>
                <a:spLocks noChangeAspect="1"/>
              </p:cNvSpPr>
              <p:nvPr/>
            </p:nvSpPr>
            <p:spPr>
              <a:xfrm>
                <a:off x="4800600" y="2232025"/>
                <a:ext cx="3681413" cy="207486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64" name="Text Box 51"/>
              <p:cNvSpPr txBox="1"/>
              <p:nvPr/>
            </p:nvSpPr>
            <p:spPr>
              <a:xfrm>
                <a:off x="6242050" y="2413000"/>
                <a:ext cx="890588" cy="4143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b="1">
                    <a:solidFill>
                      <a:srgbClr val="000000"/>
                    </a:solidFill>
                    <a:latin typeface="黑体" panose="02010609060101010101" pitchFamily="49" charset="-122"/>
                    <a:ea typeface="宋体" panose="02010600030101010101" pitchFamily="2" charset="-122"/>
                  </a:rPr>
                  <a:t> </a:t>
                </a:r>
                <a:r>
                  <a:rPr lang="en-US" altLang="zh-CN" b="1">
                    <a:latin typeface="黑体" panose="02010609060101010101" pitchFamily="49" charset="-122"/>
                    <a:ea typeface="宋体" panose="02010600030101010101" pitchFamily="2" charset="-122"/>
                  </a:rPr>
                  <a:t>2</a:t>
                </a:r>
              </a:p>
            </p:txBody>
          </p:sp>
          <p:grpSp>
            <p:nvGrpSpPr>
              <p:cNvPr id="19465" name="Group 52"/>
              <p:cNvGrpSpPr/>
              <p:nvPr/>
            </p:nvGrpSpPr>
            <p:grpSpPr>
              <a:xfrm>
                <a:off x="4962525" y="2417762"/>
                <a:ext cx="2554288" cy="1643062"/>
                <a:chOff x="930" y="1026"/>
                <a:chExt cx="1995" cy="1179"/>
              </a:xfrm>
            </p:grpSpPr>
            <p:sp>
              <p:nvSpPr>
                <p:cNvPr id="19466" name="Freeform 53"/>
                <p:cNvSpPr/>
                <p:nvPr/>
              </p:nvSpPr>
              <p:spPr>
                <a:xfrm rot="-7980000">
                  <a:off x="1900" y="1272"/>
                  <a:ext cx="97" cy="124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0" b="0"/>
                  <a:pathLst>
                    <a:path w="210" h="290">
                      <a:moveTo>
                        <a:pt x="0" y="290"/>
                      </a:moveTo>
                      <a:cubicBezTo>
                        <a:pt x="10" y="184"/>
                        <a:pt x="15" y="22"/>
                        <a:pt x="157" y="2"/>
                      </a:cubicBezTo>
                      <a:cubicBezTo>
                        <a:pt x="174" y="0"/>
                        <a:pt x="192" y="2"/>
                        <a:pt x="210" y="2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9467" name="Group 54"/>
                <p:cNvGrpSpPr/>
                <p:nvPr/>
              </p:nvGrpSpPr>
              <p:grpSpPr>
                <a:xfrm>
                  <a:off x="930" y="1026"/>
                  <a:ext cx="1995" cy="1179"/>
                  <a:chOff x="930" y="1026"/>
                  <a:chExt cx="1995" cy="1179"/>
                </a:xfrm>
              </p:grpSpPr>
              <p:grpSp>
                <p:nvGrpSpPr>
                  <p:cNvPr id="19468" name="Group 55"/>
                  <p:cNvGrpSpPr/>
                  <p:nvPr/>
                </p:nvGrpSpPr>
                <p:grpSpPr>
                  <a:xfrm>
                    <a:off x="930" y="1026"/>
                    <a:ext cx="1995" cy="1179"/>
                    <a:chOff x="930" y="1026"/>
                    <a:chExt cx="1995" cy="1179"/>
                  </a:xfrm>
                </p:grpSpPr>
                <p:grpSp>
                  <p:nvGrpSpPr>
                    <p:cNvPr id="19469" name="Group 56"/>
                    <p:cNvGrpSpPr/>
                    <p:nvPr/>
                  </p:nvGrpSpPr>
                  <p:grpSpPr>
                    <a:xfrm>
                      <a:off x="930" y="1026"/>
                      <a:ext cx="1995" cy="1179"/>
                      <a:chOff x="930" y="1026"/>
                      <a:chExt cx="1995" cy="1179"/>
                    </a:xfrm>
                  </p:grpSpPr>
                  <p:grpSp>
                    <p:nvGrpSpPr>
                      <p:cNvPr id="19470" name="Group 57"/>
                      <p:cNvGrpSpPr/>
                      <p:nvPr/>
                    </p:nvGrpSpPr>
                    <p:grpSpPr>
                      <a:xfrm>
                        <a:off x="930" y="1026"/>
                        <a:ext cx="1995" cy="1179"/>
                        <a:chOff x="930" y="1026"/>
                        <a:chExt cx="1995" cy="1179"/>
                      </a:xfrm>
                    </p:grpSpPr>
                    <p:grpSp>
                      <p:nvGrpSpPr>
                        <p:cNvPr id="19471" name="Group 58"/>
                        <p:cNvGrpSpPr/>
                        <p:nvPr/>
                      </p:nvGrpSpPr>
                      <p:grpSpPr>
                        <a:xfrm>
                          <a:off x="930" y="1026"/>
                          <a:ext cx="1995" cy="1179"/>
                          <a:chOff x="930" y="1026"/>
                          <a:chExt cx="1995" cy="1179"/>
                        </a:xfrm>
                      </p:grpSpPr>
                      <p:grpSp>
                        <p:nvGrpSpPr>
                          <p:cNvPr id="19472" name="Group 59"/>
                          <p:cNvGrpSpPr/>
                          <p:nvPr/>
                        </p:nvGrpSpPr>
                        <p:grpSpPr>
                          <a:xfrm>
                            <a:off x="930" y="1026"/>
                            <a:ext cx="1995" cy="1179"/>
                            <a:chOff x="930" y="1026"/>
                            <a:chExt cx="1995" cy="1179"/>
                          </a:xfrm>
                        </p:grpSpPr>
                        <p:grpSp>
                          <p:nvGrpSpPr>
                            <p:cNvPr id="19473" name="Group 60"/>
                            <p:cNvGrpSpPr/>
                            <p:nvPr/>
                          </p:nvGrpSpPr>
                          <p:grpSpPr>
                            <a:xfrm>
                              <a:off x="930" y="1026"/>
                              <a:ext cx="1995" cy="1179"/>
                              <a:chOff x="930" y="1026"/>
                              <a:chExt cx="1995" cy="1179"/>
                            </a:xfrm>
                          </p:grpSpPr>
                          <p:sp>
                            <p:nvSpPr>
                              <p:cNvPr id="19474" name="Line 61"/>
                              <p:cNvSpPr/>
                              <p:nvPr/>
                            </p:nvSpPr>
                            <p:spPr>
                              <a:xfrm>
                                <a:off x="930" y="1026"/>
                                <a:ext cx="1995" cy="0"/>
                              </a:xfrm>
                              <a:prstGeom prst="line">
                                <a:avLst/>
                              </a:prstGeom>
                              <a:ln w="9525" cap="flat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zh-CN" altLang="en-US"/>
                              </a:p>
                            </p:txBody>
                          </p:sp>
                          <p:sp>
                            <p:nvSpPr>
                              <p:cNvPr id="19475" name="Line 62"/>
                              <p:cNvSpPr/>
                              <p:nvPr/>
                            </p:nvSpPr>
                            <p:spPr>
                              <a:xfrm>
                                <a:off x="1882" y="1026"/>
                                <a:ext cx="0" cy="1179"/>
                              </a:xfrm>
                              <a:prstGeom prst="line">
                                <a:avLst/>
                              </a:prstGeom>
                              <a:ln w="9525" cap="flat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zh-CN" altLang="en-US"/>
                              </a:p>
                            </p:txBody>
                          </p:sp>
                        </p:grpSp>
                        <p:sp>
                          <p:nvSpPr>
                            <p:cNvPr id="19476" name="Line 63"/>
                            <p:cNvSpPr/>
                            <p:nvPr/>
                          </p:nvSpPr>
                          <p:spPr>
                            <a:xfrm flipH="1">
                              <a:off x="1338" y="1026"/>
                              <a:ext cx="544" cy="1089"/>
                            </a:xfrm>
                            <a:prstGeom prst="line">
                              <a:avLst/>
                            </a:prstGeom>
                            <a:ln w="9525" cap="flat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</p:spPr>
                          <p:txBody>
                            <a:bodyPr/>
                            <a:lstStyle/>
                            <a:p>
                              <a:endParaRPr lang="zh-CN" altLang="en-US"/>
                            </a:p>
                          </p:txBody>
                        </p:sp>
                      </p:grpSp>
                      <p:sp>
                        <p:nvSpPr>
                          <p:cNvPr id="19477" name="Line 64"/>
                          <p:cNvSpPr/>
                          <p:nvPr/>
                        </p:nvSpPr>
                        <p:spPr>
                          <a:xfrm>
                            <a:off x="1882" y="1026"/>
                            <a:ext cx="544" cy="1134"/>
                          </a:xfrm>
                          <a:prstGeom prst="line">
                            <a:avLst/>
                          </a:prstGeom>
                          <a:ln w="9525" cap="flat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</p:grpSp>
                    <p:grpSp>
                      <p:nvGrpSpPr>
                        <p:cNvPr id="19478" name="Group 65"/>
                        <p:cNvGrpSpPr/>
                        <p:nvPr/>
                      </p:nvGrpSpPr>
                      <p:grpSpPr>
                        <a:xfrm rot="10800000">
                          <a:off x="1791" y="1026"/>
                          <a:ext cx="90" cy="136"/>
                          <a:chOff x="1202" y="2244"/>
                          <a:chExt cx="90" cy="91"/>
                        </a:xfrm>
                      </p:grpSpPr>
                      <p:sp>
                        <p:nvSpPr>
                          <p:cNvPr id="19479" name="Line 66"/>
                          <p:cNvSpPr/>
                          <p:nvPr/>
                        </p:nvSpPr>
                        <p:spPr>
                          <a:xfrm>
                            <a:off x="1202" y="2251"/>
                            <a:ext cx="90" cy="0"/>
                          </a:xfrm>
                          <a:prstGeom prst="line">
                            <a:avLst/>
                          </a:prstGeom>
                          <a:ln w="31750" cap="flat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  <p:sp>
                        <p:nvSpPr>
                          <p:cNvPr id="19480" name="Line 67"/>
                          <p:cNvSpPr/>
                          <p:nvPr/>
                        </p:nvSpPr>
                        <p:spPr>
                          <a:xfrm>
                            <a:off x="1292" y="2244"/>
                            <a:ext cx="0" cy="91"/>
                          </a:xfrm>
                          <a:prstGeom prst="line">
                            <a:avLst/>
                          </a:prstGeom>
                          <a:ln w="31750" cap="flat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</p:grpSp>
                  </p:grpSp>
                  <p:sp>
                    <p:nvSpPr>
                      <p:cNvPr id="19481" name="Freeform 68"/>
                      <p:cNvSpPr/>
                      <p:nvPr/>
                    </p:nvSpPr>
                    <p:spPr>
                      <a:xfrm rot="5700000">
                        <a:off x="1930" y="1069"/>
                        <a:ext cx="176" cy="9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46" y="0"/>
                          </a:cxn>
                          <a:cxn ang="0">
                            <a:pos x="52" y="1"/>
                          </a:cxn>
                        </a:cxnLst>
                        <a:rect l="0" t="0" r="0" b="0"/>
                        <a:pathLst>
                          <a:path w="215" h="184">
                            <a:moveTo>
                              <a:pt x="0" y="1"/>
                            </a:moveTo>
                            <a:cubicBezTo>
                              <a:pt x="81" y="10"/>
                              <a:pt x="129" y="0"/>
                              <a:pt x="184" y="53"/>
                            </a:cubicBezTo>
                            <a:cubicBezTo>
                              <a:pt x="215" y="148"/>
                              <a:pt x="210" y="104"/>
                              <a:pt x="210" y="184"/>
                            </a:cubicBezTo>
                          </a:path>
                        </a:pathLst>
                      </a:custGeom>
                      <a:noFill/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19482" name="Freeform 69"/>
                    <p:cNvSpPr/>
                    <p:nvPr/>
                  </p:nvSpPr>
                  <p:spPr>
                    <a:xfrm rot="-3780000">
                      <a:off x="1646" y="1050"/>
                      <a:ext cx="175" cy="16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"/>
                        </a:cxn>
                        <a:cxn ang="0">
                          <a:pos x="43" y="1"/>
                        </a:cxn>
                        <a:cxn ang="0">
                          <a:pos x="59" y="1"/>
                        </a:cxn>
                      </a:cxnLst>
                      <a:rect l="0" t="0" r="0" b="0"/>
                      <a:pathLst>
                        <a:path w="210" h="290">
                          <a:moveTo>
                            <a:pt x="0" y="290"/>
                          </a:moveTo>
                          <a:cubicBezTo>
                            <a:pt x="10" y="184"/>
                            <a:pt x="15" y="22"/>
                            <a:pt x="157" y="2"/>
                          </a:cubicBezTo>
                          <a:cubicBezTo>
                            <a:pt x="174" y="0"/>
                            <a:pt x="192" y="2"/>
                            <a:pt x="210" y="2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9483" name="Freeform 70"/>
                  <p:cNvSpPr/>
                  <p:nvPr/>
                </p:nvSpPr>
                <p:spPr>
                  <a:xfrm rot="-7980000">
                    <a:off x="1739" y="1285"/>
                    <a:ext cx="97" cy="124"/>
                  </a:xfrm>
                  <a:custGeom>
                    <a:avLst/>
                    <a:gdLst/>
                    <a:ahLst/>
                    <a:cxnLst>
                      <a:cxn ang="0">
                        <a:pos x="0" y="1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</a:cxnLst>
                    <a:rect l="0" t="0" r="0" b="0"/>
                    <a:pathLst>
                      <a:path w="210" h="290">
                        <a:moveTo>
                          <a:pt x="0" y="290"/>
                        </a:moveTo>
                        <a:cubicBezTo>
                          <a:pt x="10" y="184"/>
                          <a:pt x="15" y="22"/>
                          <a:pt x="157" y="2"/>
                        </a:cubicBezTo>
                        <a:cubicBezTo>
                          <a:pt x="174" y="0"/>
                          <a:pt x="192" y="2"/>
                          <a:pt x="210" y="2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19484" name="Text Box 71"/>
              <p:cNvSpPr txBox="1"/>
              <p:nvPr/>
            </p:nvSpPr>
            <p:spPr>
              <a:xfrm>
                <a:off x="4957762" y="1985645"/>
                <a:ext cx="514350" cy="49371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19485" name="Text Box 72"/>
              <p:cNvSpPr txBox="1"/>
              <p:nvPr/>
            </p:nvSpPr>
            <p:spPr>
              <a:xfrm>
                <a:off x="7390130" y="1985645"/>
                <a:ext cx="504825" cy="49371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9486" name="Text Box 73"/>
              <p:cNvSpPr txBox="1"/>
              <p:nvPr/>
            </p:nvSpPr>
            <p:spPr>
              <a:xfrm>
                <a:off x="5905500" y="1913890"/>
                <a:ext cx="717550" cy="49371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sz="2100" i="1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endParaRPr lang="en-US" altLang="zh-CN" sz="2100" i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just"/>
                <a:endParaRPr lang="en-US" altLang="zh-CN" sz="2100" i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87" name="Text Box 74"/>
              <p:cNvSpPr txBox="1"/>
              <p:nvPr/>
            </p:nvSpPr>
            <p:spPr>
              <a:xfrm>
                <a:off x="5693105" y="2417762"/>
                <a:ext cx="695325" cy="4905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b="1">
                    <a:latin typeface="黑体" panose="02010609060101010101" pitchFamily="49" charset="-122"/>
                    <a:ea typeface="宋体" panose="02010600030101010101" pitchFamily="2" charset="-122"/>
                  </a:rPr>
                  <a:t>1</a:t>
                </a:r>
              </a:p>
            </p:txBody>
          </p:sp>
          <p:sp>
            <p:nvSpPr>
              <p:cNvPr id="19488" name="Text Box 75"/>
              <p:cNvSpPr txBox="1"/>
              <p:nvPr/>
            </p:nvSpPr>
            <p:spPr>
              <a:xfrm>
                <a:off x="5869315" y="2913062"/>
                <a:ext cx="534988" cy="4159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b="1">
                    <a:latin typeface="黑体" panose="02010609060101010101" pitchFamily="49" charset="-122"/>
                    <a:ea typeface="宋体" panose="02010600030101010101" pitchFamily="2" charset="-122"/>
                  </a:rPr>
                  <a:t>3</a:t>
                </a:r>
              </a:p>
            </p:txBody>
          </p:sp>
          <p:sp>
            <p:nvSpPr>
              <p:cNvPr id="19489" name="Text Box 76"/>
              <p:cNvSpPr txBox="1"/>
              <p:nvPr/>
            </p:nvSpPr>
            <p:spPr>
              <a:xfrm>
                <a:off x="6153151" y="2881940"/>
                <a:ext cx="625475" cy="4143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b="1">
                    <a:latin typeface="黑体" panose="02010609060101010101" pitchFamily="49" charset="-122"/>
                    <a:ea typeface="宋体" panose="02010600030101010101" pitchFamily="2" charset="-122"/>
                  </a:rPr>
                  <a:t>4</a:t>
                </a:r>
              </a:p>
            </p:txBody>
          </p:sp>
          <p:sp>
            <p:nvSpPr>
              <p:cNvPr id="19490" name="Text Box 77"/>
              <p:cNvSpPr txBox="1"/>
              <p:nvPr/>
            </p:nvSpPr>
            <p:spPr>
              <a:xfrm>
                <a:off x="5231130" y="3890642"/>
                <a:ext cx="612775" cy="4159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9491" name="Text Box 79"/>
              <p:cNvSpPr txBox="1"/>
              <p:nvPr/>
            </p:nvSpPr>
            <p:spPr>
              <a:xfrm>
                <a:off x="6781801" y="4013653"/>
                <a:ext cx="546735" cy="41601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en-US" altLang="zh-CN" sz="2100" i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endParaRPr lang="en-US" altLang="zh-CN" sz="2100" i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9492" name="Text Box 80"/>
            <p:cNvSpPr txBox="1"/>
            <p:nvPr/>
          </p:nvSpPr>
          <p:spPr>
            <a:xfrm>
              <a:off x="9115" y="9007"/>
              <a:ext cx="1447" cy="68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lstStyle/>
            <a:p>
              <a:pPr algn="just"/>
              <a:r>
                <a:rPr lang="zh-CN" altLang="en-US" b="1" dirty="0">
                  <a:solidFill>
                    <a:srgbClr val="FF0000"/>
                  </a:solidFill>
                  <a:latin typeface="黑体" panose="02010609060101010101" pitchFamily="49" charset="-122"/>
                  <a:ea typeface="宋体" panose="02010600030101010101" pitchFamily="2" charset="-122"/>
                </a:rPr>
                <a:t>图</a:t>
              </a:r>
              <a:r>
                <a:rPr lang="en-US" altLang="zh-CN" b="1" dirty="0">
                  <a:solidFill>
                    <a:srgbClr val="FF0000"/>
                  </a:solidFill>
                  <a:latin typeface="黑体" panose="02010609060101010101" pitchFamily="49" charset="-122"/>
                  <a:ea typeface="宋体" panose="02010600030101010101" pitchFamily="2" charset="-122"/>
                </a:rPr>
                <a:t>2</a:t>
              </a:r>
              <a:endParaRPr lang="en-US" altLang="zh-CN" b="1">
                <a:solidFill>
                  <a:srgbClr val="FF0000"/>
                </a:solidFill>
                <a:latin typeface="黑体" panose="02010609060101010101" pitchFamily="49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6" name="Text Box 51"/>
          <p:cNvSpPr txBox="1"/>
          <p:nvPr/>
        </p:nvSpPr>
        <p:spPr>
          <a:xfrm>
            <a:off x="430054" y="789146"/>
            <a:ext cx="7017544" cy="132778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如图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，打台球时，选择适当的方向用白球击打红球，反弹后的红球会直接入袋，此时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=∠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，将图</a:t>
            </a:r>
            <a:r>
              <a:rPr lang="en-US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简化成图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1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ON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</a:t>
            </a:r>
            <a:r>
              <a:rPr lang="en-US" altLang="zh-CN" sz="21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DC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交于点</a:t>
            </a:r>
            <a:r>
              <a:rPr lang="en-US" altLang="zh-CN" sz="21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O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=∠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altLang="zh-CN" sz="2100" b="1" baseline="30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0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=∠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4"/>
          <p:cNvSpPr txBox="1"/>
          <p:nvPr/>
        </p:nvSpPr>
        <p:spPr>
          <a:xfrm>
            <a:off x="295276" y="364331"/>
            <a:ext cx="6031706" cy="174783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小组合作交流，解决下列问题：在图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中</a:t>
            </a:r>
          </a:p>
          <a:p>
            <a:pPr>
              <a:lnSpc>
                <a:spcPct val="13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问题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有什么关系？为什么？</a:t>
            </a:r>
          </a:p>
          <a:p>
            <a:pPr>
              <a:lnSpc>
                <a:spcPct val="13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问题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有什么关系？为什么？</a:t>
            </a:r>
          </a:p>
          <a:p>
            <a:pPr>
              <a:lnSpc>
                <a:spcPct val="13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问题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：哪些角互为补角？哪些角互为余角？</a:t>
            </a:r>
            <a:endParaRPr lang="zh-CN" altLang="en-US" sz="21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1536" name="文本框 1"/>
          <p:cNvSpPr txBox="1"/>
          <p:nvPr/>
        </p:nvSpPr>
        <p:spPr>
          <a:xfrm>
            <a:off x="425768" y="2450783"/>
            <a:ext cx="2250281" cy="184594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因为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 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</a:p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+∠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90</a:t>
            </a: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°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, </a:t>
            </a:r>
          </a:p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+∠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90</a:t>
            </a: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°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</a:p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所以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sp>
        <p:nvSpPr>
          <p:cNvPr id="21537" name="文本框 4"/>
          <p:cNvSpPr txBox="1"/>
          <p:nvPr/>
        </p:nvSpPr>
        <p:spPr>
          <a:xfrm>
            <a:off x="3291603" y="3292555"/>
            <a:ext cx="330636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同角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等角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的余角相等</a:t>
            </a:r>
            <a:endParaRPr lang="zh-CN" altLang="en-US" sz="21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下箭头 3"/>
          <p:cNvSpPr/>
          <p:nvPr/>
        </p:nvSpPr>
        <p:spPr>
          <a:xfrm rot="16200000">
            <a:off x="2768322" y="3236000"/>
            <a:ext cx="215504" cy="497681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grpSp>
        <p:nvGrpSpPr>
          <p:cNvPr id="3" name="组合 2"/>
          <p:cNvGrpSpPr/>
          <p:nvPr/>
        </p:nvGrpSpPr>
        <p:grpSpPr>
          <a:xfrm>
            <a:off x="5798582" y="418386"/>
            <a:ext cx="2761059" cy="2205038"/>
            <a:chOff x="7447" y="5061"/>
            <a:chExt cx="5797" cy="4631"/>
          </a:xfrm>
        </p:grpSpPr>
        <p:sp>
          <p:nvSpPr>
            <p:cNvPr id="19461" name="Text Box 78"/>
            <p:cNvSpPr txBox="1"/>
            <p:nvPr/>
          </p:nvSpPr>
          <p:spPr>
            <a:xfrm>
              <a:off x="9375" y="8346"/>
              <a:ext cx="1402" cy="65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66472" tIns="33236" rIns="66472" bIns="33236" anchor="t"/>
            <a:lstStyle/>
            <a:p>
              <a:pPr algn="just"/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  <p:grpSp>
          <p:nvGrpSpPr>
            <p:cNvPr id="19462" name="组合 44"/>
            <p:cNvGrpSpPr/>
            <p:nvPr/>
          </p:nvGrpSpPr>
          <p:grpSpPr>
            <a:xfrm>
              <a:off x="7447" y="5061"/>
              <a:ext cx="5797" cy="3962"/>
              <a:chOff x="4800600" y="1913890"/>
              <a:chExt cx="3681413" cy="2515778"/>
            </a:xfrm>
          </p:grpSpPr>
          <p:sp>
            <p:nvSpPr>
              <p:cNvPr id="19463" name="AutoShape 50"/>
              <p:cNvSpPr>
                <a:spLocks noChangeAspect="1"/>
              </p:cNvSpPr>
              <p:nvPr/>
            </p:nvSpPr>
            <p:spPr>
              <a:xfrm>
                <a:off x="4800600" y="2232025"/>
                <a:ext cx="3681413" cy="207486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64" name="Text Box 51"/>
              <p:cNvSpPr txBox="1"/>
              <p:nvPr/>
            </p:nvSpPr>
            <p:spPr>
              <a:xfrm>
                <a:off x="6242050" y="2413000"/>
                <a:ext cx="890588" cy="4143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b="1">
                    <a:solidFill>
                      <a:srgbClr val="000000"/>
                    </a:solidFill>
                    <a:latin typeface="黑体" panose="02010609060101010101" pitchFamily="49" charset="-122"/>
                    <a:ea typeface="宋体" panose="02010600030101010101" pitchFamily="2" charset="-122"/>
                  </a:rPr>
                  <a:t> </a:t>
                </a:r>
                <a:r>
                  <a:rPr lang="en-US" altLang="zh-CN" b="1">
                    <a:latin typeface="黑体" panose="02010609060101010101" pitchFamily="49" charset="-122"/>
                    <a:ea typeface="宋体" panose="02010600030101010101" pitchFamily="2" charset="-122"/>
                  </a:rPr>
                  <a:t>2</a:t>
                </a:r>
              </a:p>
            </p:txBody>
          </p:sp>
          <p:grpSp>
            <p:nvGrpSpPr>
              <p:cNvPr id="19465" name="Group 52"/>
              <p:cNvGrpSpPr/>
              <p:nvPr/>
            </p:nvGrpSpPr>
            <p:grpSpPr>
              <a:xfrm>
                <a:off x="4962525" y="2417762"/>
                <a:ext cx="2554288" cy="1643062"/>
                <a:chOff x="930" y="1026"/>
                <a:chExt cx="1995" cy="1179"/>
              </a:xfrm>
            </p:grpSpPr>
            <p:sp>
              <p:nvSpPr>
                <p:cNvPr id="19466" name="Freeform 53"/>
                <p:cNvSpPr/>
                <p:nvPr/>
              </p:nvSpPr>
              <p:spPr>
                <a:xfrm rot="-7980000">
                  <a:off x="1900" y="1272"/>
                  <a:ext cx="97" cy="124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0" b="0"/>
                  <a:pathLst>
                    <a:path w="210" h="290">
                      <a:moveTo>
                        <a:pt x="0" y="290"/>
                      </a:moveTo>
                      <a:cubicBezTo>
                        <a:pt x="10" y="184"/>
                        <a:pt x="15" y="22"/>
                        <a:pt x="157" y="2"/>
                      </a:cubicBezTo>
                      <a:cubicBezTo>
                        <a:pt x="174" y="0"/>
                        <a:pt x="192" y="2"/>
                        <a:pt x="210" y="2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9467" name="Group 54"/>
                <p:cNvGrpSpPr/>
                <p:nvPr/>
              </p:nvGrpSpPr>
              <p:grpSpPr>
                <a:xfrm>
                  <a:off x="930" y="1026"/>
                  <a:ext cx="1995" cy="1179"/>
                  <a:chOff x="930" y="1026"/>
                  <a:chExt cx="1995" cy="1179"/>
                </a:xfrm>
              </p:grpSpPr>
              <p:grpSp>
                <p:nvGrpSpPr>
                  <p:cNvPr id="19468" name="Group 55"/>
                  <p:cNvGrpSpPr/>
                  <p:nvPr/>
                </p:nvGrpSpPr>
                <p:grpSpPr>
                  <a:xfrm>
                    <a:off x="930" y="1026"/>
                    <a:ext cx="1995" cy="1179"/>
                    <a:chOff x="930" y="1026"/>
                    <a:chExt cx="1995" cy="1179"/>
                  </a:xfrm>
                </p:grpSpPr>
                <p:grpSp>
                  <p:nvGrpSpPr>
                    <p:cNvPr id="19469" name="Group 56"/>
                    <p:cNvGrpSpPr/>
                    <p:nvPr/>
                  </p:nvGrpSpPr>
                  <p:grpSpPr>
                    <a:xfrm>
                      <a:off x="930" y="1026"/>
                      <a:ext cx="1995" cy="1179"/>
                      <a:chOff x="930" y="1026"/>
                      <a:chExt cx="1995" cy="1179"/>
                    </a:xfrm>
                  </p:grpSpPr>
                  <p:grpSp>
                    <p:nvGrpSpPr>
                      <p:cNvPr id="19470" name="Group 57"/>
                      <p:cNvGrpSpPr/>
                      <p:nvPr/>
                    </p:nvGrpSpPr>
                    <p:grpSpPr>
                      <a:xfrm>
                        <a:off x="930" y="1026"/>
                        <a:ext cx="1995" cy="1179"/>
                        <a:chOff x="930" y="1026"/>
                        <a:chExt cx="1995" cy="1179"/>
                      </a:xfrm>
                    </p:grpSpPr>
                    <p:grpSp>
                      <p:nvGrpSpPr>
                        <p:cNvPr id="19471" name="Group 58"/>
                        <p:cNvGrpSpPr/>
                        <p:nvPr/>
                      </p:nvGrpSpPr>
                      <p:grpSpPr>
                        <a:xfrm>
                          <a:off x="930" y="1026"/>
                          <a:ext cx="1995" cy="1179"/>
                          <a:chOff x="930" y="1026"/>
                          <a:chExt cx="1995" cy="1179"/>
                        </a:xfrm>
                      </p:grpSpPr>
                      <p:grpSp>
                        <p:nvGrpSpPr>
                          <p:cNvPr id="19472" name="Group 59"/>
                          <p:cNvGrpSpPr/>
                          <p:nvPr/>
                        </p:nvGrpSpPr>
                        <p:grpSpPr>
                          <a:xfrm>
                            <a:off x="930" y="1026"/>
                            <a:ext cx="1995" cy="1179"/>
                            <a:chOff x="930" y="1026"/>
                            <a:chExt cx="1995" cy="1179"/>
                          </a:xfrm>
                        </p:grpSpPr>
                        <p:grpSp>
                          <p:nvGrpSpPr>
                            <p:cNvPr id="19473" name="Group 60"/>
                            <p:cNvGrpSpPr/>
                            <p:nvPr/>
                          </p:nvGrpSpPr>
                          <p:grpSpPr>
                            <a:xfrm>
                              <a:off x="930" y="1026"/>
                              <a:ext cx="1995" cy="1179"/>
                              <a:chOff x="930" y="1026"/>
                              <a:chExt cx="1995" cy="1179"/>
                            </a:xfrm>
                          </p:grpSpPr>
                          <p:sp>
                            <p:nvSpPr>
                              <p:cNvPr id="19474" name="Line 61"/>
                              <p:cNvSpPr/>
                              <p:nvPr/>
                            </p:nvSpPr>
                            <p:spPr>
                              <a:xfrm>
                                <a:off x="930" y="1026"/>
                                <a:ext cx="1995" cy="0"/>
                              </a:xfrm>
                              <a:prstGeom prst="line">
                                <a:avLst/>
                              </a:prstGeom>
                              <a:ln w="9525" cap="flat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zh-CN" altLang="en-US"/>
                              </a:p>
                            </p:txBody>
                          </p:sp>
                          <p:sp>
                            <p:nvSpPr>
                              <p:cNvPr id="19475" name="Line 62"/>
                              <p:cNvSpPr/>
                              <p:nvPr/>
                            </p:nvSpPr>
                            <p:spPr>
                              <a:xfrm>
                                <a:off x="1882" y="1026"/>
                                <a:ext cx="0" cy="1179"/>
                              </a:xfrm>
                              <a:prstGeom prst="line">
                                <a:avLst/>
                              </a:prstGeom>
                              <a:ln w="9525" cap="flat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zh-CN" altLang="en-US"/>
                              </a:p>
                            </p:txBody>
                          </p:sp>
                        </p:grpSp>
                        <p:sp>
                          <p:nvSpPr>
                            <p:cNvPr id="19476" name="Line 63"/>
                            <p:cNvSpPr/>
                            <p:nvPr/>
                          </p:nvSpPr>
                          <p:spPr>
                            <a:xfrm flipH="1">
                              <a:off x="1338" y="1026"/>
                              <a:ext cx="544" cy="1089"/>
                            </a:xfrm>
                            <a:prstGeom prst="line">
                              <a:avLst/>
                            </a:prstGeom>
                            <a:ln w="9525" cap="flat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</p:spPr>
                          <p:txBody>
                            <a:bodyPr/>
                            <a:lstStyle/>
                            <a:p>
                              <a:endParaRPr lang="zh-CN" altLang="en-US"/>
                            </a:p>
                          </p:txBody>
                        </p:sp>
                      </p:grpSp>
                      <p:sp>
                        <p:nvSpPr>
                          <p:cNvPr id="19477" name="Line 64"/>
                          <p:cNvSpPr/>
                          <p:nvPr/>
                        </p:nvSpPr>
                        <p:spPr>
                          <a:xfrm>
                            <a:off x="1882" y="1026"/>
                            <a:ext cx="544" cy="1134"/>
                          </a:xfrm>
                          <a:prstGeom prst="line">
                            <a:avLst/>
                          </a:prstGeom>
                          <a:ln w="9525" cap="flat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</p:grpSp>
                    <p:grpSp>
                      <p:nvGrpSpPr>
                        <p:cNvPr id="19478" name="Group 65"/>
                        <p:cNvGrpSpPr/>
                        <p:nvPr/>
                      </p:nvGrpSpPr>
                      <p:grpSpPr>
                        <a:xfrm rot="10800000">
                          <a:off x="1791" y="1026"/>
                          <a:ext cx="90" cy="136"/>
                          <a:chOff x="1202" y="2244"/>
                          <a:chExt cx="90" cy="91"/>
                        </a:xfrm>
                      </p:grpSpPr>
                      <p:sp>
                        <p:nvSpPr>
                          <p:cNvPr id="19479" name="Line 66"/>
                          <p:cNvSpPr/>
                          <p:nvPr/>
                        </p:nvSpPr>
                        <p:spPr>
                          <a:xfrm>
                            <a:off x="1202" y="2251"/>
                            <a:ext cx="90" cy="0"/>
                          </a:xfrm>
                          <a:prstGeom prst="line">
                            <a:avLst/>
                          </a:prstGeom>
                          <a:ln w="31750" cap="flat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  <p:sp>
                        <p:nvSpPr>
                          <p:cNvPr id="19480" name="Line 67"/>
                          <p:cNvSpPr/>
                          <p:nvPr/>
                        </p:nvSpPr>
                        <p:spPr>
                          <a:xfrm>
                            <a:off x="1292" y="2244"/>
                            <a:ext cx="0" cy="91"/>
                          </a:xfrm>
                          <a:prstGeom prst="line">
                            <a:avLst/>
                          </a:prstGeom>
                          <a:ln w="31750" cap="flat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</p:grpSp>
                  </p:grpSp>
                  <p:sp>
                    <p:nvSpPr>
                      <p:cNvPr id="19481" name="Freeform 68"/>
                      <p:cNvSpPr/>
                      <p:nvPr/>
                    </p:nvSpPr>
                    <p:spPr>
                      <a:xfrm rot="5700000">
                        <a:off x="1930" y="1069"/>
                        <a:ext cx="176" cy="9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46" y="0"/>
                          </a:cxn>
                          <a:cxn ang="0">
                            <a:pos x="52" y="1"/>
                          </a:cxn>
                        </a:cxnLst>
                        <a:rect l="0" t="0" r="0" b="0"/>
                        <a:pathLst>
                          <a:path w="215" h="184">
                            <a:moveTo>
                              <a:pt x="0" y="1"/>
                            </a:moveTo>
                            <a:cubicBezTo>
                              <a:pt x="81" y="10"/>
                              <a:pt x="129" y="0"/>
                              <a:pt x="184" y="53"/>
                            </a:cubicBezTo>
                            <a:cubicBezTo>
                              <a:pt x="215" y="148"/>
                              <a:pt x="210" y="104"/>
                              <a:pt x="210" y="184"/>
                            </a:cubicBezTo>
                          </a:path>
                        </a:pathLst>
                      </a:custGeom>
                      <a:noFill/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19482" name="Freeform 69"/>
                    <p:cNvSpPr/>
                    <p:nvPr/>
                  </p:nvSpPr>
                  <p:spPr>
                    <a:xfrm rot="-3780000">
                      <a:off x="1646" y="1050"/>
                      <a:ext cx="175" cy="16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"/>
                        </a:cxn>
                        <a:cxn ang="0">
                          <a:pos x="43" y="1"/>
                        </a:cxn>
                        <a:cxn ang="0">
                          <a:pos x="59" y="1"/>
                        </a:cxn>
                      </a:cxnLst>
                      <a:rect l="0" t="0" r="0" b="0"/>
                      <a:pathLst>
                        <a:path w="210" h="290">
                          <a:moveTo>
                            <a:pt x="0" y="290"/>
                          </a:moveTo>
                          <a:cubicBezTo>
                            <a:pt x="10" y="184"/>
                            <a:pt x="15" y="22"/>
                            <a:pt x="157" y="2"/>
                          </a:cubicBezTo>
                          <a:cubicBezTo>
                            <a:pt x="174" y="0"/>
                            <a:pt x="192" y="2"/>
                            <a:pt x="210" y="2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9483" name="Freeform 70"/>
                  <p:cNvSpPr/>
                  <p:nvPr/>
                </p:nvSpPr>
                <p:spPr>
                  <a:xfrm rot="-7980000">
                    <a:off x="1739" y="1285"/>
                    <a:ext cx="97" cy="124"/>
                  </a:xfrm>
                  <a:custGeom>
                    <a:avLst/>
                    <a:gdLst/>
                    <a:ahLst/>
                    <a:cxnLst>
                      <a:cxn ang="0">
                        <a:pos x="0" y="1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</a:cxnLst>
                    <a:rect l="0" t="0" r="0" b="0"/>
                    <a:pathLst>
                      <a:path w="210" h="290">
                        <a:moveTo>
                          <a:pt x="0" y="290"/>
                        </a:moveTo>
                        <a:cubicBezTo>
                          <a:pt x="10" y="184"/>
                          <a:pt x="15" y="22"/>
                          <a:pt x="157" y="2"/>
                        </a:cubicBezTo>
                        <a:cubicBezTo>
                          <a:pt x="174" y="0"/>
                          <a:pt x="192" y="2"/>
                          <a:pt x="210" y="2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19484" name="Text Box 71"/>
              <p:cNvSpPr txBox="1"/>
              <p:nvPr/>
            </p:nvSpPr>
            <p:spPr>
              <a:xfrm>
                <a:off x="4957762" y="1985645"/>
                <a:ext cx="514350" cy="49371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19485" name="Text Box 72"/>
              <p:cNvSpPr txBox="1"/>
              <p:nvPr/>
            </p:nvSpPr>
            <p:spPr>
              <a:xfrm>
                <a:off x="7390130" y="1985645"/>
                <a:ext cx="504825" cy="49371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9486" name="Text Box 73"/>
              <p:cNvSpPr txBox="1"/>
              <p:nvPr/>
            </p:nvSpPr>
            <p:spPr>
              <a:xfrm>
                <a:off x="5905500" y="1913890"/>
                <a:ext cx="717550" cy="49371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sz="2100" i="1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endParaRPr lang="en-US" altLang="zh-CN" sz="2100" i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just"/>
                <a:endParaRPr lang="en-US" altLang="zh-CN" sz="2100" i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87" name="Text Box 74"/>
              <p:cNvSpPr txBox="1"/>
              <p:nvPr/>
            </p:nvSpPr>
            <p:spPr>
              <a:xfrm>
                <a:off x="5693105" y="2417762"/>
                <a:ext cx="695325" cy="4905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b="1">
                    <a:latin typeface="黑体" panose="02010609060101010101" pitchFamily="49" charset="-122"/>
                    <a:ea typeface="宋体" panose="02010600030101010101" pitchFamily="2" charset="-122"/>
                  </a:rPr>
                  <a:t>1</a:t>
                </a:r>
              </a:p>
            </p:txBody>
          </p:sp>
          <p:sp>
            <p:nvSpPr>
              <p:cNvPr id="19488" name="Text Box 75"/>
              <p:cNvSpPr txBox="1"/>
              <p:nvPr/>
            </p:nvSpPr>
            <p:spPr>
              <a:xfrm>
                <a:off x="5869315" y="2913062"/>
                <a:ext cx="534988" cy="4159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b="1">
                    <a:latin typeface="黑体" panose="02010609060101010101" pitchFamily="49" charset="-122"/>
                    <a:ea typeface="宋体" panose="02010600030101010101" pitchFamily="2" charset="-122"/>
                  </a:rPr>
                  <a:t>3</a:t>
                </a:r>
              </a:p>
            </p:txBody>
          </p:sp>
          <p:sp>
            <p:nvSpPr>
              <p:cNvPr id="19489" name="Text Box 76"/>
              <p:cNvSpPr txBox="1"/>
              <p:nvPr/>
            </p:nvSpPr>
            <p:spPr>
              <a:xfrm>
                <a:off x="6153151" y="2881940"/>
                <a:ext cx="625475" cy="4143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b="1">
                    <a:latin typeface="黑体" panose="02010609060101010101" pitchFamily="49" charset="-122"/>
                    <a:ea typeface="宋体" panose="02010600030101010101" pitchFamily="2" charset="-122"/>
                  </a:rPr>
                  <a:t>4</a:t>
                </a:r>
              </a:p>
            </p:txBody>
          </p:sp>
          <p:sp>
            <p:nvSpPr>
              <p:cNvPr id="19490" name="Text Box 77"/>
              <p:cNvSpPr txBox="1"/>
              <p:nvPr/>
            </p:nvSpPr>
            <p:spPr>
              <a:xfrm>
                <a:off x="5231130" y="3890642"/>
                <a:ext cx="612775" cy="4159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9491" name="Text Box 79"/>
              <p:cNvSpPr txBox="1"/>
              <p:nvPr/>
            </p:nvSpPr>
            <p:spPr>
              <a:xfrm>
                <a:off x="6781801" y="4013653"/>
                <a:ext cx="546735" cy="41601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en-US" altLang="zh-CN" sz="2100" i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endParaRPr lang="en-US" altLang="zh-CN" sz="2100" i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9492" name="Text Box 80"/>
            <p:cNvSpPr txBox="1"/>
            <p:nvPr/>
          </p:nvSpPr>
          <p:spPr>
            <a:xfrm>
              <a:off x="9115" y="9007"/>
              <a:ext cx="1447" cy="68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lstStyle/>
            <a:p>
              <a:pPr algn="just"/>
              <a:r>
                <a:rPr lang="zh-CN" altLang="en-US" b="1" dirty="0">
                  <a:solidFill>
                    <a:srgbClr val="FF0000"/>
                  </a:solidFill>
                  <a:latin typeface="黑体" panose="02010609060101010101" pitchFamily="49" charset="-122"/>
                  <a:ea typeface="宋体" panose="02010600030101010101" pitchFamily="2" charset="-122"/>
                </a:rPr>
                <a:t>图</a:t>
              </a:r>
              <a:r>
                <a:rPr lang="en-US" altLang="zh-CN" b="1" dirty="0">
                  <a:solidFill>
                    <a:srgbClr val="FF0000"/>
                  </a:solidFill>
                  <a:latin typeface="黑体" panose="02010609060101010101" pitchFamily="49" charset="-122"/>
                  <a:ea typeface="宋体" panose="02010600030101010101" pitchFamily="2" charset="-122"/>
                </a:rPr>
                <a:t>2</a:t>
              </a:r>
              <a:endParaRPr lang="en-US" altLang="zh-CN" b="1">
                <a:solidFill>
                  <a:srgbClr val="FF0000"/>
                </a:solidFill>
                <a:latin typeface="黑体" panose="02010609060101010101" pitchFamily="49" charset="-122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21536" grpId="0"/>
      <p:bldP spid="21537" grpId="0"/>
      <p:bldP spid="4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云形标注 34"/>
          <p:cNvSpPr/>
          <p:nvPr/>
        </p:nvSpPr>
        <p:spPr>
          <a:xfrm>
            <a:off x="5916454" y="2549843"/>
            <a:ext cx="3128963" cy="1256824"/>
          </a:xfrm>
          <a:prstGeom prst="cloudCallout">
            <a:avLst>
              <a:gd name="adj1" fmla="val -87555"/>
              <a:gd name="adj2" fmla="val 49491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l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同角：是一个角；</a:t>
            </a:r>
          </a:p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等角：是两个角</a:t>
            </a:r>
          </a:p>
        </p:txBody>
      </p:sp>
      <p:sp>
        <p:nvSpPr>
          <p:cNvPr id="20512" name="文本框 36898"/>
          <p:cNvSpPr txBox="1"/>
          <p:nvPr/>
        </p:nvSpPr>
        <p:spPr>
          <a:xfrm>
            <a:off x="226934" y="265034"/>
            <a:ext cx="3174206" cy="1714976"/>
          </a:xfrm>
          <a:prstGeom prst="rect">
            <a:avLst/>
          </a:prstGeom>
          <a:noFill/>
          <a:ln w="12700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(2)</a:t>
            </a: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因为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 ∠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+∠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180</a:t>
            </a: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°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+∠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180</a:t>
            </a: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°，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所以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∠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∠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145632" y="1034415"/>
            <a:ext cx="315158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同角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等角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的补角相等</a:t>
            </a:r>
          </a:p>
        </p:txBody>
      </p:sp>
      <p:sp>
        <p:nvSpPr>
          <p:cNvPr id="4" name="下箭头 3"/>
          <p:cNvSpPr/>
          <p:nvPr/>
        </p:nvSpPr>
        <p:spPr>
          <a:xfrm rot="16200000">
            <a:off x="2737485" y="963454"/>
            <a:ext cx="251460" cy="504825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8" name="文本框 7"/>
          <p:cNvSpPr txBox="1"/>
          <p:nvPr/>
        </p:nvSpPr>
        <p:spPr>
          <a:xfrm>
            <a:off x="306705" y="2063591"/>
            <a:ext cx="5491639" cy="13611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(3)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互为补角：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和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AOC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和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BOD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DON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和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∠1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和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BOD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AON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；</a:t>
            </a:r>
          </a:p>
          <a:p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互为余角：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和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,∠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和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,</a:t>
            </a:r>
          </a:p>
          <a:p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和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和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  <a:endParaRPr lang="en-US" altLang="zh-CN" sz="21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grpSp>
        <p:nvGrpSpPr>
          <p:cNvPr id="9" name="Group 4"/>
          <p:cNvGrpSpPr/>
          <p:nvPr/>
        </p:nvGrpSpPr>
        <p:grpSpPr>
          <a:xfrm>
            <a:off x="415766" y="3365081"/>
            <a:ext cx="6900863" cy="1407237"/>
            <a:chOff x="319" y="2842"/>
            <a:chExt cx="5010" cy="944"/>
          </a:xfrm>
        </p:grpSpPr>
        <p:sp>
          <p:nvSpPr>
            <p:cNvPr id="9269" name="AutoShape 5"/>
            <p:cNvSpPr/>
            <p:nvPr/>
          </p:nvSpPr>
          <p:spPr>
            <a:xfrm>
              <a:off x="319" y="3186"/>
              <a:ext cx="5010" cy="600"/>
            </a:xfrm>
            <a:prstGeom prst="foldedCorner">
              <a:avLst>
                <a:gd name="adj" fmla="val 20380"/>
              </a:avLst>
            </a:prstGeom>
            <a:solidFill>
              <a:srgbClr val="FFCC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</a:endParaRPr>
            </a:p>
            <a:p>
              <a:r>
                <a:rPr lang="zh-CN" altLang="en-US" sz="2100" dirty="0">
                  <a:solidFill>
                    <a:srgbClr val="FF0000"/>
                  </a:solidFill>
                  <a:latin typeface="Arial" panose="020B0604020202020204" pitchFamily="34" charset="0"/>
                </a:rPr>
                <a:t>余角和补角的性质</a:t>
              </a:r>
              <a:r>
                <a:rPr lang="zh-CN" altLang="en-US" sz="2100" dirty="0">
                  <a:solidFill>
                    <a:srgbClr val="00B0F0"/>
                  </a:solidFill>
                  <a:latin typeface="Arial" panose="020B0604020202020204" pitchFamily="34" charset="0"/>
                </a:rPr>
                <a:t>：</a:t>
              </a:r>
              <a:endParaRPr lang="zh-CN" altLang="en-US" dirty="0">
                <a:latin typeface="Arial" panose="020B0604020202020204" pitchFamily="34" charset="0"/>
              </a:endParaRPr>
            </a:p>
            <a:p>
              <a:r>
                <a:rPr lang="zh-CN" altLang="en-US" dirty="0">
                  <a:latin typeface="Arial" panose="020B0604020202020204" pitchFamily="34" charset="0"/>
                </a:rPr>
                <a:t>      </a:t>
              </a:r>
              <a:r>
                <a:rPr lang="zh-CN" altLang="en-US" sz="2100" dirty="0">
                  <a:latin typeface="Arial" panose="020B0604020202020204" pitchFamily="34" charset="0"/>
                </a:rPr>
                <a:t>同角或等角的余角相等，同角或等角的补角相等</a:t>
              </a:r>
            </a:p>
          </p:txBody>
        </p:sp>
        <p:pic>
          <p:nvPicPr>
            <p:cNvPr id="9270" name="Picture 6" descr="U_2202~1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387" y="2842"/>
              <a:ext cx="341" cy="475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3" name="组合 2"/>
          <p:cNvGrpSpPr/>
          <p:nvPr/>
        </p:nvGrpSpPr>
        <p:grpSpPr>
          <a:xfrm>
            <a:off x="5798582" y="418386"/>
            <a:ext cx="2761059" cy="2205038"/>
            <a:chOff x="7447" y="5061"/>
            <a:chExt cx="5797" cy="4631"/>
          </a:xfrm>
        </p:grpSpPr>
        <p:sp>
          <p:nvSpPr>
            <p:cNvPr id="19461" name="Text Box 78"/>
            <p:cNvSpPr txBox="1"/>
            <p:nvPr/>
          </p:nvSpPr>
          <p:spPr>
            <a:xfrm>
              <a:off x="9375" y="8346"/>
              <a:ext cx="1402" cy="65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66472" tIns="33236" rIns="66472" bIns="33236" anchor="t"/>
            <a:lstStyle/>
            <a:p>
              <a:pPr algn="just"/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  <p:grpSp>
          <p:nvGrpSpPr>
            <p:cNvPr id="19462" name="组合 44"/>
            <p:cNvGrpSpPr/>
            <p:nvPr/>
          </p:nvGrpSpPr>
          <p:grpSpPr>
            <a:xfrm>
              <a:off x="7447" y="5061"/>
              <a:ext cx="5797" cy="3962"/>
              <a:chOff x="4800600" y="1913890"/>
              <a:chExt cx="3681413" cy="2515778"/>
            </a:xfrm>
          </p:grpSpPr>
          <p:sp>
            <p:nvSpPr>
              <p:cNvPr id="19463" name="AutoShape 50"/>
              <p:cNvSpPr>
                <a:spLocks noChangeAspect="1"/>
              </p:cNvSpPr>
              <p:nvPr/>
            </p:nvSpPr>
            <p:spPr>
              <a:xfrm>
                <a:off x="4800600" y="2232025"/>
                <a:ext cx="3681413" cy="207486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/>
              <a:lstStyle/>
              <a:p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64" name="Text Box 51"/>
              <p:cNvSpPr txBox="1"/>
              <p:nvPr/>
            </p:nvSpPr>
            <p:spPr>
              <a:xfrm>
                <a:off x="6242050" y="2413000"/>
                <a:ext cx="890588" cy="4143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b="1">
                    <a:solidFill>
                      <a:srgbClr val="000000"/>
                    </a:solidFill>
                    <a:latin typeface="黑体" panose="02010609060101010101" pitchFamily="49" charset="-122"/>
                    <a:ea typeface="宋体" panose="02010600030101010101" pitchFamily="2" charset="-122"/>
                  </a:rPr>
                  <a:t> </a:t>
                </a:r>
                <a:r>
                  <a:rPr lang="en-US" altLang="zh-CN" b="1">
                    <a:latin typeface="黑体" panose="02010609060101010101" pitchFamily="49" charset="-122"/>
                    <a:ea typeface="宋体" panose="02010600030101010101" pitchFamily="2" charset="-122"/>
                  </a:rPr>
                  <a:t>2</a:t>
                </a:r>
              </a:p>
            </p:txBody>
          </p:sp>
          <p:grpSp>
            <p:nvGrpSpPr>
              <p:cNvPr id="19465" name="Group 52"/>
              <p:cNvGrpSpPr/>
              <p:nvPr/>
            </p:nvGrpSpPr>
            <p:grpSpPr>
              <a:xfrm>
                <a:off x="4962525" y="2417762"/>
                <a:ext cx="2554288" cy="1643062"/>
                <a:chOff x="930" y="1026"/>
                <a:chExt cx="1995" cy="1179"/>
              </a:xfrm>
            </p:grpSpPr>
            <p:sp>
              <p:nvSpPr>
                <p:cNvPr id="19466" name="Freeform 53"/>
                <p:cNvSpPr/>
                <p:nvPr/>
              </p:nvSpPr>
              <p:spPr>
                <a:xfrm rot="-7980000">
                  <a:off x="1900" y="1272"/>
                  <a:ext cx="97" cy="124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0" y="0"/>
                    </a:cxn>
                    <a:cxn ang="0">
                      <a:pos x="1" y="0"/>
                    </a:cxn>
                  </a:cxnLst>
                  <a:rect l="0" t="0" r="0" b="0"/>
                  <a:pathLst>
                    <a:path w="210" h="290">
                      <a:moveTo>
                        <a:pt x="0" y="290"/>
                      </a:moveTo>
                      <a:cubicBezTo>
                        <a:pt x="10" y="184"/>
                        <a:pt x="15" y="22"/>
                        <a:pt x="157" y="2"/>
                      </a:cubicBezTo>
                      <a:cubicBezTo>
                        <a:pt x="174" y="0"/>
                        <a:pt x="192" y="2"/>
                        <a:pt x="210" y="2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9467" name="Group 54"/>
                <p:cNvGrpSpPr/>
                <p:nvPr/>
              </p:nvGrpSpPr>
              <p:grpSpPr>
                <a:xfrm>
                  <a:off x="930" y="1026"/>
                  <a:ext cx="1995" cy="1179"/>
                  <a:chOff x="930" y="1026"/>
                  <a:chExt cx="1995" cy="1179"/>
                </a:xfrm>
              </p:grpSpPr>
              <p:grpSp>
                <p:nvGrpSpPr>
                  <p:cNvPr id="19468" name="Group 55"/>
                  <p:cNvGrpSpPr/>
                  <p:nvPr/>
                </p:nvGrpSpPr>
                <p:grpSpPr>
                  <a:xfrm>
                    <a:off x="930" y="1026"/>
                    <a:ext cx="1995" cy="1179"/>
                    <a:chOff x="930" y="1026"/>
                    <a:chExt cx="1995" cy="1179"/>
                  </a:xfrm>
                </p:grpSpPr>
                <p:grpSp>
                  <p:nvGrpSpPr>
                    <p:cNvPr id="19469" name="Group 56"/>
                    <p:cNvGrpSpPr/>
                    <p:nvPr/>
                  </p:nvGrpSpPr>
                  <p:grpSpPr>
                    <a:xfrm>
                      <a:off x="930" y="1026"/>
                      <a:ext cx="1995" cy="1179"/>
                      <a:chOff x="930" y="1026"/>
                      <a:chExt cx="1995" cy="1179"/>
                    </a:xfrm>
                  </p:grpSpPr>
                  <p:grpSp>
                    <p:nvGrpSpPr>
                      <p:cNvPr id="19470" name="Group 57"/>
                      <p:cNvGrpSpPr/>
                      <p:nvPr/>
                    </p:nvGrpSpPr>
                    <p:grpSpPr>
                      <a:xfrm>
                        <a:off x="930" y="1026"/>
                        <a:ext cx="1995" cy="1179"/>
                        <a:chOff x="930" y="1026"/>
                        <a:chExt cx="1995" cy="1179"/>
                      </a:xfrm>
                    </p:grpSpPr>
                    <p:grpSp>
                      <p:nvGrpSpPr>
                        <p:cNvPr id="19471" name="Group 58"/>
                        <p:cNvGrpSpPr/>
                        <p:nvPr/>
                      </p:nvGrpSpPr>
                      <p:grpSpPr>
                        <a:xfrm>
                          <a:off x="930" y="1026"/>
                          <a:ext cx="1995" cy="1179"/>
                          <a:chOff x="930" y="1026"/>
                          <a:chExt cx="1995" cy="1179"/>
                        </a:xfrm>
                      </p:grpSpPr>
                      <p:grpSp>
                        <p:nvGrpSpPr>
                          <p:cNvPr id="19472" name="Group 59"/>
                          <p:cNvGrpSpPr/>
                          <p:nvPr/>
                        </p:nvGrpSpPr>
                        <p:grpSpPr>
                          <a:xfrm>
                            <a:off x="930" y="1026"/>
                            <a:ext cx="1995" cy="1179"/>
                            <a:chOff x="930" y="1026"/>
                            <a:chExt cx="1995" cy="1179"/>
                          </a:xfrm>
                        </p:grpSpPr>
                        <p:grpSp>
                          <p:nvGrpSpPr>
                            <p:cNvPr id="19473" name="Group 60"/>
                            <p:cNvGrpSpPr/>
                            <p:nvPr/>
                          </p:nvGrpSpPr>
                          <p:grpSpPr>
                            <a:xfrm>
                              <a:off x="930" y="1026"/>
                              <a:ext cx="1995" cy="1179"/>
                              <a:chOff x="930" y="1026"/>
                              <a:chExt cx="1995" cy="1179"/>
                            </a:xfrm>
                          </p:grpSpPr>
                          <p:sp>
                            <p:nvSpPr>
                              <p:cNvPr id="19474" name="Line 61"/>
                              <p:cNvSpPr/>
                              <p:nvPr/>
                            </p:nvSpPr>
                            <p:spPr>
                              <a:xfrm>
                                <a:off x="930" y="1026"/>
                                <a:ext cx="1995" cy="0"/>
                              </a:xfrm>
                              <a:prstGeom prst="line">
                                <a:avLst/>
                              </a:prstGeom>
                              <a:ln w="9525" cap="flat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zh-CN" altLang="en-US"/>
                              </a:p>
                            </p:txBody>
                          </p:sp>
                          <p:sp>
                            <p:nvSpPr>
                              <p:cNvPr id="19475" name="Line 62"/>
                              <p:cNvSpPr/>
                              <p:nvPr/>
                            </p:nvSpPr>
                            <p:spPr>
                              <a:xfrm>
                                <a:off x="1882" y="1026"/>
                                <a:ext cx="0" cy="1179"/>
                              </a:xfrm>
                              <a:prstGeom prst="line">
                                <a:avLst/>
                              </a:prstGeom>
                              <a:ln w="9525" cap="flat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</p:spPr>
                            <p:txBody>
                              <a:bodyPr/>
                              <a:lstStyle/>
                              <a:p>
                                <a:endParaRPr lang="zh-CN" altLang="en-US"/>
                              </a:p>
                            </p:txBody>
                          </p:sp>
                        </p:grpSp>
                        <p:sp>
                          <p:nvSpPr>
                            <p:cNvPr id="19476" name="Line 63"/>
                            <p:cNvSpPr/>
                            <p:nvPr/>
                          </p:nvSpPr>
                          <p:spPr>
                            <a:xfrm flipH="1">
                              <a:off x="1338" y="1026"/>
                              <a:ext cx="544" cy="1089"/>
                            </a:xfrm>
                            <a:prstGeom prst="line">
                              <a:avLst/>
                            </a:prstGeom>
                            <a:ln w="9525" cap="flat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</p:spPr>
                          <p:txBody>
                            <a:bodyPr/>
                            <a:lstStyle/>
                            <a:p>
                              <a:endParaRPr lang="zh-CN" altLang="en-US"/>
                            </a:p>
                          </p:txBody>
                        </p:sp>
                      </p:grpSp>
                      <p:sp>
                        <p:nvSpPr>
                          <p:cNvPr id="19477" name="Line 64"/>
                          <p:cNvSpPr/>
                          <p:nvPr/>
                        </p:nvSpPr>
                        <p:spPr>
                          <a:xfrm>
                            <a:off x="1882" y="1026"/>
                            <a:ext cx="544" cy="1134"/>
                          </a:xfrm>
                          <a:prstGeom prst="line">
                            <a:avLst/>
                          </a:prstGeom>
                          <a:ln w="9525" cap="flat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</p:grpSp>
                    <p:grpSp>
                      <p:nvGrpSpPr>
                        <p:cNvPr id="19478" name="Group 65"/>
                        <p:cNvGrpSpPr/>
                        <p:nvPr/>
                      </p:nvGrpSpPr>
                      <p:grpSpPr>
                        <a:xfrm rot="10800000">
                          <a:off x="1791" y="1026"/>
                          <a:ext cx="90" cy="136"/>
                          <a:chOff x="1202" y="2244"/>
                          <a:chExt cx="90" cy="91"/>
                        </a:xfrm>
                      </p:grpSpPr>
                      <p:sp>
                        <p:nvSpPr>
                          <p:cNvPr id="19479" name="Line 66"/>
                          <p:cNvSpPr/>
                          <p:nvPr/>
                        </p:nvSpPr>
                        <p:spPr>
                          <a:xfrm>
                            <a:off x="1202" y="2251"/>
                            <a:ext cx="90" cy="0"/>
                          </a:xfrm>
                          <a:prstGeom prst="line">
                            <a:avLst/>
                          </a:prstGeom>
                          <a:ln w="31750" cap="flat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  <p:sp>
                        <p:nvSpPr>
                          <p:cNvPr id="19480" name="Line 67"/>
                          <p:cNvSpPr/>
                          <p:nvPr/>
                        </p:nvSpPr>
                        <p:spPr>
                          <a:xfrm>
                            <a:off x="1292" y="2244"/>
                            <a:ext cx="0" cy="91"/>
                          </a:xfrm>
                          <a:prstGeom prst="line">
                            <a:avLst/>
                          </a:prstGeom>
                          <a:ln w="31750" cap="flat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</p:grpSp>
                  </p:grpSp>
                  <p:sp>
                    <p:nvSpPr>
                      <p:cNvPr id="19481" name="Freeform 68"/>
                      <p:cNvSpPr/>
                      <p:nvPr/>
                    </p:nvSpPr>
                    <p:spPr>
                      <a:xfrm rot="5700000">
                        <a:off x="1930" y="1069"/>
                        <a:ext cx="176" cy="9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46" y="0"/>
                          </a:cxn>
                          <a:cxn ang="0">
                            <a:pos x="52" y="1"/>
                          </a:cxn>
                        </a:cxnLst>
                        <a:rect l="0" t="0" r="0" b="0"/>
                        <a:pathLst>
                          <a:path w="215" h="184">
                            <a:moveTo>
                              <a:pt x="0" y="1"/>
                            </a:moveTo>
                            <a:cubicBezTo>
                              <a:pt x="81" y="10"/>
                              <a:pt x="129" y="0"/>
                              <a:pt x="184" y="53"/>
                            </a:cubicBezTo>
                            <a:cubicBezTo>
                              <a:pt x="215" y="148"/>
                              <a:pt x="210" y="104"/>
                              <a:pt x="210" y="184"/>
                            </a:cubicBezTo>
                          </a:path>
                        </a:pathLst>
                      </a:custGeom>
                      <a:noFill/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19482" name="Freeform 69"/>
                    <p:cNvSpPr/>
                    <p:nvPr/>
                  </p:nvSpPr>
                  <p:spPr>
                    <a:xfrm rot="-3780000">
                      <a:off x="1646" y="1050"/>
                      <a:ext cx="175" cy="16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"/>
                        </a:cxn>
                        <a:cxn ang="0">
                          <a:pos x="43" y="1"/>
                        </a:cxn>
                        <a:cxn ang="0">
                          <a:pos x="59" y="1"/>
                        </a:cxn>
                      </a:cxnLst>
                      <a:rect l="0" t="0" r="0" b="0"/>
                      <a:pathLst>
                        <a:path w="210" h="290">
                          <a:moveTo>
                            <a:pt x="0" y="290"/>
                          </a:moveTo>
                          <a:cubicBezTo>
                            <a:pt x="10" y="184"/>
                            <a:pt x="15" y="22"/>
                            <a:pt x="157" y="2"/>
                          </a:cubicBezTo>
                          <a:cubicBezTo>
                            <a:pt x="174" y="0"/>
                            <a:pt x="192" y="2"/>
                            <a:pt x="210" y="2"/>
                          </a:cubicBezTo>
                        </a:path>
                      </a:pathLst>
                    </a:custGeom>
                    <a:noFill/>
                    <a:ln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9483" name="Freeform 70"/>
                  <p:cNvSpPr/>
                  <p:nvPr/>
                </p:nvSpPr>
                <p:spPr>
                  <a:xfrm rot="-7980000">
                    <a:off x="1739" y="1285"/>
                    <a:ext cx="97" cy="124"/>
                  </a:xfrm>
                  <a:custGeom>
                    <a:avLst/>
                    <a:gdLst/>
                    <a:ahLst/>
                    <a:cxnLst>
                      <a:cxn ang="0">
                        <a:pos x="0" y="1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</a:cxnLst>
                    <a:rect l="0" t="0" r="0" b="0"/>
                    <a:pathLst>
                      <a:path w="210" h="290">
                        <a:moveTo>
                          <a:pt x="0" y="290"/>
                        </a:moveTo>
                        <a:cubicBezTo>
                          <a:pt x="10" y="184"/>
                          <a:pt x="15" y="22"/>
                          <a:pt x="157" y="2"/>
                        </a:cubicBezTo>
                        <a:cubicBezTo>
                          <a:pt x="174" y="0"/>
                          <a:pt x="192" y="2"/>
                          <a:pt x="210" y="2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19484" name="Text Box 71"/>
              <p:cNvSpPr txBox="1"/>
              <p:nvPr/>
            </p:nvSpPr>
            <p:spPr>
              <a:xfrm>
                <a:off x="4957762" y="1985645"/>
                <a:ext cx="514350" cy="49371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19485" name="Text Box 72"/>
              <p:cNvSpPr txBox="1"/>
              <p:nvPr/>
            </p:nvSpPr>
            <p:spPr>
              <a:xfrm>
                <a:off x="7390130" y="1985645"/>
                <a:ext cx="504825" cy="49371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9486" name="Text Box 73"/>
              <p:cNvSpPr txBox="1"/>
              <p:nvPr/>
            </p:nvSpPr>
            <p:spPr>
              <a:xfrm>
                <a:off x="5905500" y="1913890"/>
                <a:ext cx="717550" cy="49371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sz="2100" i="1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endParaRPr lang="en-US" altLang="zh-CN" sz="2100" i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algn="just"/>
                <a:endParaRPr lang="en-US" altLang="zh-CN" sz="2100" i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87" name="Text Box 74"/>
              <p:cNvSpPr txBox="1"/>
              <p:nvPr/>
            </p:nvSpPr>
            <p:spPr>
              <a:xfrm>
                <a:off x="5693105" y="2417762"/>
                <a:ext cx="695325" cy="4905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b="1">
                    <a:latin typeface="黑体" panose="02010609060101010101" pitchFamily="49" charset="-122"/>
                    <a:ea typeface="宋体" panose="02010600030101010101" pitchFamily="2" charset="-122"/>
                  </a:rPr>
                  <a:t>1</a:t>
                </a:r>
              </a:p>
            </p:txBody>
          </p:sp>
          <p:sp>
            <p:nvSpPr>
              <p:cNvPr id="19488" name="Text Box 75"/>
              <p:cNvSpPr txBox="1"/>
              <p:nvPr/>
            </p:nvSpPr>
            <p:spPr>
              <a:xfrm>
                <a:off x="5869315" y="2913062"/>
                <a:ext cx="534988" cy="4159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b="1">
                    <a:latin typeface="黑体" panose="02010609060101010101" pitchFamily="49" charset="-122"/>
                    <a:ea typeface="宋体" panose="02010600030101010101" pitchFamily="2" charset="-122"/>
                  </a:rPr>
                  <a:t>3</a:t>
                </a:r>
              </a:p>
            </p:txBody>
          </p:sp>
          <p:sp>
            <p:nvSpPr>
              <p:cNvPr id="19489" name="Text Box 76"/>
              <p:cNvSpPr txBox="1"/>
              <p:nvPr/>
            </p:nvSpPr>
            <p:spPr>
              <a:xfrm>
                <a:off x="6153151" y="2881940"/>
                <a:ext cx="625475" cy="4143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b="1">
                    <a:latin typeface="黑体" panose="02010609060101010101" pitchFamily="49" charset="-122"/>
                    <a:ea typeface="宋体" panose="02010600030101010101" pitchFamily="2" charset="-122"/>
                  </a:rPr>
                  <a:t>4</a:t>
                </a:r>
              </a:p>
            </p:txBody>
          </p:sp>
          <p:sp>
            <p:nvSpPr>
              <p:cNvPr id="19490" name="Text Box 77"/>
              <p:cNvSpPr txBox="1"/>
              <p:nvPr/>
            </p:nvSpPr>
            <p:spPr>
              <a:xfrm>
                <a:off x="5231130" y="3890642"/>
                <a:ext cx="612775" cy="4159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9491" name="Text Box 79"/>
              <p:cNvSpPr txBox="1"/>
              <p:nvPr/>
            </p:nvSpPr>
            <p:spPr>
              <a:xfrm>
                <a:off x="6781801" y="4013653"/>
                <a:ext cx="546735" cy="41601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66472" tIns="33236" rIns="66472" bIns="33236" anchor="t"/>
              <a:lstStyle/>
              <a:p>
                <a:pPr algn="just"/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en-US" altLang="zh-CN" sz="2100" i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endParaRPr lang="en-US" altLang="zh-CN" sz="2100" i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9492" name="Text Box 80"/>
            <p:cNvSpPr txBox="1"/>
            <p:nvPr/>
          </p:nvSpPr>
          <p:spPr>
            <a:xfrm>
              <a:off x="9115" y="9007"/>
              <a:ext cx="1447" cy="68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lstStyle/>
            <a:p>
              <a:pPr algn="just"/>
              <a:r>
                <a:rPr lang="zh-CN" altLang="en-US" b="1" dirty="0">
                  <a:solidFill>
                    <a:srgbClr val="FF0000"/>
                  </a:solidFill>
                  <a:latin typeface="黑体" panose="02010609060101010101" pitchFamily="49" charset="-122"/>
                  <a:ea typeface="宋体" panose="02010600030101010101" pitchFamily="2" charset="-122"/>
                </a:rPr>
                <a:t>图</a:t>
              </a:r>
              <a:r>
                <a:rPr lang="en-US" altLang="zh-CN" b="1" dirty="0">
                  <a:solidFill>
                    <a:srgbClr val="FF0000"/>
                  </a:solidFill>
                  <a:latin typeface="黑体" panose="02010609060101010101" pitchFamily="49" charset="-122"/>
                  <a:ea typeface="宋体" panose="02010600030101010101" pitchFamily="2" charset="-122"/>
                </a:rPr>
                <a:t>2</a:t>
              </a:r>
              <a:endParaRPr lang="en-US" altLang="zh-CN" b="1">
                <a:solidFill>
                  <a:srgbClr val="FF0000"/>
                </a:solidFill>
                <a:latin typeface="黑体" panose="02010609060101010101" pitchFamily="49" charset="-122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0512" grpId="0"/>
      <p:bldP spid="2" grpId="0"/>
      <p:bldP spid="4" grpId="0" bldLvl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-6.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9065" y="96679"/>
            <a:ext cx="4425315" cy="714851"/>
          </a:xfrm>
          <a:prstGeom prst="rect">
            <a:avLst/>
          </a:prstGeom>
        </p:spPr>
      </p:pic>
      <p:sp>
        <p:nvSpPr>
          <p:cNvPr id="29697" name="Text Box 7"/>
          <p:cNvSpPr txBox="1"/>
          <p:nvPr/>
        </p:nvSpPr>
        <p:spPr>
          <a:xfrm>
            <a:off x="296466" y="719137"/>
            <a:ext cx="6553200" cy="232886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如图已知：直线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交于点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 ∠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EOD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altLang="zh-CN" sz="2100" b="1" baseline="30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0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</a:p>
          <a:p>
            <a:pPr>
              <a:lnSpc>
                <a:spcPct val="14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回答下列问题：</a:t>
            </a:r>
          </a:p>
          <a:p>
            <a:pPr>
              <a:lnSpc>
                <a:spcPct val="14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（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AOE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的余角是</a:t>
            </a:r>
            <a:r>
              <a:rPr lang="zh-CN" altLang="en-US" sz="21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；补角是</a:t>
            </a:r>
            <a:r>
              <a:rPr lang="zh-CN" altLang="en-US" sz="21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；</a:t>
            </a:r>
            <a:r>
              <a:rPr lang="zh-CN" altLang="en-US" sz="21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</a:t>
            </a:r>
            <a:endParaRPr lang="zh-CN" altLang="en-US" sz="21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（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AOC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的余角是</a:t>
            </a:r>
            <a:r>
              <a:rPr lang="zh-CN" altLang="en-US" sz="21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；补角是</a:t>
            </a:r>
            <a:r>
              <a:rPr lang="zh-CN" altLang="en-US" sz="21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；</a:t>
            </a:r>
          </a:p>
          <a:p>
            <a:pPr>
              <a:lnSpc>
                <a:spcPct val="14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对顶角是</a:t>
            </a:r>
            <a:r>
              <a:rPr lang="zh-CN" altLang="en-US" sz="21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；</a:t>
            </a:r>
            <a:r>
              <a:rPr lang="zh-CN" altLang="en-US" sz="21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endParaRPr lang="zh-CN" altLang="en-US" sz="21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29698" name="Group 31"/>
          <p:cNvGrpSpPr/>
          <p:nvPr/>
        </p:nvGrpSpPr>
        <p:grpSpPr>
          <a:xfrm>
            <a:off x="3939540" y="2881552"/>
            <a:ext cx="2481263" cy="1736011"/>
            <a:chOff x="2245" y="2160"/>
            <a:chExt cx="2223" cy="1730"/>
          </a:xfrm>
        </p:grpSpPr>
        <p:sp>
          <p:nvSpPr>
            <p:cNvPr id="29699" name="Line 21"/>
            <p:cNvSpPr/>
            <p:nvPr/>
          </p:nvSpPr>
          <p:spPr>
            <a:xfrm>
              <a:off x="2245" y="2886"/>
              <a:ext cx="2087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0" name="Line 22"/>
            <p:cNvSpPr/>
            <p:nvPr/>
          </p:nvSpPr>
          <p:spPr>
            <a:xfrm flipV="1">
              <a:off x="2472" y="2341"/>
              <a:ext cx="1587" cy="953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1" name="Line 23"/>
            <p:cNvSpPr/>
            <p:nvPr/>
          </p:nvSpPr>
          <p:spPr>
            <a:xfrm flipH="1" flipV="1">
              <a:off x="2801" y="2160"/>
              <a:ext cx="352" cy="726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2" name="Text Box 24"/>
            <p:cNvSpPr txBox="1"/>
            <p:nvPr/>
          </p:nvSpPr>
          <p:spPr>
            <a:xfrm>
              <a:off x="2608" y="3113"/>
              <a:ext cx="363" cy="41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9703" name="Text Box 25"/>
            <p:cNvSpPr txBox="1"/>
            <p:nvPr/>
          </p:nvSpPr>
          <p:spPr>
            <a:xfrm>
              <a:off x="2245" y="2840"/>
              <a:ext cx="363" cy="41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9704" name="Text Box 26"/>
            <p:cNvSpPr txBox="1"/>
            <p:nvPr/>
          </p:nvSpPr>
          <p:spPr>
            <a:xfrm>
              <a:off x="4105" y="2823"/>
              <a:ext cx="363" cy="41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9705" name="Text Box 27"/>
            <p:cNvSpPr txBox="1"/>
            <p:nvPr/>
          </p:nvSpPr>
          <p:spPr>
            <a:xfrm>
              <a:off x="3969" y="2296"/>
              <a:ext cx="363" cy="41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9706" name="Text Box 28"/>
            <p:cNvSpPr txBox="1"/>
            <p:nvPr/>
          </p:nvSpPr>
          <p:spPr>
            <a:xfrm>
              <a:off x="3107" y="2840"/>
              <a:ext cx="363" cy="41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29707" name="Text Box 29"/>
            <p:cNvSpPr txBox="1"/>
            <p:nvPr/>
          </p:nvSpPr>
          <p:spPr>
            <a:xfrm>
              <a:off x="2517" y="2160"/>
              <a:ext cx="363" cy="41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9708" name="Text Box 30"/>
            <p:cNvSpPr txBox="1"/>
            <p:nvPr/>
          </p:nvSpPr>
          <p:spPr>
            <a:xfrm>
              <a:off x="2971" y="3430"/>
              <a:ext cx="1179" cy="4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 sz="2400" b="1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2997994" y="1711642"/>
            <a:ext cx="1219200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endParaRPr lang="en-US" altLang="zh-CN" sz="2100" i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981575" y="1698546"/>
            <a:ext cx="1219200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BOE</a:t>
            </a:r>
            <a:endParaRPr lang="en-US" altLang="zh-CN" sz="2100" i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019664" y="2129552"/>
            <a:ext cx="1219200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AOE</a:t>
            </a:r>
            <a:endParaRPr lang="en-US" altLang="zh-CN" sz="2100" i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016818" y="2129552"/>
            <a:ext cx="1219200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BOC</a:t>
            </a:r>
            <a:endParaRPr lang="en-US" altLang="zh-CN" sz="2100" i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161699" y="2579370"/>
            <a:ext cx="1219200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BOD</a:t>
            </a:r>
            <a:endParaRPr lang="en-US" altLang="zh-CN" sz="2100" i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/>
      <p:bldP spid="4" grpId="0"/>
      <p:bldP spid="5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/>
          <p:nvPr/>
        </p:nvSpPr>
        <p:spPr>
          <a:xfrm>
            <a:off x="210027" y="381001"/>
            <a:ext cx="6860381" cy="48815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若一个角的补角等于它的余角的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倍，求这个角的度数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sp>
        <p:nvSpPr>
          <p:cNvPr id="52227" name="Text Box 3"/>
          <p:cNvSpPr txBox="1"/>
          <p:nvPr/>
        </p:nvSpPr>
        <p:spPr>
          <a:xfrm>
            <a:off x="360998" y="1241823"/>
            <a:ext cx="5966222" cy="249221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解：设这个角是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</a:t>
            </a: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，则它的补角是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</a:t>
            </a: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－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°),   </a:t>
            </a:r>
          </a:p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余角是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</a:t>
            </a: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Arial" panose="020B0604020202020204" pitchFamily="34" charset="0"/>
              </a:rPr>
              <a:t>－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°) .</a:t>
            </a:r>
          </a:p>
          <a:p>
            <a:pPr>
              <a:lnSpc>
                <a:spcPct val="150000"/>
              </a:lnSpc>
            </a:pP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根据题意，得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</a:t>
            </a: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Arial" panose="020B0604020202020204" pitchFamily="34" charset="0"/>
              </a:rPr>
              <a:t>－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°= 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(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</a:t>
            </a: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Arial" panose="020B0604020202020204" pitchFamily="34" charset="0"/>
              </a:rPr>
              <a:t>－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°). </a:t>
            </a:r>
          </a:p>
          <a:p>
            <a:pPr>
              <a:lnSpc>
                <a:spcPct val="150000"/>
              </a:lnSpc>
            </a:pP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解得 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答：这个角的度数是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°.</a:t>
            </a:r>
          </a:p>
        </p:txBody>
      </p:sp>
      <p:sp>
        <p:nvSpPr>
          <p:cNvPr id="35" name="云形标注 34"/>
          <p:cNvSpPr/>
          <p:nvPr/>
        </p:nvSpPr>
        <p:spPr>
          <a:xfrm>
            <a:off x="5895975" y="1833087"/>
            <a:ext cx="2589848" cy="1310164"/>
          </a:xfrm>
          <a:prstGeom prst="cloudCallout">
            <a:avLst>
              <a:gd name="adj1" fmla="val -113589"/>
              <a:gd name="adj2" fmla="val -12704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方程思想是解决这类高频考题的重要思路！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charRg st="3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charRg st="30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charRg st="52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charRg st="52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charRg st="80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2227">
                                            <p:txEl>
                                              <p:charRg st="80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charRg st="89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2227">
                                            <p:txEl>
                                              <p:charRg st="89" end="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ldLvl="0" animBg="1"/>
      <p:bldP spid="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AutoShape 2"/>
          <p:cNvSpPr/>
          <p:nvPr/>
        </p:nvSpPr>
        <p:spPr>
          <a:xfrm rot="5400000">
            <a:off x="1481138" y="2134791"/>
            <a:ext cx="1997869" cy="917972"/>
          </a:xfrm>
          <a:prstGeom prst="parallelogram">
            <a:avLst>
              <a:gd name="adj" fmla="val 54409"/>
            </a:avLst>
          </a:pr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 vert="eaVert" wrap="none" lIns="68580" tIns="34290" rIns="68580" bIns="34290" anchor="ctr"/>
          <a:lstStyle/>
          <a:p>
            <a:pPr algn="r"/>
            <a:endParaRPr lang="zh-CN" altLang="en-US" sz="1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2770" name="Rectangle 3"/>
          <p:cNvSpPr/>
          <p:nvPr/>
        </p:nvSpPr>
        <p:spPr>
          <a:xfrm>
            <a:off x="2943225" y="2084785"/>
            <a:ext cx="2321719" cy="1512094"/>
          </a:xfrm>
          <a:prstGeom prst="rect">
            <a:avLst/>
          </a:pr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r"/>
            <a:endParaRPr lang="zh-CN" altLang="en-US" sz="1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2799" name="Text Box 32"/>
          <p:cNvSpPr txBox="1"/>
          <p:nvPr/>
        </p:nvSpPr>
        <p:spPr>
          <a:xfrm>
            <a:off x="496491" y="572691"/>
            <a:ext cx="5741194" cy="87630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要测量两堵墙所成的角的度数，但人不能进入 </a:t>
            </a:r>
          </a:p>
          <a:p>
            <a:pPr>
              <a:spcBef>
                <a:spcPct val="50000"/>
              </a:spcBef>
            </a:pP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   围墙，如何测量？</a:t>
            </a:r>
            <a:endParaRPr lang="en-US" altLang="zh-CN" sz="21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32803" name="Group 36"/>
          <p:cNvGrpSpPr/>
          <p:nvPr/>
        </p:nvGrpSpPr>
        <p:grpSpPr>
          <a:xfrm>
            <a:off x="2943225" y="3489726"/>
            <a:ext cx="3457575" cy="415529"/>
            <a:chOff x="2471" y="2886"/>
            <a:chExt cx="2904" cy="349"/>
          </a:xfrm>
        </p:grpSpPr>
        <p:sp>
          <p:nvSpPr>
            <p:cNvPr id="32804" name="Line 37"/>
            <p:cNvSpPr/>
            <p:nvPr/>
          </p:nvSpPr>
          <p:spPr>
            <a:xfrm flipH="1">
              <a:off x="2471" y="2976"/>
              <a:ext cx="2450" cy="0"/>
            </a:xfrm>
            <a:prstGeom prst="line">
              <a:avLst/>
            </a:prstGeom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05" name="Text Box 38"/>
            <p:cNvSpPr txBox="1"/>
            <p:nvPr/>
          </p:nvSpPr>
          <p:spPr>
            <a:xfrm>
              <a:off x="4967" y="2886"/>
              <a:ext cx="408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3" name="Group 43"/>
          <p:cNvGrpSpPr/>
          <p:nvPr/>
        </p:nvGrpSpPr>
        <p:grpSpPr>
          <a:xfrm>
            <a:off x="728663" y="3596877"/>
            <a:ext cx="2159794" cy="685799"/>
            <a:chOff x="612" y="2976"/>
            <a:chExt cx="1814" cy="576"/>
          </a:xfrm>
        </p:grpSpPr>
        <p:sp>
          <p:nvSpPr>
            <p:cNvPr id="32811" name="Line 44"/>
            <p:cNvSpPr/>
            <p:nvPr/>
          </p:nvSpPr>
          <p:spPr>
            <a:xfrm flipH="1">
              <a:off x="703" y="2976"/>
              <a:ext cx="1723" cy="46"/>
            </a:xfrm>
            <a:prstGeom prst="line">
              <a:avLst/>
            </a:prstGeom>
            <a:ln w="25400" cap="flat" cmpd="sng">
              <a:solidFill>
                <a:srgbClr val="FF0000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12" name="Text Box 45"/>
            <p:cNvSpPr txBox="1"/>
            <p:nvPr/>
          </p:nvSpPr>
          <p:spPr>
            <a:xfrm>
              <a:off x="612" y="3203"/>
              <a:ext cx="318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38958" name="Group 46"/>
          <p:cNvGrpSpPr/>
          <p:nvPr/>
        </p:nvGrpSpPr>
        <p:grpSpPr>
          <a:xfrm>
            <a:off x="2834879" y="3543301"/>
            <a:ext cx="2106215" cy="1456394"/>
            <a:chOff x="2381" y="2931"/>
            <a:chExt cx="1951" cy="1079"/>
          </a:xfrm>
        </p:grpSpPr>
        <p:sp>
          <p:nvSpPr>
            <p:cNvPr id="32814" name="Line 47"/>
            <p:cNvSpPr/>
            <p:nvPr/>
          </p:nvSpPr>
          <p:spPr>
            <a:xfrm>
              <a:off x="2381" y="2931"/>
              <a:ext cx="1814" cy="771"/>
            </a:xfrm>
            <a:prstGeom prst="line">
              <a:avLst/>
            </a:prstGeom>
            <a:ln w="25400" cap="flat" cmpd="sng">
              <a:solidFill>
                <a:srgbClr val="FF0000"/>
              </a:solidFill>
              <a:prstDash val="dash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15" name="Text Box 48"/>
            <p:cNvSpPr txBox="1"/>
            <p:nvPr/>
          </p:nvSpPr>
          <p:spPr>
            <a:xfrm>
              <a:off x="3878" y="3702"/>
              <a:ext cx="454" cy="308"/>
            </a:xfrm>
            <a:prstGeom prst="rect">
              <a:avLst/>
            </a:prstGeom>
            <a:noFill/>
            <a:ln w="25400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32806" name="Group 39"/>
          <p:cNvGrpSpPr/>
          <p:nvPr/>
        </p:nvGrpSpPr>
        <p:grpSpPr>
          <a:xfrm>
            <a:off x="944167" y="2516982"/>
            <a:ext cx="1974056" cy="1054894"/>
            <a:chOff x="748" y="2160"/>
            <a:chExt cx="1703" cy="795"/>
          </a:xfrm>
        </p:grpSpPr>
        <p:sp>
          <p:nvSpPr>
            <p:cNvPr id="32807" name="Line 40"/>
            <p:cNvSpPr/>
            <p:nvPr/>
          </p:nvSpPr>
          <p:spPr>
            <a:xfrm>
              <a:off x="1156" y="2341"/>
              <a:ext cx="1295" cy="614"/>
            </a:xfrm>
            <a:prstGeom prst="line">
              <a:avLst/>
            </a:prstGeom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08" name="Text Box 41"/>
            <p:cNvSpPr txBox="1"/>
            <p:nvPr/>
          </p:nvSpPr>
          <p:spPr>
            <a:xfrm>
              <a:off x="748" y="2160"/>
              <a:ext cx="318" cy="313"/>
            </a:xfrm>
            <a:prstGeom prst="rect">
              <a:avLst/>
            </a:prstGeom>
            <a:noFill/>
            <a:ln w="31750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sp>
        <p:nvSpPr>
          <p:cNvPr id="6" name="Rectangle 3"/>
          <p:cNvSpPr/>
          <p:nvPr/>
        </p:nvSpPr>
        <p:spPr>
          <a:xfrm>
            <a:off x="2945130" y="2080023"/>
            <a:ext cx="2321719" cy="1512094"/>
          </a:xfrm>
          <a:prstGeom prst="rect">
            <a:avLst/>
          </a:prstGeom>
          <a:solidFill>
            <a:srgbClr val="B2B2B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r"/>
            <a:endParaRPr lang="zh-CN" altLang="en-US" sz="1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2771" name="Line 4"/>
          <p:cNvSpPr/>
          <p:nvPr/>
        </p:nvSpPr>
        <p:spPr>
          <a:xfrm>
            <a:off x="2943225" y="2463404"/>
            <a:ext cx="2321719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2" name="Line 5"/>
          <p:cNvSpPr/>
          <p:nvPr/>
        </p:nvSpPr>
        <p:spPr>
          <a:xfrm>
            <a:off x="2943225" y="2840831"/>
            <a:ext cx="2321719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3" name="Line 6"/>
          <p:cNvSpPr/>
          <p:nvPr/>
        </p:nvSpPr>
        <p:spPr>
          <a:xfrm>
            <a:off x="2943225" y="3219450"/>
            <a:ext cx="2321719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4" name="Line 7"/>
          <p:cNvSpPr/>
          <p:nvPr/>
        </p:nvSpPr>
        <p:spPr>
          <a:xfrm flipH="1" flipV="1">
            <a:off x="1916907" y="1977629"/>
            <a:ext cx="1026319" cy="4857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5" name="Line 8"/>
          <p:cNvSpPr/>
          <p:nvPr/>
        </p:nvSpPr>
        <p:spPr>
          <a:xfrm flipH="1" flipV="1">
            <a:off x="1916907" y="2355056"/>
            <a:ext cx="1026319" cy="4857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6" name="Line 9"/>
          <p:cNvSpPr/>
          <p:nvPr/>
        </p:nvSpPr>
        <p:spPr>
          <a:xfrm flipH="1" flipV="1">
            <a:off x="1916907" y="2733675"/>
            <a:ext cx="1026319" cy="4857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7" name="Line 10"/>
          <p:cNvSpPr/>
          <p:nvPr/>
        </p:nvSpPr>
        <p:spPr>
          <a:xfrm>
            <a:off x="3537347" y="2084785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8" name="Line 11"/>
          <p:cNvSpPr/>
          <p:nvPr/>
        </p:nvSpPr>
        <p:spPr>
          <a:xfrm>
            <a:off x="3213497" y="2463404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9" name="Line 12"/>
          <p:cNvSpPr/>
          <p:nvPr/>
        </p:nvSpPr>
        <p:spPr>
          <a:xfrm>
            <a:off x="4076700" y="2084785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0" name="Line 13"/>
          <p:cNvSpPr/>
          <p:nvPr/>
        </p:nvSpPr>
        <p:spPr>
          <a:xfrm>
            <a:off x="4670822" y="2084785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1" name="Line 14"/>
          <p:cNvSpPr/>
          <p:nvPr/>
        </p:nvSpPr>
        <p:spPr>
          <a:xfrm>
            <a:off x="3807619" y="2463404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2" name="Line 15"/>
          <p:cNvSpPr/>
          <p:nvPr/>
        </p:nvSpPr>
        <p:spPr>
          <a:xfrm>
            <a:off x="4400550" y="2462213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3" name="Line 16"/>
          <p:cNvSpPr/>
          <p:nvPr/>
        </p:nvSpPr>
        <p:spPr>
          <a:xfrm>
            <a:off x="4941094" y="2463404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4" name="Line 17"/>
          <p:cNvSpPr/>
          <p:nvPr/>
        </p:nvSpPr>
        <p:spPr>
          <a:xfrm>
            <a:off x="3537347" y="2840832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5" name="Line 18"/>
          <p:cNvSpPr/>
          <p:nvPr/>
        </p:nvSpPr>
        <p:spPr>
          <a:xfrm>
            <a:off x="4076700" y="2840832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6" name="Line 19"/>
          <p:cNvSpPr/>
          <p:nvPr/>
        </p:nvSpPr>
        <p:spPr>
          <a:xfrm>
            <a:off x="4670822" y="2840832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7" name="Line 20"/>
          <p:cNvSpPr/>
          <p:nvPr/>
        </p:nvSpPr>
        <p:spPr>
          <a:xfrm>
            <a:off x="3213497" y="3219450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8" name="Line 21"/>
          <p:cNvSpPr/>
          <p:nvPr/>
        </p:nvSpPr>
        <p:spPr>
          <a:xfrm>
            <a:off x="3807619" y="3219450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9" name="Line 22"/>
          <p:cNvSpPr/>
          <p:nvPr/>
        </p:nvSpPr>
        <p:spPr>
          <a:xfrm>
            <a:off x="4400550" y="3219450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0" name="Line 23"/>
          <p:cNvSpPr/>
          <p:nvPr/>
        </p:nvSpPr>
        <p:spPr>
          <a:xfrm>
            <a:off x="4941094" y="3219450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1" name="Line 24"/>
          <p:cNvSpPr/>
          <p:nvPr/>
        </p:nvSpPr>
        <p:spPr>
          <a:xfrm>
            <a:off x="2564606" y="1922860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2" name="Line 25"/>
          <p:cNvSpPr/>
          <p:nvPr/>
        </p:nvSpPr>
        <p:spPr>
          <a:xfrm>
            <a:off x="2132410" y="1707357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3" name="Line 26"/>
          <p:cNvSpPr/>
          <p:nvPr/>
        </p:nvSpPr>
        <p:spPr>
          <a:xfrm>
            <a:off x="2294335" y="2139554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4" name="Line 27"/>
          <p:cNvSpPr/>
          <p:nvPr/>
        </p:nvSpPr>
        <p:spPr>
          <a:xfrm>
            <a:off x="2619375" y="3056335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5" name="Line 28"/>
          <p:cNvSpPr/>
          <p:nvPr/>
        </p:nvSpPr>
        <p:spPr>
          <a:xfrm>
            <a:off x="2132410" y="2462213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6" name="Line 29"/>
          <p:cNvSpPr/>
          <p:nvPr/>
        </p:nvSpPr>
        <p:spPr>
          <a:xfrm>
            <a:off x="2511029" y="2625329"/>
            <a:ext cx="0" cy="3786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7" name="Line 30"/>
          <p:cNvSpPr/>
          <p:nvPr/>
        </p:nvSpPr>
        <p:spPr>
          <a:xfrm>
            <a:off x="2240756" y="2894410"/>
            <a:ext cx="0" cy="32504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" name="云形标注 34"/>
          <p:cNvSpPr/>
          <p:nvPr/>
        </p:nvSpPr>
        <p:spPr>
          <a:xfrm>
            <a:off x="6522721" y="1206818"/>
            <a:ext cx="2240756" cy="1310164"/>
          </a:xfrm>
          <a:prstGeom prst="cloudCallout">
            <a:avLst>
              <a:gd name="adj1" fmla="val -89532"/>
              <a:gd name="adj2" fmla="val 89403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你想到了几种解决办法呢？</a:t>
            </a:r>
          </a:p>
        </p:txBody>
      </p:sp>
      <p:sp>
        <p:nvSpPr>
          <p:cNvPr id="38946" name="Arc 34"/>
          <p:cNvSpPr/>
          <p:nvPr/>
        </p:nvSpPr>
        <p:spPr>
          <a:xfrm flipH="1">
            <a:off x="2239566" y="3327798"/>
            <a:ext cx="216694" cy="26908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925" y="358775"/>
              </a:cxn>
              <a:cxn ang="0">
                <a:pos x="0" y="358775"/>
              </a:cxn>
            </a:cxnLst>
            <a:rect l="0" t="0" r="0" b="0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8947" name="Arc 35"/>
          <p:cNvSpPr/>
          <p:nvPr/>
        </p:nvSpPr>
        <p:spPr>
          <a:xfrm rot="-234030" flipH="1" flipV="1">
            <a:off x="2672954" y="3596879"/>
            <a:ext cx="540544" cy="16311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0725" y="217488"/>
              </a:cxn>
              <a:cxn ang="0">
                <a:pos x="0" y="217488"/>
              </a:cxn>
            </a:cxnLst>
            <a:rect l="0" t="0" r="0" b="0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2816" name="Freeform 50"/>
          <p:cNvSpPr/>
          <p:nvPr/>
        </p:nvSpPr>
        <p:spPr>
          <a:xfrm>
            <a:off x="2564607" y="3219450"/>
            <a:ext cx="756047" cy="369094"/>
          </a:xfrm>
          <a:custGeom>
            <a:avLst/>
            <a:gdLst/>
            <a:ahLst/>
            <a:cxnLst>
              <a:cxn ang="0">
                <a:pos x="0" y="84"/>
              </a:cxn>
              <a:cxn ang="0">
                <a:pos x="363" y="38"/>
              </a:cxn>
              <a:cxn ang="0">
                <a:pos x="635" y="310"/>
              </a:cxn>
            </a:cxnLst>
            <a:rect l="0" t="0" r="0" b="0"/>
            <a:pathLst>
              <a:path w="635" h="310">
                <a:moveTo>
                  <a:pt x="0" y="84"/>
                </a:moveTo>
                <a:cubicBezTo>
                  <a:pt x="128" y="42"/>
                  <a:pt x="257" y="0"/>
                  <a:pt x="363" y="38"/>
                </a:cubicBezTo>
                <a:cubicBezTo>
                  <a:pt x="469" y="76"/>
                  <a:pt x="590" y="265"/>
                  <a:pt x="635" y="310"/>
                </a:cubicBezTo>
              </a:path>
            </a:pathLst>
          </a:custGeom>
          <a:noFill/>
          <a:ln w="25400" cap="flat" cmpd="sng">
            <a:solidFill>
              <a:srgbClr val="FFFF00"/>
            </a:solidFill>
            <a:prstDash val="sysDot"/>
            <a:miter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2809" name="Text Box 42"/>
          <p:cNvSpPr txBox="1"/>
          <p:nvPr/>
        </p:nvSpPr>
        <p:spPr>
          <a:xfrm>
            <a:off x="2726531" y="3759993"/>
            <a:ext cx="377429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altLang="zh-CN" sz="1800" i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9" grpId="0"/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57403" y="170233"/>
            <a:ext cx="875348" cy="39147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 algn="just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Ø"/>
            </a:pP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</a:rPr>
              <a:t>小结</a:t>
            </a:r>
          </a:p>
        </p:txBody>
      </p:sp>
      <p:graphicFrame>
        <p:nvGraphicFramePr>
          <p:cNvPr id="21506" name="表格 21505"/>
          <p:cNvGraphicFramePr/>
          <p:nvPr/>
        </p:nvGraphicFramePr>
        <p:xfrm>
          <a:off x="346472" y="941785"/>
          <a:ext cx="6115050" cy="3920490"/>
        </p:xfrm>
        <a:graphic>
          <a:graphicData uri="http://schemas.openxmlformats.org/drawingml/2006/table">
            <a:tbl>
              <a:tblPr/>
              <a:tblGrid>
                <a:gridCol w="125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2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5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800" b="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100" b="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互余</a:t>
                      </a: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100" b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互补</a:t>
                      </a: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100" b="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两角间的数量关系</a:t>
                      </a:r>
                    </a:p>
                  </a:txBody>
                  <a:tcPr marL="68580" marR="68580"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800" b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800" b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208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en-US" altLang="zh-CN" sz="1800" b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100" b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对应图形</a:t>
                      </a:r>
                    </a:p>
                  </a:txBody>
                  <a:tcPr marL="68580" marR="68580"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800" b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800" b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106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230000"/>
                        </a:lnSpc>
                        <a:buNone/>
                      </a:pPr>
                      <a:r>
                        <a:rPr lang="zh-CN" altLang="en-US" sz="2100" b="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性质</a:t>
                      </a:r>
                    </a:p>
                  </a:txBody>
                  <a:tcPr marL="68580" marR="68580"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800" b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buNone/>
                      </a:pPr>
                      <a:endParaRPr lang="zh-CN" altLang="en-US" sz="1800" b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1529" name="图片 21528" descr="EQ]NN40$T~Z[[$ZZTH9YP{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118610" y="2595563"/>
            <a:ext cx="2182654" cy="121205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30" name="图片 2152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05000" y="1549004"/>
            <a:ext cx="1728788" cy="4012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31" name="图片 21530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225528" y="1549004"/>
            <a:ext cx="1832372" cy="39647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32" name="文本框 21531"/>
          <p:cNvSpPr txBox="1"/>
          <p:nvPr/>
        </p:nvSpPr>
        <p:spPr>
          <a:xfrm>
            <a:off x="1919288" y="4065985"/>
            <a:ext cx="1835944" cy="71485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同角或等角的</a:t>
            </a:r>
          </a:p>
          <a:p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余角相等</a:t>
            </a:r>
          </a:p>
        </p:txBody>
      </p:sp>
      <p:sp>
        <p:nvSpPr>
          <p:cNvPr id="21533" name="文本框 21532"/>
          <p:cNvSpPr txBox="1"/>
          <p:nvPr/>
        </p:nvSpPr>
        <p:spPr>
          <a:xfrm>
            <a:off x="4398168" y="4042173"/>
            <a:ext cx="1968104" cy="71485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同角或等角的</a:t>
            </a:r>
          </a:p>
          <a:p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补角相等</a:t>
            </a:r>
          </a:p>
        </p:txBody>
      </p:sp>
      <p:pic>
        <p:nvPicPr>
          <p:cNvPr id="21537" name="图片 21536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926669" y="1913335"/>
            <a:ext cx="1747838" cy="4298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38" name="图片 21537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111229" y="2006204"/>
            <a:ext cx="2055019" cy="44053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867" name="Text Box 7"/>
          <p:cNvSpPr/>
          <p:nvPr/>
        </p:nvSpPr>
        <p:spPr>
          <a:xfrm>
            <a:off x="125254" y="380048"/>
            <a:ext cx="3821430" cy="55292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华文中宋" panose="02010600040101010101" pitchFamily="2" charset="-122"/>
              </a:rPr>
              <a:t> 对顶角性质：对顶角相等</a:t>
            </a:r>
            <a:r>
              <a:rPr lang="zh-CN" altLang="en-US" sz="2100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华文中宋" panose="02010600040101010101" pitchFamily="2" charset="-122"/>
              </a:rPr>
              <a:t>. </a:t>
            </a:r>
            <a:endParaRPr lang="zh-CN" altLang="en-US" sz="21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华文中宋" panose="02010600040101010101" pitchFamily="2" charset="-122"/>
            </a:endParaRPr>
          </a:p>
        </p:txBody>
      </p:sp>
      <p:pic>
        <p:nvPicPr>
          <p:cNvPr id="21528" name="图片 21527" descr="U)~)ZD53]@IZ@IFZVYFAWDC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1946434" y="2573179"/>
            <a:ext cx="1565910" cy="134969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0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10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1532" grpId="0"/>
      <p:bldP spid="21533" grpId="0"/>
      <p:bldP spid="36867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-6.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86690" y="112395"/>
            <a:ext cx="1318260" cy="583883"/>
          </a:xfrm>
          <a:prstGeom prst="rect">
            <a:avLst/>
          </a:prstGeom>
        </p:spPr>
      </p:pic>
      <p:sp>
        <p:nvSpPr>
          <p:cNvPr id="3" name="Rectangle 2"/>
          <p:cNvSpPr txBox="1"/>
          <p:nvPr/>
        </p:nvSpPr>
        <p:spPr>
          <a:xfrm>
            <a:off x="523875" y="1029891"/>
            <a:ext cx="3638550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r>
              <a:rPr lang="zh-CN" altLang="en-US" sz="2100" b="1" dirty="0">
                <a:solidFill>
                  <a:srgbClr val="000000"/>
                </a:solidFill>
                <a:latin typeface="宋体" panose="02010600030101010101" pitchFamily="2" charset="-122"/>
              </a:rPr>
              <a:t>看一看，它们有什么共同之处？ </a:t>
            </a:r>
          </a:p>
        </p:txBody>
      </p:sp>
      <p:pic>
        <p:nvPicPr>
          <p:cNvPr id="4" name="Picture 3" descr="电梯1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209675" y="1663304"/>
            <a:ext cx="1732360" cy="260627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Picture 4" descr="双杠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3412331" y="1585913"/>
            <a:ext cx="2578894" cy="127992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Oval 5"/>
          <p:cNvSpPr/>
          <p:nvPr/>
        </p:nvSpPr>
        <p:spPr>
          <a:xfrm>
            <a:off x="1495425" y="2520554"/>
            <a:ext cx="1200150" cy="514350"/>
          </a:xfrm>
          <a:prstGeom prst="ellipse">
            <a:avLst/>
          </a:prstGeom>
          <a:noFill/>
          <a:ln w="3810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ctr">
              <a:buFont typeface="Arial" panose="020B0604020202020204" pitchFamily="34" charset="0"/>
            </a:pPr>
            <a:endParaRPr lang="zh-CN" altLang="en-US" sz="18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43" name="Oval 6"/>
          <p:cNvSpPr/>
          <p:nvPr/>
        </p:nvSpPr>
        <p:spPr>
          <a:xfrm>
            <a:off x="4162425" y="1528763"/>
            <a:ext cx="1200150" cy="514350"/>
          </a:xfrm>
          <a:prstGeom prst="ellipse">
            <a:avLst/>
          </a:prstGeom>
          <a:noFill/>
          <a:ln w="3810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ctr">
              <a:buFont typeface="Arial" panose="020B0604020202020204" pitchFamily="34" charset="0"/>
            </a:pPr>
            <a:endParaRPr lang="zh-CN" altLang="en-US" sz="18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44" name="Text Box 7"/>
          <p:cNvSpPr txBox="1"/>
          <p:nvPr/>
        </p:nvSpPr>
        <p:spPr>
          <a:xfrm>
            <a:off x="420529" y="2520791"/>
            <a:ext cx="770096" cy="391478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CC99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</a:rPr>
              <a:t>扶手</a:t>
            </a:r>
          </a:p>
        </p:txBody>
      </p:sp>
      <p:sp>
        <p:nvSpPr>
          <p:cNvPr id="45" name="Text Box 8"/>
          <p:cNvSpPr txBox="1"/>
          <p:nvPr/>
        </p:nvSpPr>
        <p:spPr>
          <a:xfrm>
            <a:off x="5866448" y="2182654"/>
            <a:ext cx="792956" cy="391478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CC99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</a:rPr>
              <a:t>双杠</a:t>
            </a:r>
          </a:p>
        </p:txBody>
      </p:sp>
      <p:sp>
        <p:nvSpPr>
          <p:cNvPr id="46" name="Text Box 9"/>
          <p:cNvSpPr txBox="1"/>
          <p:nvPr/>
        </p:nvSpPr>
        <p:spPr>
          <a:xfrm>
            <a:off x="5740241" y="3436144"/>
            <a:ext cx="780574" cy="391478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CC99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</a:rPr>
              <a:t>铁轨</a:t>
            </a:r>
          </a:p>
        </p:txBody>
      </p:sp>
      <p:sp>
        <p:nvSpPr>
          <p:cNvPr id="48" name="Text Box 11"/>
          <p:cNvSpPr txBox="1"/>
          <p:nvPr/>
        </p:nvSpPr>
        <p:spPr>
          <a:xfrm>
            <a:off x="4283869" y="1056085"/>
            <a:ext cx="941546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</a:rPr>
              <a:t>不相交</a:t>
            </a:r>
          </a:p>
        </p:txBody>
      </p:sp>
      <p:pic>
        <p:nvPicPr>
          <p:cNvPr id="49" name="Picture 12" descr="xin_bb3c3bbacb104ffd9be041df857d2b1b_1"/>
          <p:cNvPicPr>
            <a:picLocks noChangeAspect="1"/>
          </p:cNvPicPr>
          <p:nvPr/>
        </p:nvPicPr>
        <p:blipFill>
          <a:blip r:embed="rId5" cstate="email">
            <a:lum bright="-12000"/>
          </a:blip>
          <a:srcRect l="22990" t="27814" b="-1570"/>
          <a:stretch>
            <a:fillRect/>
          </a:stretch>
        </p:blipFill>
        <p:spPr>
          <a:xfrm>
            <a:off x="3550444" y="3012281"/>
            <a:ext cx="2133600" cy="138707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0" name="Oval 13"/>
          <p:cNvSpPr/>
          <p:nvPr/>
        </p:nvSpPr>
        <p:spPr>
          <a:xfrm>
            <a:off x="4360069" y="3515916"/>
            <a:ext cx="1200150" cy="514350"/>
          </a:xfrm>
          <a:prstGeom prst="ellipse">
            <a:avLst/>
          </a:prstGeom>
          <a:noFill/>
          <a:ln w="3810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ctr">
              <a:buFont typeface="Arial" panose="020B0604020202020204" pitchFamily="34" charset="0"/>
            </a:pPr>
            <a:endParaRPr lang="zh-CN" altLang="en-US" sz="18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34" name="Text Box 41"/>
          <p:cNvSpPr txBox="1"/>
          <p:nvPr/>
        </p:nvSpPr>
        <p:spPr>
          <a:xfrm>
            <a:off x="6845141" y="1052512"/>
            <a:ext cx="1909763" cy="1361123"/>
          </a:xfrm>
          <a:prstGeom prst="rect">
            <a:avLst/>
          </a:prstGeom>
          <a:noFill/>
          <a:ln w="12700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21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在同一平面内</a:t>
            </a:r>
          </a:p>
          <a:p>
            <a:pPr>
              <a:buFont typeface="Arial" panose="020B0604020202020204" pitchFamily="34" charset="0"/>
            </a:pPr>
            <a:r>
              <a:rPr lang="zh-CN" altLang="en-US" sz="21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不相交的</a:t>
            </a:r>
          </a:p>
          <a:p>
            <a:pPr>
              <a:buFont typeface="Arial" panose="020B0604020202020204" pitchFamily="34" charset="0"/>
            </a:pPr>
            <a:r>
              <a:rPr lang="zh-CN" altLang="en-US" sz="21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两条直线</a:t>
            </a:r>
          </a:p>
          <a:p>
            <a:pPr>
              <a:buFont typeface="Arial" panose="020B0604020202020204" pitchFamily="34" charset="0"/>
            </a:pP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叫做平行线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21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bldLvl="0" animBg="1"/>
      <p:bldP spid="43" grpId="0" bldLvl="0" animBg="1"/>
      <p:bldP spid="44" grpId="0" bldLvl="0" animBg="1"/>
      <p:bldP spid="45" grpId="0" bldLvl="0" animBg="1"/>
      <p:bldP spid="46" grpId="0" bldLvl="0" animBg="1"/>
      <p:bldP spid="48" grpId="0" bldLvl="0"/>
      <p:bldP spid="50" grpId="0" bldLvl="0" animBg="1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200211195215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69144" y="914639"/>
            <a:ext cx="5484019" cy="18395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" name="Line 3"/>
          <p:cNvSpPr/>
          <p:nvPr/>
        </p:nvSpPr>
        <p:spPr>
          <a:xfrm>
            <a:off x="1056085" y="1159907"/>
            <a:ext cx="4986338" cy="1414463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" name="Line 4"/>
          <p:cNvSpPr/>
          <p:nvPr/>
        </p:nvSpPr>
        <p:spPr>
          <a:xfrm flipH="1">
            <a:off x="1275160" y="938451"/>
            <a:ext cx="4780359" cy="1701403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" name="Text Box 5"/>
          <p:cNvSpPr txBox="1"/>
          <p:nvPr/>
        </p:nvSpPr>
        <p:spPr>
          <a:xfrm>
            <a:off x="1657350" y="897970"/>
            <a:ext cx="292894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" name="Text Box 6"/>
          <p:cNvSpPr txBox="1"/>
          <p:nvPr/>
        </p:nvSpPr>
        <p:spPr>
          <a:xfrm>
            <a:off x="5829300" y="2098120"/>
            <a:ext cx="292894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1" name="Text Box 7"/>
          <p:cNvSpPr txBox="1"/>
          <p:nvPr/>
        </p:nvSpPr>
        <p:spPr>
          <a:xfrm>
            <a:off x="1134666" y="2257663"/>
            <a:ext cx="292894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4" name="Text Box 8"/>
          <p:cNvSpPr txBox="1"/>
          <p:nvPr/>
        </p:nvSpPr>
        <p:spPr>
          <a:xfrm>
            <a:off x="4914900" y="840820"/>
            <a:ext cx="305991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34" name="Text Box 9"/>
          <p:cNvSpPr txBox="1"/>
          <p:nvPr/>
        </p:nvSpPr>
        <p:spPr>
          <a:xfrm>
            <a:off x="3257550" y="1428988"/>
            <a:ext cx="285750" cy="34647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36" name="Text Box 11"/>
          <p:cNvSpPr txBox="1"/>
          <p:nvPr/>
        </p:nvSpPr>
        <p:spPr>
          <a:xfrm>
            <a:off x="718185" y="3349942"/>
            <a:ext cx="6363653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b="1" dirty="0">
                <a:latin typeface="Arial" panose="020B0604020202020204" pitchFamily="34" charset="0"/>
              </a:rPr>
              <a:t>如果两条直线</a:t>
            </a:r>
            <a:r>
              <a:rPr lang="zh-CN" altLang="en-US" sz="2100" b="1" dirty="0">
                <a:solidFill>
                  <a:srgbClr val="FF0000"/>
                </a:solidFill>
                <a:latin typeface="Arial" panose="020B0604020202020204" pitchFamily="34" charset="0"/>
              </a:rPr>
              <a:t>只有一个公共点</a:t>
            </a:r>
            <a:r>
              <a:rPr lang="zh-CN" altLang="en-US" sz="2100" b="1" dirty="0">
                <a:latin typeface="Arial" panose="020B0604020202020204" pitchFamily="34" charset="0"/>
              </a:rPr>
              <a:t>，就说这两条直线</a:t>
            </a:r>
            <a:r>
              <a:rPr lang="zh-CN" altLang="en-US" sz="2100" b="1" dirty="0">
                <a:solidFill>
                  <a:srgbClr val="FF0000"/>
                </a:solidFill>
                <a:latin typeface="Arial" panose="020B0604020202020204" pitchFamily="34" charset="0"/>
              </a:rPr>
              <a:t>相交</a:t>
            </a:r>
            <a:r>
              <a:rPr lang="en-US" altLang="zh-CN" sz="2100" b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7" name="Text Box 12"/>
          <p:cNvSpPr txBox="1"/>
          <p:nvPr/>
        </p:nvSpPr>
        <p:spPr>
          <a:xfrm>
            <a:off x="790576" y="3970020"/>
            <a:ext cx="6184106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b="1" dirty="0">
                <a:latin typeface="Arial" panose="020B0604020202020204" pitchFamily="34" charset="0"/>
              </a:rPr>
              <a:t>该公共点叫做两直线的</a:t>
            </a:r>
            <a:r>
              <a:rPr lang="zh-CN" altLang="en-US" sz="2100" b="1" dirty="0">
                <a:solidFill>
                  <a:srgbClr val="FF0000"/>
                </a:solidFill>
                <a:latin typeface="Arial" panose="020B0604020202020204" pitchFamily="34" charset="0"/>
              </a:rPr>
              <a:t>交点</a:t>
            </a:r>
            <a:r>
              <a:rPr lang="zh-CN" altLang="en-US" sz="2100" b="1" dirty="0">
                <a:latin typeface="Times New Roman" panose="02020603050405020304" pitchFamily="18" charset="0"/>
              </a:rPr>
              <a:t>直线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latin typeface="Times New Roman" panose="02020603050405020304" pitchFamily="18" charset="0"/>
              </a:rPr>
              <a:t>、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100" b="1" dirty="0">
                <a:latin typeface="Times New Roman" panose="02020603050405020304" pitchFamily="18" charset="0"/>
              </a:rPr>
              <a:t>相交于点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2100" b="1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" grpId="0"/>
      <p:bldP spid="31" grpId="0"/>
      <p:bldP spid="4" grpId="0"/>
      <p:bldP spid="34" grpId="0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1"/>
          <p:cNvSpPr txBox="1"/>
          <p:nvPr/>
        </p:nvSpPr>
        <p:spPr>
          <a:xfrm>
            <a:off x="577215" y="791051"/>
            <a:ext cx="4371023" cy="82962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如图，直线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相交于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</a:p>
          <a:p>
            <a:pPr>
              <a:lnSpc>
                <a:spcPct val="110000"/>
              </a:lnSpc>
            </a:pP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问题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：∠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和∠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有什么位置关系？</a:t>
            </a:r>
            <a:endParaRPr lang="zh-CN" altLang="en-US" sz="21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2" name="组合 36"/>
          <p:cNvGrpSpPr/>
          <p:nvPr/>
        </p:nvGrpSpPr>
        <p:grpSpPr>
          <a:xfrm>
            <a:off x="1174672" y="2324163"/>
            <a:ext cx="310751" cy="351170"/>
            <a:chOff x="935604" y="3216219"/>
            <a:chExt cx="414182" cy="467763"/>
          </a:xfrm>
        </p:grpSpPr>
        <p:sp>
          <p:nvSpPr>
            <p:cNvPr id="10245" name="Arc 10"/>
            <p:cNvSpPr/>
            <p:nvPr/>
          </p:nvSpPr>
          <p:spPr>
            <a:xfrm rot="-3579441">
              <a:off x="1152592" y="3486788"/>
              <a:ext cx="178097" cy="216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434969" y="6974153"/>
                </a:cxn>
                <a:cxn ang="0">
                  <a:pos x="0" y="21687421"/>
                </a:cxn>
              </a:cxnLst>
              <a:rect l="0" t="0" r="0" b="0"/>
              <a:pathLst>
                <a:path w="15868" h="21600" fill="none">
                  <a:moveTo>
                    <a:pt x="-1" y="0"/>
                  </a:moveTo>
                  <a:cubicBezTo>
                    <a:pt x="6026" y="0"/>
                    <a:pt x="11779" y="2517"/>
                    <a:pt x="15868" y="6945"/>
                  </a:cubicBezTo>
                </a:path>
                <a:path w="15868" h="21600" stroke="0">
                  <a:moveTo>
                    <a:pt x="-1" y="0"/>
                  </a:moveTo>
                  <a:cubicBezTo>
                    <a:pt x="6026" y="0"/>
                    <a:pt x="11779" y="2517"/>
                    <a:pt x="15868" y="694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6" name="Text Box 12"/>
            <p:cNvSpPr txBox="1"/>
            <p:nvPr/>
          </p:nvSpPr>
          <p:spPr>
            <a:xfrm rot="408618">
              <a:off x="935604" y="3216219"/>
              <a:ext cx="361015" cy="40996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dirty="0"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</p:grpSp>
      <p:grpSp>
        <p:nvGrpSpPr>
          <p:cNvPr id="3" name="组合 35"/>
          <p:cNvGrpSpPr/>
          <p:nvPr/>
        </p:nvGrpSpPr>
        <p:grpSpPr>
          <a:xfrm>
            <a:off x="1430655" y="3061099"/>
            <a:ext cx="271463" cy="334552"/>
            <a:chOff x="1263799" y="4081933"/>
            <a:chExt cx="361015" cy="445583"/>
          </a:xfrm>
        </p:grpSpPr>
        <p:sp>
          <p:nvSpPr>
            <p:cNvPr id="10248" name="Freeform 11"/>
            <p:cNvSpPr/>
            <p:nvPr/>
          </p:nvSpPr>
          <p:spPr>
            <a:xfrm rot="408618">
              <a:off x="1316164" y="4081933"/>
              <a:ext cx="221062" cy="97953"/>
            </a:xfrm>
            <a:custGeom>
              <a:avLst/>
              <a:gdLst/>
              <a:ahLst/>
              <a:cxnLst>
                <a:cxn ang="0">
                  <a:pos x="0" y="174450738"/>
                </a:cxn>
                <a:cxn ang="0">
                  <a:pos x="161874616" y="136387994"/>
                </a:cxn>
                <a:cxn ang="0">
                  <a:pos x="260517576" y="12687585"/>
                </a:cxn>
              </a:cxnLst>
              <a:rect l="0" t="0" r="0" b="0"/>
              <a:pathLst>
                <a:path w="139" h="55">
                  <a:moveTo>
                    <a:pt x="0" y="55"/>
                  </a:moveTo>
                  <a:cubicBezTo>
                    <a:pt x="21" y="51"/>
                    <a:pt x="45" y="54"/>
                    <a:pt x="64" y="43"/>
                  </a:cubicBezTo>
                  <a:cubicBezTo>
                    <a:pt x="139" y="0"/>
                    <a:pt x="61" y="4"/>
                    <a:pt x="103" y="4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9" name="Text Box 13"/>
            <p:cNvSpPr txBox="1"/>
            <p:nvPr/>
          </p:nvSpPr>
          <p:spPr>
            <a:xfrm>
              <a:off x="1263799" y="4117594"/>
              <a:ext cx="361015" cy="40992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dirty="0"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</p:grpSp>
      <p:sp>
        <p:nvSpPr>
          <p:cNvPr id="12" name="Text Box 14"/>
          <p:cNvSpPr txBox="1"/>
          <p:nvPr/>
        </p:nvSpPr>
        <p:spPr>
          <a:xfrm rot="408618">
            <a:off x="641509" y="2041922"/>
            <a:ext cx="37981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3" name="Text Box 15"/>
          <p:cNvSpPr txBox="1"/>
          <p:nvPr/>
        </p:nvSpPr>
        <p:spPr>
          <a:xfrm rot="408618">
            <a:off x="2047399" y="3552825"/>
            <a:ext cx="37981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4" name="Text Box 16"/>
          <p:cNvSpPr txBox="1"/>
          <p:nvPr/>
        </p:nvSpPr>
        <p:spPr>
          <a:xfrm rot="408618">
            <a:off x="1352550" y="1665685"/>
            <a:ext cx="378619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sz="2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Text Box 17"/>
          <p:cNvSpPr txBox="1"/>
          <p:nvPr/>
        </p:nvSpPr>
        <p:spPr>
          <a:xfrm rot="408618">
            <a:off x="1092518" y="3602831"/>
            <a:ext cx="37981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zh-CN" sz="2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5" name="组合 20"/>
          <p:cNvGrpSpPr/>
          <p:nvPr/>
        </p:nvGrpSpPr>
        <p:grpSpPr>
          <a:xfrm>
            <a:off x="1141095" y="2682126"/>
            <a:ext cx="686991" cy="371825"/>
            <a:chOff x="1213320" y="3575628"/>
            <a:chExt cx="915643" cy="496307"/>
          </a:xfrm>
        </p:grpSpPr>
        <p:pic>
          <p:nvPicPr>
            <p:cNvPr id="10256" name="Picture 31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 rot="-5400000">
              <a:off x="1325108" y="3780291"/>
              <a:ext cx="414336" cy="16895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257" name="Picture 31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 rot="5043196">
              <a:off x="1514908" y="3716268"/>
              <a:ext cx="414336" cy="16895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258" name="Text Box 12"/>
            <p:cNvSpPr txBox="1"/>
            <p:nvPr/>
          </p:nvSpPr>
          <p:spPr>
            <a:xfrm rot="21301237">
              <a:off x="1213320" y="3660746"/>
              <a:ext cx="361015" cy="41081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59" name="Text Box 12"/>
            <p:cNvSpPr txBox="1"/>
            <p:nvPr/>
          </p:nvSpPr>
          <p:spPr>
            <a:xfrm rot="21301237">
              <a:off x="1767948" y="3575628"/>
              <a:ext cx="361015" cy="41081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4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 rot="3240000">
            <a:off x="684134" y="1825229"/>
            <a:ext cx="1273969" cy="650081"/>
            <a:chOff x="7213" y="8772"/>
            <a:chExt cx="2640" cy="1580"/>
          </a:xfrm>
        </p:grpSpPr>
        <p:sp>
          <p:nvSpPr>
            <p:cNvPr id="10271" name="Line 17"/>
            <p:cNvSpPr/>
            <p:nvPr/>
          </p:nvSpPr>
          <p:spPr>
            <a:xfrm flipV="1">
              <a:off x="7213" y="10312"/>
              <a:ext cx="2641" cy="41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2" name="Line 18"/>
            <p:cNvSpPr/>
            <p:nvPr/>
          </p:nvSpPr>
          <p:spPr>
            <a:xfrm>
              <a:off x="7812" y="8772"/>
              <a:ext cx="2040" cy="1560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" name="Line 17"/>
          <p:cNvSpPr/>
          <p:nvPr/>
        </p:nvSpPr>
        <p:spPr>
          <a:xfrm rot="2520000">
            <a:off x="1185386" y="3251598"/>
            <a:ext cx="1315641" cy="311944"/>
          </a:xfrm>
          <a:prstGeom prst="line">
            <a:avLst/>
          </a:prstGeom>
          <a:ln w="57150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" name="Line 18"/>
          <p:cNvSpPr/>
          <p:nvPr/>
        </p:nvSpPr>
        <p:spPr>
          <a:xfrm rot="2340000">
            <a:off x="1059181" y="3006329"/>
            <a:ext cx="832247" cy="925115"/>
          </a:xfrm>
          <a:prstGeom prst="line">
            <a:avLst/>
          </a:prstGeom>
          <a:ln w="57150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Text Box 18"/>
          <p:cNvSpPr txBox="1"/>
          <p:nvPr/>
        </p:nvSpPr>
        <p:spPr>
          <a:xfrm rot="408618">
            <a:off x="1636871" y="2687717"/>
            <a:ext cx="301229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pic>
        <p:nvPicPr>
          <p:cNvPr id="7" name="图片 6" descr="1-6.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2876" y="139065"/>
            <a:ext cx="1872615" cy="599123"/>
          </a:xfrm>
          <a:prstGeom prst="rect">
            <a:avLst/>
          </a:prstGeom>
        </p:spPr>
      </p:pic>
      <p:sp>
        <p:nvSpPr>
          <p:cNvPr id="10268" name="文本框 16"/>
          <p:cNvSpPr txBox="1"/>
          <p:nvPr/>
        </p:nvSpPr>
        <p:spPr>
          <a:xfrm>
            <a:off x="4219575" y="1735932"/>
            <a:ext cx="3000375" cy="84343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有公共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顶点，</a:t>
            </a:r>
          </a:p>
          <a:p>
            <a:pPr algn="l">
              <a:lnSpc>
                <a:spcPct val="120000"/>
              </a:lnSpc>
            </a:pP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两边互为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反向延长线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sp>
        <p:nvSpPr>
          <p:cNvPr id="11" name="矩形 10"/>
          <p:cNvSpPr/>
          <p:nvPr/>
        </p:nvSpPr>
        <p:spPr>
          <a:xfrm>
            <a:off x="4295776" y="2750344"/>
            <a:ext cx="3602831" cy="12644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dist="76200" dir="2700000" algn="tl" rotWithShape="0">
              <a:srgbClr val="FFC000">
                <a:alpha val="7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直线</a:t>
            </a:r>
            <a:r>
              <a:rPr lang="en-US" altLang="zh-CN" sz="2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</a:t>
            </a:r>
            <a:r>
              <a:rPr lang="zh-CN" altLang="en-US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与</a:t>
            </a:r>
            <a:r>
              <a:rPr lang="en-US" altLang="zh-CN" sz="2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CD</a:t>
            </a:r>
            <a:r>
              <a:rPr lang="zh-CN" altLang="en-US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相交于点</a:t>
            </a:r>
            <a:r>
              <a:rPr lang="en-US" altLang="zh-CN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O</a:t>
            </a:r>
            <a:r>
              <a:rPr lang="zh-CN" altLang="en-US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</a:t>
            </a:r>
          </a:p>
          <a:p>
            <a:pPr algn="ctr"/>
            <a:r>
              <a:rPr lang="en-US" altLang="zh-CN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∠</a:t>
            </a: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与</a:t>
            </a:r>
            <a:r>
              <a:rPr lang="en-US" altLang="zh-CN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∠</a:t>
            </a: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有</a:t>
            </a:r>
            <a:r>
              <a:rPr lang="zh-CN" altLang="en-US" sz="2100" b="1" dirty="0">
                <a:solidFill>
                  <a:srgbClr val="0033CC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公共顶点</a:t>
            </a:r>
            <a:r>
              <a:rPr lang="en-US" altLang="zh-CN" sz="2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</a:t>
            </a:r>
            <a:r>
              <a:rPr lang="zh-CN" altLang="en-US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，它们的</a:t>
            </a:r>
            <a:r>
              <a:rPr lang="zh-CN" altLang="en-US" sz="2100" b="1" dirty="0">
                <a:solidFill>
                  <a:srgbClr val="0033CC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两边互为反向延长线</a:t>
            </a:r>
            <a:r>
              <a:rPr lang="zh-CN" altLang="en-US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</a:t>
            </a:r>
          </a:p>
          <a:p>
            <a:pPr algn="ctr"/>
            <a:r>
              <a:rPr lang="zh-CN" altLang="en-US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这样的两个角叫做</a:t>
            </a:r>
            <a:r>
              <a:rPr lang="zh-CN" altLang="en-US" sz="2100" b="1" dirty="0">
                <a:solidFill>
                  <a:srgbClr val="0033CC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对顶角</a:t>
            </a:r>
            <a:endParaRPr lang="zh-CN" altLang="en-US" sz="2100" b="1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" grpId="0"/>
      <p:bldP spid="12" grpId="0"/>
      <p:bldP spid="13" grpId="0"/>
      <p:bldP spid="14" grpId="0"/>
      <p:bldP spid="15" grpId="0"/>
      <p:bldP spid="6" grpId="1"/>
      <p:bldP spid="10268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云形标注 34"/>
          <p:cNvSpPr/>
          <p:nvPr/>
        </p:nvSpPr>
        <p:spPr>
          <a:xfrm>
            <a:off x="6074569" y="588169"/>
            <a:ext cx="2610326" cy="1310164"/>
          </a:xfrm>
          <a:prstGeom prst="cloudCallout">
            <a:avLst>
              <a:gd name="adj1" fmla="val -74739"/>
              <a:gd name="adj2" fmla="val 59233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你的结论是什么？你能说明理由吗？</a:t>
            </a:r>
          </a:p>
        </p:txBody>
      </p:sp>
      <p:sp>
        <p:nvSpPr>
          <p:cNvPr id="2" name="Text Box 14"/>
          <p:cNvSpPr txBox="1"/>
          <p:nvPr/>
        </p:nvSpPr>
        <p:spPr>
          <a:xfrm rot="408618">
            <a:off x="622935" y="2041922"/>
            <a:ext cx="37981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" name="Text Box 15"/>
          <p:cNvSpPr txBox="1"/>
          <p:nvPr/>
        </p:nvSpPr>
        <p:spPr>
          <a:xfrm rot="408618">
            <a:off x="2115503" y="3564731"/>
            <a:ext cx="37981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" name="Text Box 16"/>
          <p:cNvSpPr txBox="1"/>
          <p:nvPr/>
        </p:nvSpPr>
        <p:spPr>
          <a:xfrm rot="408618">
            <a:off x="1377315" y="1665685"/>
            <a:ext cx="378619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" name="Text Box 17"/>
          <p:cNvSpPr txBox="1"/>
          <p:nvPr/>
        </p:nvSpPr>
        <p:spPr>
          <a:xfrm rot="408618">
            <a:off x="1092518" y="3602831"/>
            <a:ext cx="37981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grpSp>
        <p:nvGrpSpPr>
          <p:cNvPr id="6" name="组合 20"/>
          <p:cNvGrpSpPr/>
          <p:nvPr/>
        </p:nvGrpSpPr>
        <p:grpSpPr>
          <a:xfrm>
            <a:off x="1141095" y="2682126"/>
            <a:ext cx="686991" cy="371825"/>
            <a:chOff x="1213320" y="3575628"/>
            <a:chExt cx="915643" cy="496307"/>
          </a:xfrm>
        </p:grpSpPr>
        <p:pic>
          <p:nvPicPr>
            <p:cNvPr id="10256" name="Picture 31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 rot="-5400000">
              <a:off x="1325108" y="3780291"/>
              <a:ext cx="414336" cy="16895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257" name="Picture 31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 rot="5043196">
              <a:off x="1514908" y="3716268"/>
              <a:ext cx="414336" cy="16895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258" name="Text Box 12"/>
            <p:cNvSpPr txBox="1"/>
            <p:nvPr/>
          </p:nvSpPr>
          <p:spPr>
            <a:xfrm rot="21301237">
              <a:off x="1213320" y="3660746"/>
              <a:ext cx="361015" cy="41081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59" name="Text Box 12"/>
            <p:cNvSpPr txBox="1"/>
            <p:nvPr/>
          </p:nvSpPr>
          <p:spPr>
            <a:xfrm rot="21301237">
              <a:off x="1767948" y="3575628"/>
              <a:ext cx="361015" cy="41081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Arial" panose="020B0604020202020204" pitchFamily="34" charset="0"/>
                  <a:ea typeface="宋体" panose="02010600030101010101" pitchFamily="2" charset="-122"/>
                </a:rPr>
                <a:t>4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 rot="3240000">
            <a:off x="684134" y="1825229"/>
            <a:ext cx="1273969" cy="650081"/>
            <a:chOff x="7213" y="8772"/>
            <a:chExt cx="2640" cy="1580"/>
          </a:xfrm>
        </p:grpSpPr>
        <p:sp>
          <p:nvSpPr>
            <p:cNvPr id="10271" name="Line 17"/>
            <p:cNvSpPr/>
            <p:nvPr/>
          </p:nvSpPr>
          <p:spPr>
            <a:xfrm flipV="1">
              <a:off x="7213" y="10312"/>
              <a:ext cx="2641" cy="41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2" name="Line 18"/>
            <p:cNvSpPr/>
            <p:nvPr/>
          </p:nvSpPr>
          <p:spPr>
            <a:xfrm>
              <a:off x="7812" y="8772"/>
              <a:ext cx="2040" cy="1560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" name="Line 17"/>
          <p:cNvSpPr/>
          <p:nvPr/>
        </p:nvSpPr>
        <p:spPr>
          <a:xfrm rot="2520000">
            <a:off x="1185386" y="3251598"/>
            <a:ext cx="1315641" cy="311944"/>
          </a:xfrm>
          <a:prstGeom prst="line">
            <a:avLst/>
          </a:prstGeom>
          <a:ln w="57150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" name="Line 18"/>
          <p:cNvSpPr/>
          <p:nvPr/>
        </p:nvSpPr>
        <p:spPr>
          <a:xfrm rot="2340000">
            <a:off x="1059181" y="3006329"/>
            <a:ext cx="832247" cy="925115"/>
          </a:xfrm>
          <a:prstGeom prst="line">
            <a:avLst/>
          </a:prstGeom>
          <a:ln w="57150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Text Box 18"/>
          <p:cNvSpPr txBox="1"/>
          <p:nvPr/>
        </p:nvSpPr>
        <p:spPr>
          <a:xfrm rot="408618">
            <a:off x="1636871" y="2687717"/>
            <a:ext cx="301229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56248" y="325755"/>
            <a:ext cx="4086225" cy="829628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如图，直线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、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CD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相交于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endParaRPr lang="zh-CN" altLang="en-US" sz="21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问题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</a:t>
            </a: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：∠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和∠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有什么大小关系？</a:t>
            </a:r>
          </a:p>
        </p:txBody>
      </p:sp>
      <p:grpSp>
        <p:nvGrpSpPr>
          <p:cNvPr id="18" name="组合 36"/>
          <p:cNvGrpSpPr/>
          <p:nvPr/>
        </p:nvGrpSpPr>
        <p:grpSpPr>
          <a:xfrm>
            <a:off x="1174672" y="2324163"/>
            <a:ext cx="310751" cy="351170"/>
            <a:chOff x="935604" y="3216219"/>
            <a:chExt cx="414182" cy="467763"/>
          </a:xfrm>
        </p:grpSpPr>
        <p:sp>
          <p:nvSpPr>
            <p:cNvPr id="20" name="Arc 10"/>
            <p:cNvSpPr/>
            <p:nvPr/>
          </p:nvSpPr>
          <p:spPr>
            <a:xfrm rot="-3579441">
              <a:off x="1152592" y="3486788"/>
              <a:ext cx="178097" cy="216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434969" y="6974153"/>
                </a:cxn>
                <a:cxn ang="0">
                  <a:pos x="0" y="21687421"/>
                </a:cxn>
              </a:cxnLst>
              <a:rect l="0" t="0" r="0" b="0"/>
              <a:pathLst>
                <a:path w="15868" h="21600" fill="none">
                  <a:moveTo>
                    <a:pt x="-1" y="0"/>
                  </a:moveTo>
                  <a:cubicBezTo>
                    <a:pt x="6026" y="0"/>
                    <a:pt x="11779" y="2517"/>
                    <a:pt x="15868" y="6945"/>
                  </a:cubicBezTo>
                </a:path>
                <a:path w="15868" h="21600" stroke="0">
                  <a:moveTo>
                    <a:pt x="-1" y="0"/>
                  </a:moveTo>
                  <a:cubicBezTo>
                    <a:pt x="6026" y="0"/>
                    <a:pt x="11779" y="2517"/>
                    <a:pt x="15868" y="694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Text Box 12"/>
            <p:cNvSpPr txBox="1"/>
            <p:nvPr/>
          </p:nvSpPr>
          <p:spPr>
            <a:xfrm rot="408618">
              <a:off x="935604" y="3216219"/>
              <a:ext cx="361015" cy="40996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dirty="0"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</p:grpSp>
      <p:grpSp>
        <p:nvGrpSpPr>
          <p:cNvPr id="22" name="组合 35"/>
          <p:cNvGrpSpPr/>
          <p:nvPr/>
        </p:nvGrpSpPr>
        <p:grpSpPr>
          <a:xfrm>
            <a:off x="1430655" y="3061099"/>
            <a:ext cx="271463" cy="334552"/>
            <a:chOff x="1263799" y="4081933"/>
            <a:chExt cx="361015" cy="445583"/>
          </a:xfrm>
        </p:grpSpPr>
        <p:sp>
          <p:nvSpPr>
            <p:cNvPr id="10248" name="Freeform 11"/>
            <p:cNvSpPr/>
            <p:nvPr/>
          </p:nvSpPr>
          <p:spPr>
            <a:xfrm rot="408618">
              <a:off x="1316164" y="4081933"/>
              <a:ext cx="221062" cy="97953"/>
            </a:xfrm>
            <a:custGeom>
              <a:avLst/>
              <a:gdLst/>
              <a:ahLst/>
              <a:cxnLst>
                <a:cxn ang="0">
                  <a:pos x="0" y="174450738"/>
                </a:cxn>
                <a:cxn ang="0">
                  <a:pos x="161874616" y="136387994"/>
                </a:cxn>
                <a:cxn ang="0">
                  <a:pos x="260517576" y="12687585"/>
                </a:cxn>
              </a:cxnLst>
              <a:rect l="0" t="0" r="0" b="0"/>
              <a:pathLst>
                <a:path w="139" h="55">
                  <a:moveTo>
                    <a:pt x="0" y="55"/>
                  </a:moveTo>
                  <a:cubicBezTo>
                    <a:pt x="21" y="51"/>
                    <a:pt x="45" y="54"/>
                    <a:pt x="64" y="43"/>
                  </a:cubicBezTo>
                  <a:cubicBezTo>
                    <a:pt x="139" y="0"/>
                    <a:pt x="61" y="4"/>
                    <a:pt x="103" y="4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Text Box 13"/>
            <p:cNvSpPr txBox="1"/>
            <p:nvPr/>
          </p:nvSpPr>
          <p:spPr>
            <a:xfrm>
              <a:off x="1263799" y="4117594"/>
              <a:ext cx="361015" cy="40992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dirty="0"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</p:grpSp>
      <p:sp>
        <p:nvSpPr>
          <p:cNvPr id="29707" name="Text Box 5"/>
          <p:cNvSpPr txBox="1"/>
          <p:nvPr/>
        </p:nvSpPr>
        <p:spPr>
          <a:xfrm>
            <a:off x="3082291" y="1174194"/>
            <a:ext cx="2021681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对顶角的性质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zh-CN" sz="21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 Box 22"/>
          <p:cNvSpPr txBox="1"/>
          <p:nvPr/>
        </p:nvSpPr>
        <p:spPr>
          <a:xfrm>
            <a:off x="3153728" y="1679258"/>
            <a:ext cx="2955131" cy="43767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=∠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（或 ∠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=∠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zh-CN" altLang="en-US" sz="21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 Box 27"/>
          <p:cNvSpPr txBox="1"/>
          <p:nvPr/>
        </p:nvSpPr>
        <p:spPr>
          <a:xfrm>
            <a:off x="2691765" y="2154079"/>
            <a:ext cx="3589973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直线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相交于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endParaRPr lang="zh-CN" altLang="en-US" sz="21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28"/>
          <p:cNvSpPr/>
          <p:nvPr/>
        </p:nvSpPr>
        <p:spPr>
          <a:xfrm>
            <a:off x="3233500" y="2442210"/>
            <a:ext cx="2875359" cy="166116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由补角的定义，可得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+∠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=180°</a:t>
            </a:r>
          </a:p>
          <a:p>
            <a:pPr>
              <a:lnSpc>
                <a:spcPct val="15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∠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+∠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=180</a:t>
            </a:r>
            <a:r>
              <a:rPr lang="en-US" altLang="zh-CN" sz="21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altLang="zh-CN" sz="2100" b="1" baseline="30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29"/>
          <p:cNvSpPr/>
          <p:nvPr/>
        </p:nvSpPr>
        <p:spPr>
          <a:xfrm>
            <a:off x="3269219" y="3971688"/>
            <a:ext cx="2263378" cy="43767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所以：∠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=∠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2" name="Text Box 32"/>
          <p:cNvSpPr txBox="1"/>
          <p:nvPr/>
        </p:nvSpPr>
        <p:spPr>
          <a:xfrm>
            <a:off x="3153728" y="4363403"/>
            <a:ext cx="2537460" cy="43767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marL="257175" indent="-257175">
              <a:spcBef>
                <a:spcPct val="50000"/>
              </a:spcBef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同样的道理 ∠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=∠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" grpId="0"/>
      <p:bldP spid="3" grpId="0"/>
      <p:bldP spid="4" grpId="0"/>
      <p:bldP spid="5" grpId="0"/>
      <p:bldP spid="7" grpId="1"/>
      <p:bldP spid="11" grpId="0"/>
      <p:bldP spid="29707" grpId="0"/>
      <p:bldP spid="38" grpId="0"/>
      <p:bldP spid="39" grpId="0"/>
      <p:bldP spid="40" grpId="0"/>
      <p:bldP spid="41" grpId="0" build="allAtOnce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云形标注 34"/>
          <p:cNvSpPr/>
          <p:nvPr/>
        </p:nvSpPr>
        <p:spPr>
          <a:xfrm>
            <a:off x="6017419" y="1073944"/>
            <a:ext cx="2710339" cy="1533049"/>
          </a:xfrm>
          <a:prstGeom prst="cloudCallout">
            <a:avLst>
              <a:gd name="adj1" fmla="val -90382"/>
              <a:gd name="adj2" fmla="val 72864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l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对顶角的特征：</a:t>
            </a:r>
          </a:p>
          <a:p>
            <a:pPr algn="l"/>
            <a:r>
              <a:rPr lang="en-US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1.</a:t>
            </a:r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有公共顶点；</a:t>
            </a:r>
          </a:p>
          <a:p>
            <a:pPr algn="just">
              <a:lnSpc>
                <a:spcPct val="150000"/>
              </a:lnSpc>
            </a:pPr>
            <a:r>
              <a:rPr lang="en-US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2.</a:t>
            </a:r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两边</a:t>
            </a:r>
            <a:r>
              <a:rPr lang="zh-CN" altLang="zh-CN" sz="21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互为</a:t>
            </a:r>
          </a:p>
          <a:p>
            <a:pPr algn="just">
              <a:lnSpc>
                <a:spcPct val="150000"/>
              </a:lnSpc>
            </a:pPr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反向延长线</a:t>
            </a:r>
          </a:p>
        </p:txBody>
      </p:sp>
      <p:sp>
        <p:nvSpPr>
          <p:cNvPr id="21" name="内容占位符 7"/>
          <p:cNvSpPr txBox="1">
            <a:spLocks noChangeArrowheads="1"/>
          </p:cNvSpPr>
          <p:nvPr/>
        </p:nvSpPr>
        <p:spPr bwMode="auto">
          <a:xfrm>
            <a:off x="454819" y="382429"/>
            <a:ext cx="4902994" cy="62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例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如图，∠</a:t>
            </a:r>
            <a:r>
              <a:rPr lang="en-US" altLang="zh-CN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与∠</a:t>
            </a:r>
            <a:r>
              <a:rPr lang="en-US" altLang="zh-CN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是对顶角的是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　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30733" name="Picture 16" descr="OP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74571" y="963216"/>
            <a:ext cx="5267325" cy="108346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" name="内容占位符 7"/>
          <p:cNvSpPr txBox="1"/>
          <p:nvPr/>
        </p:nvSpPr>
        <p:spPr>
          <a:xfrm>
            <a:off x="516255" y="2046923"/>
            <a:ext cx="5187315" cy="206121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5000"/>
              </a:lnSpc>
              <a:buFont typeface="Arial" panose="020B0604020202020204" pitchFamily="34" charset="0"/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中∠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和∠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的顶点不同；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  <a:buFont typeface="Arial" panose="020B0604020202020204" pitchFamily="34" charset="0"/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中∠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和∠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的两边都不是互为反向延长线；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  <a:buFont typeface="Arial" panose="020B0604020202020204" pitchFamily="34" charset="0"/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中∠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和∠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符合对顶角的定义；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  <a:buFont typeface="Arial" panose="020B0604020202020204" pitchFamily="34" charset="0"/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中∠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和∠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有一条公共边．</a:t>
            </a:r>
            <a:endParaRPr lang="zh-CN" altLang="en-US" sz="21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内容占位符 7"/>
          <p:cNvSpPr txBox="1"/>
          <p:nvPr/>
        </p:nvSpPr>
        <p:spPr>
          <a:xfrm>
            <a:off x="4539616" y="484347"/>
            <a:ext cx="352901" cy="52054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</a:pP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1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229100" y="2496979"/>
          <a:ext cx="685800" cy="149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3" imgW="914400" imgH="198755" progId="Equation.KSEE3">
                  <p:embed/>
                </p:oleObj>
              </mc:Choice>
              <mc:Fallback>
                <p:oleObj r:id="rId3" imgW="914400" imgH="198755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29100" y="2496979"/>
                        <a:ext cx="685800" cy="1490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8" name="文本框 100"/>
          <p:cNvSpPr txBox="1"/>
          <p:nvPr/>
        </p:nvSpPr>
        <p:spPr>
          <a:xfrm>
            <a:off x="463392" y="478631"/>
            <a:ext cx="6543199" cy="95440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100" dirty="0">
                <a:solidFill>
                  <a:srgbClr val="3C8C9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例</a:t>
            </a:r>
            <a:r>
              <a:rPr lang="en-US" altLang="zh-CN" sz="2100" dirty="0">
                <a:solidFill>
                  <a:srgbClr val="3C8C9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如图，直线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相交于点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＝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BOC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＝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110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°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，求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的度数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endParaRPr lang="en-US" altLang="zh-CN" sz="21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9" name="图片 -2147482617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611291" y="1432799"/>
            <a:ext cx="1490663" cy="13632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376237" y="1314450"/>
            <a:ext cx="4235054" cy="232886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indent="200025">
              <a:lnSpc>
                <a:spcPct val="14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∵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°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</a:p>
          <a:p>
            <a:pPr indent="200025">
              <a:lnSpc>
                <a:spcPct val="14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BOC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°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 indent="200025">
              <a:lnSpc>
                <a:spcPct val="14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∴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BOF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BOC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－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°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indent="200025">
              <a:lnSpc>
                <a:spcPct val="14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∵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BOF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对顶角相等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  </a:t>
            </a:r>
          </a:p>
          <a:p>
            <a:pPr indent="200025">
              <a:lnSpc>
                <a:spcPct val="14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∴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°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等量代换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</a:p>
        </p:txBody>
      </p:sp>
      <p:sp>
        <p:nvSpPr>
          <p:cNvPr id="35" name="云形标注 34"/>
          <p:cNvSpPr/>
          <p:nvPr/>
        </p:nvSpPr>
        <p:spPr>
          <a:xfrm>
            <a:off x="5832634" y="2917984"/>
            <a:ext cx="3124676" cy="1533049"/>
          </a:xfrm>
          <a:prstGeom prst="cloudCallout">
            <a:avLst>
              <a:gd name="adj1" fmla="val -93956"/>
              <a:gd name="adj2" fmla="val -10422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l"/>
            <a:r>
              <a:rPr lang="zh-CN" altLang="zh-CN" sz="21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注意：</a:t>
            </a:r>
            <a:endParaRPr lang="zh-CN" altLang="zh-CN" sz="2100" b="1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sym typeface="+mn-ea"/>
            </a:endParaRPr>
          </a:p>
          <a:p>
            <a:pPr algn="l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对顶角是隐含条件，相当于已知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2" grpId="0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-6.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6684" y="104299"/>
            <a:ext cx="4514850" cy="729139"/>
          </a:xfrm>
          <a:prstGeom prst="rect">
            <a:avLst/>
          </a:prstGeom>
        </p:spPr>
      </p:pic>
      <p:sp>
        <p:nvSpPr>
          <p:cNvPr id="35845" name="内容占位符 7"/>
          <p:cNvSpPr txBox="1"/>
          <p:nvPr/>
        </p:nvSpPr>
        <p:spPr>
          <a:xfrm>
            <a:off x="430531" y="833438"/>
            <a:ext cx="5825966" cy="297703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100" b="1" dirty="0">
                <a:latin typeface="Times New Roman" panose="02020603050405020304" pitchFamily="18" charset="0"/>
              </a:rPr>
              <a:t>1. </a:t>
            </a:r>
            <a:r>
              <a:rPr lang="zh-CN" altLang="en-US" sz="2100" b="1" dirty="0">
                <a:latin typeface="Times New Roman" panose="02020603050405020304" pitchFamily="18" charset="0"/>
              </a:rPr>
              <a:t>下列说法正确的有</a:t>
            </a:r>
            <a:r>
              <a:rPr lang="en-US" altLang="zh-CN" sz="2100" b="1" dirty="0">
                <a:latin typeface="Times New Roman" panose="02020603050405020304" pitchFamily="18" charset="0"/>
              </a:rPr>
              <a:t>(</a:t>
            </a:r>
            <a:r>
              <a:rPr lang="zh-CN" altLang="en-US" sz="2100" b="1" dirty="0">
                <a:latin typeface="Times New Roman" panose="02020603050405020304" pitchFamily="18" charset="0"/>
              </a:rPr>
              <a:t>　　</a:t>
            </a:r>
            <a:r>
              <a:rPr lang="en-US" altLang="zh-CN" sz="2100" b="1" dirty="0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100" b="1" dirty="0">
                <a:latin typeface="Times New Roman" panose="02020603050405020304" pitchFamily="18" charset="0"/>
              </a:rPr>
              <a:t>①</a:t>
            </a:r>
            <a:r>
              <a:rPr lang="zh-CN" altLang="en-US" sz="2100" b="1" dirty="0">
                <a:latin typeface="Times New Roman" panose="02020603050405020304" pitchFamily="18" charset="0"/>
              </a:rPr>
              <a:t>对顶角相等；②相等的角是对顶角；③若两个角不相等，则这两个角一定不是对顶角；④若两个角不是对顶角，则这两个角不相等．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100" b="1" dirty="0">
                <a:latin typeface="Times New Roman" panose="02020603050405020304" pitchFamily="18" charset="0"/>
              </a:rPr>
              <a:t>A</a:t>
            </a:r>
            <a:r>
              <a:rPr lang="zh-CN" altLang="en-US" sz="2100" b="1" dirty="0">
                <a:latin typeface="Times New Roman" panose="02020603050405020304" pitchFamily="18" charset="0"/>
              </a:rPr>
              <a:t>．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latin typeface="Times New Roman" panose="02020603050405020304" pitchFamily="18" charset="0"/>
              </a:rPr>
              <a:t>个　                        </a:t>
            </a:r>
            <a:r>
              <a:rPr lang="en-US" altLang="zh-CN" sz="2100" b="1" dirty="0">
                <a:latin typeface="Times New Roman" panose="02020603050405020304" pitchFamily="18" charset="0"/>
              </a:rPr>
              <a:t>B</a:t>
            </a:r>
            <a:r>
              <a:rPr lang="zh-CN" altLang="en-US" sz="2100" b="1" dirty="0">
                <a:latin typeface="Times New Roman" panose="02020603050405020304" pitchFamily="18" charset="0"/>
              </a:rPr>
              <a:t>．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latin typeface="Times New Roman" panose="02020603050405020304" pitchFamily="18" charset="0"/>
              </a:rPr>
              <a:t>个　  </a:t>
            </a:r>
            <a:endParaRPr lang="en-US" altLang="zh-CN" sz="2100" b="1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100" b="1" dirty="0">
                <a:latin typeface="Times New Roman" panose="02020603050405020304" pitchFamily="18" charset="0"/>
              </a:rPr>
              <a:t>C</a:t>
            </a:r>
            <a:r>
              <a:rPr lang="zh-CN" altLang="en-US" sz="2100" b="1" dirty="0">
                <a:latin typeface="Times New Roman" panose="02020603050405020304" pitchFamily="18" charset="0"/>
              </a:rPr>
              <a:t>．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100" b="1" dirty="0">
                <a:latin typeface="Times New Roman" panose="02020603050405020304" pitchFamily="18" charset="0"/>
              </a:rPr>
              <a:t>个　                        </a:t>
            </a:r>
            <a:r>
              <a:rPr lang="en-US" altLang="zh-CN" sz="2100" b="1" dirty="0">
                <a:latin typeface="Times New Roman" panose="02020603050405020304" pitchFamily="18" charset="0"/>
              </a:rPr>
              <a:t>D</a:t>
            </a:r>
            <a:r>
              <a:rPr lang="zh-CN" altLang="en-US" sz="2100" b="1" dirty="0">
                <a:latin typeface="Times New Roman" panose="02020603050405020304" pitchFamily="18" charset="0"/>
              </a:rPr>
              <a:t>．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100" b="1" dirty="0">
                <a:latin typeface="Times New Roman" panose="02020603050405020304" pitchFamily="18" charset="0"/>
              </a:rPr>
              <a:t>个</a:t>
            </a:r>
          </a:p>
        </p:txBody>
      </p:sp>
      <p:sp>
        <p:nvSpPr>
          <p:cNvPr id="3" name="矩形 2"/>
          <p:cNvSpPr/>
          <p:nvPr/>
        </p:nvSpPr>
        <p:spPr>
          <a:xfrm>
            <a:off x="3081814" y="962740"/>
            <a:ext cx="315278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内容占位符 7"/>
          <p:cNvSpPr txBox="1"/>
          <p:nvPr/>
        </p:nvSpPr>
        <p:spPr>
          <a:xfrm>
            <a:off x="460534" y="795338"/>
            <a:ext cx="5152549" cy="200739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100" b="1" dirty="0">
                <a:latin typeface="Times New Roman" panose="02020603050405020304" pitchFamily="18" charset="0"/>
              </a:rPr>
              <a:t>2.</a:t>
            </a:r>
            <a:r>
              <a:rPr lang="zh-CN" altLang="en-US" sz="2100" b="1" dirty="0">
                <a:latin typeface="Times New Roman" panose="02020603050405020304" pitchFamily="18" charset="0"/>
              </a:rPr>
              <a:t>如图所示，有一个破损的扇形零件，利用图中的量角器可以量出这个扇形零件的圆心角的度数</a:t>
            </a:r>
            <a:r>
              <a:rPr lang="en-US" altLang="zh-CN" sz="2100" b="1" dirty="0">
                <a:latin typeface="Times New Roman" panose="02020603050405020304" pitchFamily="18" charset="0"/>
              </a:rPr>
              <a:t>.</a:t>
            </a:r>
            <a:r>
              <a:rPr lang="zh-CN" altLang="en-US" sz="2100" b="1" dirty="0">
                <a:latin typeface="Times New Roman" panose="02020603050405020304" pitchFamily="18" charset="0"/>
              </a:rPr>
              <a:t>你能说出所量角是多少度吗？你的根据是什么？</a:t>
            </a:r>
          </a:p>
        </p:txBody>
      </p:sp>
      <p:sp>
        <p:nvSpPr>
          <p:cNvPr id="3" name="矩形 2"/>
          <p:cNvSpPr/>
          <p:nvPr/>
        </p:nvSpPr>
        <p:spPr>
          <a:xfrm>
            <a:off x="460534" y="2807018"/>
            <a:ext cx="2908935" cy="10377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解：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°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根据是对顶角相等．</a:t>
            </a:r>
          </a:p>
        </p:txBody>
      </p:sp>
      <p:pic>
        <p:nvPicPr>
          <p:cNvPr id="8197" name="Picture 7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06592" y="2591753"/>
            <a:ext cx="2321719" cy="1964531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TYPE" val="i"/>
  <p:tag name="KSO_WM_UNIT_INDEX" val="1"/>
  <p:tag name="KSO_WM_UNIT_ID" val="_3*i*1"/>
  <p:tag name="KSO_WM_UNIT_LAYERLEVEL" val="1"/>
  <p:tag name="KSO_WM_TAG_VERSION" val="1.0"/>
  <p:tag name="KSO_WM_BEAUTIFY_FLAG" val="#wm#"/>
  <p:tag name="KSO_WM_UNIT_DIAGRAM_ISNUMVISUAL" val="0"/>
  <p:tag name="KSO_WM_UNIT_DIAGRAM_ISREFERUNI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COMBINE_RELATE_SLIDE_ID" val="background20180947_1"/>
  <p:tag name="KSO_WM_TEMPLATE_CATEGORY" val="custom"/>
  <p:tag name="KSO_WM_TEMPLATE_INDEX" val="20196575"/>
  <p:tag name="KSO_WM_TEMPLATE_SUBCATEGORY" val="0"/>
  <p:tag name="KSO_WM_TEMPLATE_THUMBS_INDEX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heme/theme1.xml><?xml version="1.0" encoding="utf-8"?>
<a:theme xmlns:a="http://schemas.openxmlformats.org/drawingml/2006/main" name="WWW.2PPT.COM&#10;">
  <a:themeElements>
    <a:clrScheme name="自定义 2">
      <a:dk1>
        <a:srgbClr val="466424"/>
      </a:dk1>
      <a:lt1>
        <a:srgbClr val="FFFFFF"/>
      </a:lt1>
      <a:dk2>
        <a:srgbClr val="7A9858"/>
      </a:dk2>
      <a:lt2>
        <a:srgbClr val="FFFFFF"/>
      </a:lt2>
      <a:accent1>
        <a:srgbClr val="3B561D"/>
      </a:accent1>
      <a:accent2>
        <a:srgbClr val="98CC77"/>
      </a:accent2>
      <a:accent3>
        <a:srgbClr val="779989"/>
      </a:accent3>
      <a:accent4>
        <a:srgbClr val="354B1B"/>
      </a:accent4>
      <a:accent5>
        <a:srgbClr val="466424"/>
      </a:accent5>
      <a:accent6>
        <a:srgbClr val="BED7CB"/>
      </a:accent6>
      <a:hlink>
        <a:srgbClr val="98CC77"/>
      </a:hlink>
      <a:folHlink>
        <a:srgbClr val="AABBCB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1164</Words>
  <Application>Microsoft Office PowerPoint</Application>
  <PresentationFormat>全屏显示(16:9)</PresentationFormat>
  <Paragraphs>197</Paragraphs>
  <Slides>17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黑体</vt:lpstr>
      <vt:lpstr>华文楷体</vt:lpstr>
      <vt:lpstr>华文中宋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2023-01-16T16:07:33Z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114C9A15229543B4B7AF2A452E4B0837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