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6" r:id="rId3"/>
    <p:sldId id="298" r:id="rId4"/>
    <p:sldId id="324" r:id="rId5"/>
    <p:sldId id="325" r:id="rId6"/>
    <p:sldId id="322" r:id="rId7"/>
    <p:sldId id="335" r:id="rId8"/>
    <p:sldId id="336" r:id="rId9"/>
    <p:sldId id="306" r:id="rId10"/>
    <p:sldId id="269" r:id="rId11"/>
    <p:sldId id="283" r:id="rId12"/>
    <p:sldId id="334" r:id="rId13"/>
    <p:sldId id="333" r:id="rId14"/>
    <p:sldId id="319" r:id="rId15"/>
    <p:sldId id="309" r:id="rId16"/>
    <p:sldId id="313" r:id="rId17"/>
    <p:sldId id="294" r:id="rId18"/>
    <p:sldId id="315" r:id="rId19"/>
    <p:sldId id="316" r:id="rId20"/>
    <p:sldId id="318" r:id="rId21"/>
    <p:sldId id="284" r:id="rId22"/>
    <p:sldId id="296" r:id="rId23"/>
    <p:sldId id="317" r:id="rId24"/>
    <p:sldId id="25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F38C-649C-47A9-BD42-EFAEB96DC64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13170-556F-4215-839B-CB3CCD9AE0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AA3D502A-836D-48C5-AAE7-ADD7537A6F60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3170-556F-4215-839B-CB3CCD9AE02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7963F9FF-2F90-45B6-BBE1-7A7348AACC0A}" type="slidenum">
              <a:rPr lang="zh-CN" altLang="en-US" smtClean="0">
                <a:ea typeface="宋体" panose="02010600030101010101" pitchFamily="2" charset="-122"/>
              </a:rPr>
              <a:t>10</a:t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65599D0-561D-4F36-8E2B-05DDF43EB39E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/>
          </a:p>
        </p:txBody>
      </p:sp>
      <p:sp>
        <p:nvSpPr>
          <p:cNvPr id="614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0" hangingPunct="0"/>
            <a:fld id="{CF3029EA-79A8-4678-8529-D17329116C2E}" type="slidenum">
              <a:rPr lang="en-US" altLang="zh-CN" sz="1200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526F024-5F81-4531-B133-6604F8400722}" type="slidenum">
              <a:rPr lang="zh-CN" altLang="en-US" smtClean="0">
                <a:ea typeface="宋体" panose="02010600030101010101" pitchFamily="2" charset="-122"/>
              </a:rPr>
              <a:t>24</a:t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2399C-5951-400C-BF4D-E20B8702525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5BAD-8D98-4AA9-8172-98023F775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OnlyStopWatch.ex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Look%20and%20read.swf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2213"/>
            <a:ext cx="39243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Line 9"/>
          <p:cNvSpPr>
            <a:spLocks noChangeShapeType="1"/>
          </p:cNvSpPr>
          <p:nvPr/>
        </p:nvSpPr>
        <p:spPr bwMode="auto">
          <a:xfrm>
            <a:off x="0" y="5227638"/>
            <a:ext cx="4500563" cy="0"/>
          </a:xfrm>
          <a:prstGeom prst="line">
            <a:avLst/>
          </a:prstGeom>
          <a:noFill/>
          <a:ln w="76200">
            <a:solidFill>
              <a:srgbClr val="30999C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0" y="5445125"/>
            <a:ext cx="3276600" cy="0"/>
          </a:xfrm>
          <a:prstGeom prst="line">
            <a:avLst/>
          </a:prstGeom>
          <a:noFill/>
          <a:ln w="76200">
            <a:solidFill>
              <a:srgbClr val="66CDD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1138883" y="3937819"/>
            <a:ext cx="1832553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40161" dir="1106097" algn="ctr" rotWithShape="0">
              <a:srgbClr val="4D4D4D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6699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rPr>
              <a:t>第二课时</a:t>
            </a:r>
            <a:endParaRPr lang="en-US" altLang="zh-CN" sz="3200" b="1" dirty="0">
              <a:solidFill>
                <a:srgbClr val="FF6699"/>
              </a:solidFill>
              <a:latin typeface="Elephant" panose="02020904090505020303" pitchFamily="18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-13692" y="748358"/>
            <a:ext cx="9157692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13800" i="1" dirty="0">
                <a:solidFill>
                  <a:srgbClr val="00B050"/>
                </a:solidFill>
                <a:latin typeface="Broadway" panose="04040905080B02020502" pitchFamily="82" charset="0"/>
                <a:ea typeface="+mj-ea"/>
                <a:cs typeface="+mj-cs"/>
              </a:rPr>
              <a:t>Subjects</a:t>
            </a:r>
            <a:endParaRPr lang="zh-CN" altLang="en-US" sz="13800" i="1" dirty="0">
              <a:solidFill>
                <a:srgbClr val="00B050"/>
              </a:solidFill>
              <a:latin typeface="Broadway" panose="04040905080B02020502" pitchFamily="82" charset="0"/>
              <a:ea typeface="+mj-ea"/>
              <a:cs typeface="+mj-cs"/>
            </a:endParaRPr>
          </a:p>
        </p:txBody>
      </p:sp>
      <p:pic>
        <p:nvPicPr>
          <p:cNvPr id="308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3188" y="2320032"/>
            <a:ext cx="23082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52256" y="3933056"/>
            <a:ext cx="219233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38888" y="4423063"/>
            <a:ext cx="2422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35560" y="6021619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333375"/>
            <a:ext cx="43307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820891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57189" y="331789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Guessing game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87624" y="2276872"/>
            <a:ext cx="2232248" cy="21602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GCFrutiger" pitchFamily="2" charset="0"/>
              </a:rPr>
              <a:t>this morning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60032" y="2276872"/>
            <a:ext cx="2376264" cy="223224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GCFrutiger" pitchFamily="2" charset="0"/>
              </a:rPr>
              <a:t>numbers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131840" y="836712"/>
            <a:ext cx="2088232" cy="208823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latin typeface="GCFrutiger" pitchFamily="2" charset="0"/>
              </a:rPr>
              <a:t>useful</a:t>
            </a:r>
            <a:endParaRPr lang="zh-CN" altLang="en-US" sz="5400" b="1" dirty="0">
              <a:solidFill>
                <a:schemeClr val="tx1"/>
              </a:solidFill>
              <a:latin typeface="GCFrutiger" pitchFamily="2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87824" y="3861048"/>
            <a:ext cx="2232248" cy="21602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latin typeface="GCFrutiger" pitchFamily="2" charset="0"/>
              </a:rPr>
              <a:t>happy</a:t>
            </a:r>
            <a:endParaRPr lang="zh-CN" altLang="en-US" sz="54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9832" y="2924944"/>
            <a:ext cx="229902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It’s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GCFrutiger" pitchFamily="2" charset="0"/>
              </a:rPr>
              <a:t>Maths</a:t>
            </a:r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.</a:t>
            </a:r>
            <a:endParaRPr lang="zh-CN" altLang="en-US" sz="5400" b="1" dirty="0"/>
          </a:p>
        </p:txBody>
      </p:sp>
      <p:pic>
        <p:nvPicPr>
          <p:cNvPr id="10" name="Riddle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7950" y="5357826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99592" y="1916832"/>
            <a:ext cx="2520280" cy="23042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GCFrutiger" pitchFamily="2" charset="0"/>
              </a:rPr>
              <a:t>this afternoon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60032" y="2132856"/>
            <a:ext cx="2376264" cy="2232248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  <a:latin typeface="GCFrutiger" pitchFamily="2" charset="0"/>
              </a:rPr>
              <a:t>do many things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59832" y="764704"/>
            <a:ext cx="2232248" cy="21602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  <a:latin typeface="GCFrutiger" pitchFamily="2" charset="0"/>
              </a:rPr>
              <a:t>fun</a:t>
            </a:r>
            <a:endParaRPr lang="zh-CN" altLang="en-US" sz="5400" b="1" dirty="0">
              <a:solidFill>
                <a:schemeClr val="tx1"/>
              </a:solidFill>
              <a:latin typeface="GCFrutiger" pitchFamily="2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55776" y="3573016"/>
            <a:ext cx="2952328" cy="27363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latin typeface="GCFrutiger" pitchFamily="2" charset="0"/>
              </a:rPr>
              <a:t>excited,</a:t>
            </a:r>
          </a:p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latin typeface="GCFrutiger" pitchFamily="2" charset="0"/>
              </a:rPr>
              <a:t>computers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1840" y="2852936"/>
            <a:ext cx="187904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It’s ICT.</a:t>
            </a:r>
            <a:endParaRPr lang="zh-CN" altLang="en-US" sz="5400" b="1" dirty="0"/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7189" y="331789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Guessing game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pic>
        <p:nvPicPr>
          <p:cNvPr id="10" name="Riddle 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3636" y="557214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6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终止 6"/>
          <p:cNvSpPr>
            <a:spLocks noChangeArrowheads="1"/>
          </p:cNvSpPr>
          <p:nvPr/>
        </p:nvSpPr>
        <p:spPr bwMode="auto">
          <a:xfrm>
            <a:off x="1979712" y="1844824"/>
            <a:ext cx="4680520" cy="288032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Your riddles!!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57189" y="331789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Guessing game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6120680" cy="688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-99392"/>
            <a:ext cx="5148263" cy="15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图: 终止 6"/>
          <p:cNvSpPr>
            <a:spLocks noChangeArrowheads="1"/>
          </p:cNvSpPr>
          <p:nvPr/>
        </p:nvSpPr>
        <p:spPr bwMode="auto">
          <a:xfrm>
            <a:off x="1763688" y="1340768"/>
            <a:ext cx="3994481" cy="792088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Ask &amp; main speaker </a:t>
            </a:r>
            <a:endParaRPr lang="en-US" altLang="zh-CN" sz="2800" kern="1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流程图: 终止 6"/>
          <p:cNvSpPr>
            <a:spLocks noChangeArrowheads="1"/>
          </p:cNvSpPr>
          <p:nvPr/>
        </p:nvSpPr>
        <p:spPr bwMode="auto">
          <a:xfrm>
            <a:off x="1763688" y="2363823"/>
            <a:ext cx="4151124" cy="705137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Answer &amp; take notes</a:t>
            </a:r>
          </a:p>
        </p:txBody>
      </p:sp>
      <p:sp>
        <p:nvSpPr>
          <p:cNvPr id="5" name="流程图: 终止 6"/>
          <p:cNvSpPr>
            <a:spLocks noChangeArrowheads="1"/>
          </p:cNvSpPr>
          <p:nvPr/>
        </p:nvSpPr>
        <p:spPr bwMode="auto">
          <a:xfrm>
            <a:off x="1763688" y="4365104"/>
            <a:ext cx="4536504" cy="754003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Answer&amp; keep the time</a:t>
            </a:r>
          </a:p>
        </p:txBody>
      </p:sp>
      <p:sp>
        <p:nvSpPr>
          <p:cNvPr id="6" name="流程图: 终止 6"/>
          <p:cNvSpPr>
            <a:spLocks noChangeArrowheads="1"/>
          </p:cNvSpPr>
          <p:nvPr/>
        </p:nvSpPr>
        <p:spPr bwMode="auto">
          <a:xfrm>
            <a:off x="1835696" y="3284984"/>
            <a:ext cx="3240360" cy="792088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ts val="1400"/>
              </a:lnSpc>
            </a:pP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Answer &amp; check</a:t>
            </a:r>
            <a:endParaRPr lang="en-US" altLang="zh-CN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流程图: 终止 6"/>
          <p:cNvSpPr>
            <a:spLocks noChangeArrowheads="1"/>
          </p:cNvSpPr>
          <p:nvPr/>
        </p:nvSpPr>
        <p:spPr bwMode="auto">
          <a:xfrm>
            <a:off x="1763688" y="5517232"/>
            <a:ext cx="3803622" cy="761344"/>
          </a:xfrm>
          <a:prstGeom prst="flowChartTerminator">
            <a:avLst/>
          </a:prstGeom>
          <a:solidFill>
            <a:srgbClr val="FFFF00"/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ts val="14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Answer 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&amp; organize</a:t>
            </a:r>
            <a:endParaRPr lang="zh-CN" altLang="en-U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1520" y="1340768"/>
            <a:ext cx="995594" cy="1279076"/>
            <a:chOff x="0" y="-327607"/>
            <a:chExt cx="995594" cy="1422275"/>
          </a:xfrm>
        </p:grpSpPr>
        <p:sp>
          <p:nvSpPr>
            <p:cNvPr id="21" name="燕尾形 20"/>
            <p:cNvSpPr/>
            <p:nvPr/>
          </p:nvSpPr>
          <p:spPr>
            <a:xfrm rot="5400000">
              <a:off x="-213341" y="-114266"/>
              <a:ext cx="1422275" cy="995593"/>
            </a:xfrm>
            <a:prstGeom prst="chevron">
              <a:avLst/>
            </a:prstGeom>
            <a:solidFill>
              <a:srgbClr val="C00000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燕尾形 4"/>
            <p:cNvSpPr/>
            <p:nvPr/>
          </p:nvSpPr>
          <p:spPr>
            <a:xfrm>
              <a:off x="1" y="277578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>
                  <a:solidFill>
                    <a:srgbClr val="002060"/>
                  </a:solidFill>
                </a:rPr>
                <a:t>S1</a:t>
              </a:r>
              <a:endParaRPr lang="zh-CN" altLang="en-US" sz="29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8592" y="2276872"/>
            <a:ext cx="1004128" cy="1331777"/>
            <a:chOff x="-8535" y="858077"/>
            <a:chExt cx="1004128" cy="1422275"/>
          </a:xfrm>
        </p:grpSpPr>
        <p:sp>
          <p:nvSpPr>
            <p:cNvPr id="19" name="燕尾形 18"/>
            <p:cNvSpPr/>
            <p:nvPr/>
          </p:nvSpPr>
          <p:spPr>
            <a:xfrm rot="5400000">
              <a:off x="-221876" y="1071418"/>
              <a:ext cx="1422275" cy="995593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5">
                <a:hueOff val="1085675"/>
                <a:satOff val="3732"/>
                <a:lumOff val="-17908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1085675"/>
                <a:satOff val="3732"/>
                <a:lumOff val="-1790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燕尾形 6"/>
            <p:cNvSpPr/>
            <p:nvPr/>
          </p:nvSpPr>
          <p:spPr>
            <a:xfrm>
              <a:off x="0" y="1514297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>
                  <a:solidFill>
                    <a:srgbClr val="002060"/>
                  </a:solidFill>
                </a:rPr>
                <a:t>S2</a:t>
              </a:r>
              <a:endParaRPr lang="zh-CN" altLang="en-US" sz="2900" b="1" kern="12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590" y="3284984"/>
            <a:ext cx="995594" cy="1422275"/>
            <a:chOff x="0" y="2512685"/>
            <a:chExt cx="995594" cy="1422275"/>
          </a:xfrm>
        </p:grpSpPr>
        <p:sp>
          <p:nvSpPr>
            <p:cNvPr id="17" name="燕尾形 16"/>
            <p:cNvSpPr/>
            <p:nvPr/>
          </p:nvSpPr>
          <p:spPr>
            <a:xfrm rot="5400000">
              <a:off x="-213341" y="2726026"/>
              <a:ext cx="1422275" cy="995593"/>
            </a:xfrm>
            <a:prstGeom prst="chevron">
              <a:avLst/>
            </a:prstGeom>
          </p:spPr>
          <p:style>
            <a:lnRef idx="2">
              <a:schemeClr val="accent5">
                <a:hueOff val="2171351"/>
                <a:satOff val="7464"/>
                <a:lumOff val="-35816"/>
                <a:alphaOff val="0"/>
              </a:schemeClr>
            </a:lnRef>
            <a:fillRef idx="1">
              <a:schemeClr val="accent5">
                <a:hueOff val="2171351"/>
                <a:satOff val="7464"/>
                <a:lumOff val="-35816"/>
                <a:alphaOff val="0"/>
              </a:schemeClr>
            </a:fillRef>
            <a:effectRef idx="0">
              <a:schemeClr val="accent5">
                <a:hueOff val="2171351"/>
                <a:satOff val="7464"/>
                <a:lumOff val="-3581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燕尾形 8"/>
            <p:cNvSpPr/>
            <p:nvPr/>
          </p:nvSpPr>
          <p:spPr>
            <a:xfrm>
              <a:off x="1" y="3054244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/>
                <a:t>S3</a:t>
              </a:r>
              <a:endParaRPr lang="zh-CN" altLang="en-US" sz="2900" b="1" kern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8591" y="4365104"/>
            <a:ext cx="995594" cy="1422275"/>
            <a:chOff x="0" y="3784825"/>
            <a:chExt cx="995594" cy="1422275"/>
          </a:xfrm>
        </p:grpSpPr>
        <p:sp>
          <p:nvSpPr>
            <p:cNvPr id="15" name="燕尾形 14"/>
            <p:cNvSpPr/>
            <p:nvPr/>
          </p:nvSpPr>
          <p:spPr>
            <a:xfrm rot="5400000">
              <a:off x="-213341" y="3998166"/>
              <a:ext cx="1422275" cy="99559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5">
                <a:hueOff val="3257026"/>
                <a:satOff val="11196"/>
                <a:lumOff val="-53725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3257026"/>
                <a:satOff val="11196"/>
                <a:lumOff val="-5372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燕尾形 10"/>
            <p:cNvSpPr/>
            <p:nvPr/>
          </p:nvSpPr>
          <p:spPr>
            <a:xfrm>
              <a:off x="1" y="4333321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/>
                <a:t>S4</a:t>
              </a:r>
              <a:endParaRPr lang="zh-CN" altLang="en-US" sz="2900" b="1" kern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64038" y="5445224"/>
            <a:ext cx="995594" cy="1350267"/>
            <a:chOff x="0" y="3740838"/>
            <a:chExt cx="995594" cy="1422275"/>
          </a:xfrm>
        </p:grpSpPr>
        <p:sp>
          <p:nvSpPr>
            <p:cNvPr id="24" name="燕尾形 23"/>
            <p:cNvSpPr/>
            <p:nvPr/>
          </p:nvSpPr>
          <p:spPr>
            <a:xfrm rot="5400000">
              <a:off x="-213341" y="3954179"/>
              <a:ext cx="1422275" cy="995593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5">
                <a:hueOff val="3257026"/>
                <a:satOff val="11196"/>
                <a:lumOff val="-53725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3257026"/>
                <a:satOff val="11196"/>
                <a:lumOff val="-5372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5" name="燕尾形 10"/>
            <p:cNvSpPr/>
            <p:nvPr/>
          </p:nvSpPr>
          <p:spPr>
            <a:xfrm>
              <a:off x="1" y="4333321"/>
              <a:ext cx="995593" cy="4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900" b="1" kern="1200" dirty="0" smtClean="0"/>
                <a:t>S5</a:t>
              </a:r>
              <a:endParaRPr lang="zh-CN" altLang="en-US" sz="2900" b="1" kern="1200" dirty="0"/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48284" cy="130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306"/>
            <a:ext cx="5148263" cy="15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图: 终止 6"/>
          <p:cNvSpPr>
            <a:spLocks noChangeArrowheads="1"/>
          </p:cNvSpPr>
          <p:nvPr/>
        </p:nvSpPr>
        <p:spPr bwMode="auto">
          <a:xfrm>
            <a:off x="353073" y="1323664"/>
            <a:ext cx="8286768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Step 1: Tell 2 subjects you like and reasons.</a:t>
            </a:r>
            <a:endParaRPr lang="en-US" altLang="zh-CN" sz="2800" kern="1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420888"/>
            <a:ext cx="8931225" cy="3888432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339752" y="2744924"/>
            <a:ext cx="936104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Peter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419872" y="2564904"/>
            <a:ext cx="1872208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</a:rPr>
              <a:t>Maths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 fun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451017" y="3025830"/>
            <a:ext cx="1872208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PE, can play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6"/>
          <p:cNvSpPr>
            <a:spLocks noChangeArrowheads="1"/>
          </p:cNvSpPr>
          <p:nvPr/>
        </p:nvSpPr>
        <p:spPr bwMode="auto">
          <a:xfrm>
            <a:off x="251520" y="836712"/>
            <a:ext cx="8033650" cy="90290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Step 2: Make a timetable for one weekday.</a:t>
            </a:r>
          </a:p>
        </p:txBody>
      </p:sp>
      <p:pic>
        <p:nvPicPr>
          <p:cNvPr id="5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5148263" cy="15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68544"/>
            <a:ext cx="8568952" cy="495813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39552" y="3933056"/>
            <a:ext cx="1530473" cy="619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724128" y="1988840"/>
            <a:ext cx="122413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</a:rPr>
              <a:t>Maths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矩形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306"/>
            <a:ext cx="5148263" cy="152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图: 终止 6"/>
          <p:cNvSpPr>
            <a:spLocks noChangeArrowheads="1"/>
          </p:cNvSpPr>
          <p:nvPr/>
        </p:nvSpPr>
        <p:spPr bwMode="auto">
          <a:xfrm>
            <a:off x="1619672" y="1307393"/>
            <a:ext cx="4795209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Step 3: Give a report.</a:t>
            </a:r>
          </a:p>
        </p:txBody>
      </p:sp>
      <p:pic>
        <p:nvPicPr>
          <p:cNvPr id="11" name="Picture 8" descr="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692442"/>
            <a:ext cx="50877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终止 6"/>
          <p:cNvSpPr>
            <a:spLocks noChangeArrowheads="1"/>
          </p:cNvSpPr>
          <p:nvPr/>
        </p:nvSpPr>
        <p:spPr bwMode="auto">
          <a:xfrm>
            <a:off x="1029803" y="1724497"/>
            <a:ext cx="6480720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ts val="1400"/>
              </a:lnSpc>
            </a:pPr>
            <a:endParaRPr lang="en-US" altLang="zh-CN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4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Make study and play 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 balance</a:t>
            </a: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流程图: 终止 6"/>
          <p:cNvSpPr>
            <a:spLocks noChangeArrowheads="1"/>
          </p:cNvSpPr>
          <p:nvPr/>
        </p:nvSpPr>
        <p:spPr bwMode="auto">
          <a:xfrm>
            <a:off x="1029803" y="2902341"/>
            <a:ext cx="5013546" cy="76134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ts val="1400"/>
              </a:lnSpc>
            </a:pPr>
            <a:r>
              <a:rPr lang="en-US" altLang="zh-CN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Write neatly and briefly</a:t>
            </a:r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流程图: 终止 6"/>
          <p:cNvSpPr>
            <a:spLocks noChangeArrowheads="1"/>
          </p:cNvSpPr>
          <p:nvPr/>
        </p:nvSpPr>
        <p:spPr bwMode="auto">
          <a:xfrm>
            <a:off x="1031797" y="4054506"/>
            <a:ext cx="2859531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English only.</a:t>
            </a:r>
          </a:p>
        </p:txBody>
      </p:sp>
      <p:sp>
        <p:nvSpPr>
          <p:cNvPr id="10" name="流程图: 终止 6"/>
          <p:cNvSpPr>
            <a:spLocks noChangeArrowheads="1"/>
          </p:cNvSpPr>
          <p:nvPr/>
        </p:nvSpPr>
        <p:spPr bwMode="auto">
          <a:xfrm>
            <a:off x="1031797" y="5301208"/>
            <a:ext cx="2859531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mpd="sng">
            <a:solidFill>
              <a:srgbClr val="F69240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5 minutes</a:t>
            </a:r>
          </a:p>
        </p:txBody>
      </p:sp>
      <p:sp>
        <p:nvSpPr>
          <p:cNvPr id="11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57189" y="331788"/>
            <a:ext cx="2774652" cy="100695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Rules: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57188" y="331788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Let’s guess.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63" y="1988840"/>
            <a:ext cx="8965837" cy="47772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9592" y="263691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CFrutiger" pitchFamily="2" charset="0"/>
              </a:rPr>
              <a:t>What lessons does Peter have in Beijing today?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344816" cy="483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57189" y="331789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Let’s show.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7504" y="116632"/>
          <a:ext cx="8856985" cy="6408714"/>
        </p:xfrm>
        <a:graphic>
          <a:graphicData uri="http://schemas.openxmlformats.org/drawingml/2006/table">
            <a:tbl>
              <a:tblPr/>
              <a:tblGrid>
                <a:gridCol w="1537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346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 smtClean="0">
                          <a:effectLst/>
                          <a:latin typeface="Verdana" panose="020B0604030504040204" pitchFamily="34" charset="0"/>
                        </a:rPr>
                        <a:t>Monday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Tuesday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Wednesday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Thursday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smtClean="0">
                          <a:effectLst/>
                          <a:latin typeface="Verdana" panose="020B0604030504040204" pitchFamily="34" charset="0"/>
                        </a:rPr>
                        <a:t>Friday</a:t>
                      </a:r>
                      <a:endParaRPr lang="en-US" altLang="zh-CN" sz="1600" dirty="0" smtClean="0">
                        <a:effectLst/>
                        <a:latin typeface="Verdana" panose="020B0604030504040204" pitchFamily="34" charset="0"/>
                      </a:endParaRPr>
                    </a:p>
                    <a:p>
                      <a:endParaRPr lang="zh-CN" altLang="en-US" sz="1600" dirty="0"/>
                    </a:p>
                  </a:txBody>
                  <a:tcPr marL="29013" marR="29013" marT="14506" marB="14506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9:00-9:30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Guided Reading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指定阅读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9:30-10:15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Literacy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英语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Literacy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英语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Philosophy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哲学（思维训练）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Literacy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英语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Big Writing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写作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10:45-11:45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Numeracy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数学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Numeracy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数学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Numeracy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数学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Numeracy Investigation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数学调查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Numeracy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数学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29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11:45-12:45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Lunch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午餐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29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12:45-1:00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Phonics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语音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1:00-2:15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Science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科学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Topics/Geography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专题</a:t>
                      </a:r>
                      <a:r>
                        <a:rPr lang="en-US" altLang="zh-CN" sz="1600" b="1"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地理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Drama/Music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戏剧</a:t>
                      </a:r>
                      <a:r>
                        <a:rPr lang="en-US" altLang="zh-CN" sz="1600" b="1"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音乐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Fine Arts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美术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Circle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交际技巧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8789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2:15:3:00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Topics/RE，PHSE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专题</a:t>
                      </a:r>
                      <a:r>
                        <a:rPr lang="en-US" altLang="zh-CN" sz="1600" b="1"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宗教，公民意识与道德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Science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科学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Topics/History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专题</a:t>
                      </a:r>
                      <a:r>
                        <a:rPr lang="en-US" altLang="zh-CN" sz="1600" b="1" dirty="0"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历史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PE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体育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ICT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信息技术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29">
                <a:tc>
                  <a:txBody>
                    <a:bodyPr/>
                    <a:lstStyle/>
                    <a:p>
                      <a:pPr latinLnBrk="0"/>
                      <a:r>
                        <a:rPr lang="en-US" altLang="zh-CN" sz="1600" b="1">
                          <a:effectLst/>
                          <a:latin typeface="Verdana" panose="020B0604030504040204" pitchFamily="34" charset="0"/>
                        </a:rPr>
                        <a:t>3:00-3:15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Story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故事时间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Songs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唱歌时间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Story time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故事时间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>
                          <a:effectLst/>
                          <a:latin typeface="Verdana" panose="020B0604030504040204" pitchFamily="34" charset="0"/>
                        </a:rPr>
                        <a:t>Songs</a:t>
                      </a:r>
                      <a:endParaRPr lang="en-US" sz="160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>
                          <a:effectLst/>
                          <a:latin typeface="Verdana" panose="020B0604030504040204" pitchFamily="34" charset="0"/>
                        </a:rPr>
                        <a:t>唱歌时间</a:t>
                      </a:r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endParaRPr lang="zh-CN" altLang="en-US" sz="1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</a:rPr>
                        <a:t>Golden time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</a:endParaRPr>
                    </a:p>
                    <a:p>
                      <a:pPr latinLnBrk="0"/>
                      <a:r>
                        <a:rPr lang="zh-CN" altLang="en-US" sz="1600" b="1" dirty="0">
                          <a:effectLst/>
                          <a:latin typeface="Verdana" panose="020B0604030504040204" pitchFamily="34" charset="0"/>
                        </a:rPr>
                        <a:t>自由时间</a:t>
                      </a:r>
                      <a:endParaRPr lang="zh-CN" altLang="en-US" sz="16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340768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We should keep an open mind and learn from each other.</a:t>
            </a:r>
            <a:br>
              <a:rPr lang="en-US" altLang="zh-CN" sz="4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endParaRPr lang="en-US" altLang="zh-CN" sz="43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r>
              <a:rPr lang="zh-CN" altLang="en-US" sz="4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我们应该保持</a:t>
            </a:r>
            <a:r>
              <a:rPr lang="zh-CN" altLang="en-US" sz="4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开放心态，互相</a:t>
            </a:r>
            <a:r>
              <a:rPr lang="zh-CN" altLang="en-US" sz="43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学习。</a:t>
            </a:r>
            <a:endParaRPr lang="en-US" altLang="zh-CN" sz="43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" name="Picture 6" descr="http://a4.att.hudong.com/81/95/013000002413581234189518165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34505" y="4522613"/>
            <a:ext cx="2411809" cy="21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-533400" y="-685800"/>
            <a:ext cx="1524000" cy="1676400"/>
          </a:xfrm>
          <a:prstGeom prst="ellipse">
            <a:avLst/>
          </a:prstGeom>
          <a:solidFill>
            <a:srgbClr val="99FF66"/>
          </a:solidFill>
          <a:ln w="9525">
            <a:solidFill>
              <a:srgbClr val="99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-762000" y="5791200"/>
            <a:ext cx="1524000" cy="1676400"/>
          </a:xfrm>
          <a:prstGeom prst="ellipse">
            <a:avLst/>
          </a:prstGeom>
          <a:solidFill>
            <a:srgbClr val="99FF66"/>
          </a:solidFill>
          <a:ln w="9525">
            <a:solidFill>
              <a:srgbClr val="99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8153400" y="-838200"/>
            <a:ext cx="1524000" cy="1676400"/>
          </a:xfrm>
          <a:prstGeom prst="ellipse">
            <a:avLst/>
          </a:prstGeom>
          <a:solidFill>
            <a:srgbClr val="99FF66"/>
          </a:solidFill>
          <a:ln w="9525">
            <a:solidFill>
              <a:srgbClr val="99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229600" y="5867400"/>
            <a:ext cx="1524000" cy="1676400"/>
          </a:xfrm>
          <a:prstGeom prst="ellipse">
            <a:avLst/>
          </a:prstGeom>
          <a:solidFill>
            <a:srgbClr val="99FF66"/>
          </a:solidFill>
          <a:ln w="9525">
            <a:solidFill>
              <a:srgbClr val="99FF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45122"/>
            <a:ext cx="6742857" cy="5968254"/>
          </a:xfrm>
          <a:prstGeom prst="rect">
            <a:avLst/>
          </a:prstGeom>
        </p:spPr>
      </p:pic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2565-4EFD-46D5-A3D1-846A8E9F07D3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3079" name="标题 1"/>
          <p:cNvSpPr>
            <a:spLocks noGrp="1"/>
          </p:cNvSpPr>
          <p:nvPr>
            <p:ph type="title" idx="4294967295"/>
          </p:nvPr>
        </p:nvSpPr>
        <p:spPr>
          <a:xfrm>
            <a:off x="755576" y="-27384"/>
            <a:ext cx="7579568" cy="1040921"/>
          </a:xfrm>
          <a:gradFill rotWithShape="1">
            <a:gsLst>
              <a:gs pos="0">
                <a:schemeClr val="bg1"/>
              </a:gs>
              <a:gs pos="100000">
                <a:srgbClr val="1CEC35"/>
              </a:gs>
            </a:gsLst>
            <a:path path="shape">
              <a:fillToRect l="50000" t="50000" r="50000" b="50000"/>
            </a:path>
          </a:gradFill>
          <a:ln>
            <a:solidFill>
              <a:srgbClr val="009900"/>
            </a:solidFill>
            <a:miter lim="800000"/>
          </a:ln>
        </p:spPr>
        <p:txBody>
          <a:bodyPr>
            <a:normAutofit fontScale="90000"/>
          </a:bodyPr>
          <a:lstStyle/>
          <a:p>
            <a:pPr algn="l"/>
            <a:r>
              <a:rPr lang="en-US" altLang="zh-CN" sz="65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 BT" panose="04040905080B02020502" pitchFamily="82" charset="0"/>
              </a:rPr>
              <a:t> </a:t>
            </a:r>
            <a:r>
              <a:rPr lang="en-US" altLang="zh-CN" sz="4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did you learn today?</a:t>
            </a:r>
            <a:endParaRPr lang="en-US" altLang="zh-CN" sz="4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357188" y="331788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Homework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973900"/>
            <a:ext cx="3563144" cy="297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J31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139" y="1556792"/>
            <a:ext cx="557429" cy="6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1543576"/>
            <a:ext cx="5425008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4000" dirty="0" smtClean="0">
                <a:solidFill>
                  <a:srgbClr val="0000CC"/>
                </a:solidFill>
                <a:latin typeface="One Stroke Script LET" pitchFamily="2" charset="0"/>
              </a:rPr>
              <a:t>1. Listen </a:t>
            </a:r>
            <a:r>
              <a:rPr lang="en-US" altLang="zh-CN" sz="4000" dirty="0">
                <a:solidFill>
                  <a:srgbClr val="0000CC"/>
                </a:solidFill>
                <a:latin typeface="One Stroke Script LET" pitchFamily="2" charset="0"/>
              </a:rPr>
              <a:t>to and read Page 20</a:t>
            </a:r>
            <a:r>
              <a:rPr lang="en-US" altLang="zh-CN" sz="4000" dirty="0" smtClean="0">
                <a:solidFill>
                  <a:srgbClr val="0000CC"/>
                </a:solidFill>
                <a:latin typeface="One Stroke Script LET" pitchFamily="2" charset="0"/>
              </a:rPr>
              <a:t>.</a:t>
            </a:r>
            <a:endParaRPr lang="en-US" altLang="zh-CN" sz="4000" dirty="0">
              <a:solidFill>
                <a:srgbClr val="0000CC"/>
              </a:solidFill>
              <a:latin typeface="One Stroke Script LET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6560" y="2708920"/>
            <a:ext cx="4277503" cy="15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4000" dirty="0">
                <a:solidFill>
                  <a:srgbClr val="009900"/>
                </a:solidFill>
                <a:latin typeface="One Stroke Script LET" pitchFamily="2" charset="0"/>
              </a:rPr>
              <a:t>2</a:t>
            </a:r>
            <a:r>
              <a:rPr lang="en-US" altLang="zh-CN" sz="4000" dirty="0" smtClean="0">
                <a:solidFill>
                  <a:srgbClr val="009900"/>
                </a:solidFill>
                <a:latin typeface="One Stroke Script LET" pitchFamily="2" charset="0"/>
              </a:rPr>
              <a:t>. Read </a:t>
            </a:r>
            <a:r>
              <a:rPr lang="en-US" altLang="zh-CN" sz="4000" dirty="0">
                <a:solidFill>
                  <a:srgbClr val="009900"/>
                </a:solidFill>
                <a:latin typeface="One Stroke Script LET" pitchFamily="2" charset="0"/>
              </a:rPr>
              <a:t>“Space School” </a:t>
            </a:r>
            <a:endParaRPr lang="en-US" altLang="zh-CN" sz="4000" dirty="0" smtClean="0">
              <a:solidFill>
                <a:srgbClr val="009900"/>
              </a:solidFill>
              <a:latin typeface="One Stroke Script LET" pitchFamily="2" charset="0"/>
            </a:endParaRPr>
          </a:p>
          <a:p>
            <a:pPr marL="0" indent="0">
              <a:buNone/>
            </a:pPr>
            <a:r>
              <a:rPr lang="en-US" altLang="zh-CN" sz="4000" dirty="0" smtClean="0">
                <a:solidFill>
                  <a:srgbClr val="009900"/>
                </a:solidFill>
                <a:latin typeface="One Stroke Script LET" pitchFamily="2" charset="0"/>
              </a:rPr>
              <a:t>and </a:t>
            </a:r>
            <a:r>
              <a:rPr lang="en-US" altLang="zh-CN" sz="4000" dirty="0">
                <a:solidFill>
                  <a:srgbClr val="009900"/>
                </a:solidFill>
                <a:latin typeface="One Stroke Script LET" pitchFamily="2" charset="0"/>
              </a:rPr>
              <a:t>draw a mind map.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6560" y="4374810"/>
            <a:ext cx="5040560" cy="132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3600" dirty="0" smtClean="0">
                <a:solidFill>
                  <a:srgbClr val="CC0066"/>
                </a:solidFill>
                <a:latin typeface="One Stroke Script LET" pitchFamily="2" charset="0"/>
              </a:rPr>
              <a:t>3. Look up </a:t>
            </a:r>
            <a:r>
              <a:rPr lang="en-US" altLang="zh-CN" sz="3600" dirty="0">
                <a:solidFill>
                  <a:srgbClr val="CC0066"/>
                </a:solidFill>
                <a:latin typeface="One Stroke Script LET" pitchFamily="2" charset="0"/>
              </a:rPr>
              <a:t>the timetables </a:t>
            </a:r>
            <a:endParaRPr lang="en-US" altLang="zh-CN" sz="3600" dirty="0" smtClean="0">
              <a:solidFill>
                <a:srgbClr val="CC0066"/>
              </a:solidFill>
              <a:latin typeface="One Stroke Script LET" pitchFamily="2" charset="0"/>
            </a:endParaRPr>
          </a:p>
          <a:p>
            <a:pPr>
              <a:buFontTx/>
              <a:buNone/>
            </a:pPr>
            <a:r>
              <a:rPr lang="en-US" altLang="zh-CN" sz="3600" dirty="0" smtClean="0">
                <a:solidFill>
                  <a:srgbClr val="CC0066"/>
                </a:solidFill>
                <a:latin typeface="One Stroke Script LET" pitchFamily="2" charset="0"/>
              </a:rPr>
              <a:t>in </a:t>
            </a:r>
            <a:r>
              <a:rPr lang="en-US" altLang="zh-CN" sz="3600" dirty="0">
                <a:solidFill>
                  <a:srgbClr val="CC0066"/>
                </a:solidFill>
                <a:latin typeface="One Stroke Script LET" pitchFamily="2" charset="0"/>
              </a:rPr>
              <a:t>another 2 foreign countries</a:t>
            </a:r>
            <a:r>
              <a:rPr lang="en-US" altLang="zh-CN" sz="3600" dirty="0" smtClean="0">
                <a:solidFill>
                  <a:srgbClr val="CC0066"/>
                </a:solidFill>
                <a:latin typeface="One Stroke Script LET" pitchFamily="2" charset="0"/>
              </a:rPr>
              <a:t>. </a:t>
            </a:r>
            <a:endParaRPr lang="en-US" altLang="zh-CN" sz="3600" dirty="0">
              <a:solidFill>
                <a:srgbClr val="CC0066"/>
              </a:solidFill>
              <a:latin typeface="One Stroke Script LET" pitchFamily="2" charset="0"/>
            </a:endParaRPr>
          </a:p>
        </p:txBody>
      </p:sp>
      <p:pic>
        <p:nvPicPr>
          <p:cNvPr id="11" name="Picture 5" descr="CJ31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730683"/>
            <a:ext cx="557429" cy="6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J31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47" y="4396013"/>
            <a:ext cx="557429" cy="6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213867" y="331786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Watch and think.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2996952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>
                <a:latin typeface="GCFrutiger" pitchFamily="2" charset="0"/>
              </a:rPr>
              <a:t>2</a:t>
            </a:r>
            <a:r>
              <a:rPr lang="en-US" altLang="zh-CN" sz="4400" dirty="0" smtClean="0">
                <a:latin typeface="GCFrutiger" pitchFamily="2" charset="0"/>
              </a:rPr>
              <a:t>. What lessons does he have in the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afternoon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467544" y="4437112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3. What do they have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from</a:t>
            </a:r>
            <a:r>
              <a:rPr lang="en-US" altLang="zh-CN" sz="4400" dirty="0" smtClean="0">
                <a:latin typeface="GCFrutiger" pitchFamily="2" charset="0"/>
              </a:rPr>
              <a:t> 11:20 </a:t>
            </a:r>
            <a:r>
              <a:rPr lang="en-US" altLang="zh-CN" sz="4400" b="1" dirty="0" smtClean="0">
                <a:solidFill>
                  <a:srgbClr val="0000FF"/>
                </a:solidFill>
                <a:latin typeface="GCFrutiger" pitchFamily="2" charset="0"/>
              </a:rPr>
              <a:t>a.m.</a:t>
            </a:r>
            <a:r>
              <a:rPr lang="en-US" altLang="zh-CN" sz="4400" dirty="0" smtClean="0">
                <a:latin typeface="GCFrutiger" pitchFamily="2" charset="0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to</a:t>
            </a:r>
            <a:r>
              <a:rPr lang="en-US" altLang="zh-CN" sz="4400" dirty="0" smtClean="0">
                <a:latin typeface="GCFrutiger" pitchFamily="2" charset="0"/>
              </a:rPr>
              <a:t> 1 </a:t>
            </a:r>
            <a:r>
              <a:rPr lang="en-US" altLang="zh-CN" sz="4400" b="1" dirty="0" smtClean="0">
                <a:solidFill>
                  <a:srgbClr val="0000FF"/>
                </a:solidFill>
                <a:latin typeface="GCFrutiger" pitchFamily="2" charset="0"/>
              </a:rPr>
              <a:t>p.m.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pic>
        <p:nvPicPr>
          <p:cNvPr id="6" name="Picture 7" descr="CJ373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943"/>
            <a:ext cx="1318110" cy="14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556792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1. What lessons does Peter have in the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morning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Watch and think.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916832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1. What lessons does Peter have in the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morning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</a:p>
        </p:txBody>
      </p:sp>
      <p:sp>
        <p:nvSpPr>
          <p:cNvPr id="4" name="矩形 3"/>
          <p:cNvSpPr/>
          <p:nvPr/>
        </p:nvSpPr>
        <p:spPr>
          <a:xfrm>
            <a:off x="611560" y="4221088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2. What lessons does he have in the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afternoon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pic>
        <p:nvPicPr>
          <p:cNvPr id="6" name="Picture 7" descr="CJ373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943"/>
            <a:ext cx="1318110" cy="14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1656184" cy="147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2708920"/>
            <a:ext cx="1920213" cy="1440160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203848" y="2708920"/>
            <a:ext cx="180670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780928"/>
            <a:ext cx="13807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085184"/>
            <a:ext cx="1368152" cy="13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085184"/>
            <a:ext cx="1800200" cy="150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272753" y="296356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Watch and think.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539552" y="1848130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3. What do they have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from</a:t>
            </a:r>
            <a:r>
              <a:rPr lang="en-US" altLang="zh-CN" sz="4400" dirty="0" smtClean="0">
                <a:latin typeface="GCFrutiger" pitchFamily="2" charset="0"/>
              </a:rPr>
              <a:t> 11:20 </a:t>
            </a:r>
            <a:r>
              <a:rPr lang="en-US" altLang="zh-CN" sz="4400" b="1" dirty="0">
                <a:solidFill>
                  <a:srgbClr val="0000FF"/>
                </a:solidFill>
                <a:latin typeface="GCFrutiger" pitchFamily="2" charset="0"/>
              </a:rPr>
              <a:t>a.m.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to</a:t>
            </a:r>
            <a:r>
              <a:rPr lang="en-US" altLang="zh-CN" sz="4400" dirty="0" smtClean="0">
                <a:latin typeface="GCFrutiger" pitchFamily="2" charset="0"/>
              </a:rPr>
              <a:t> 1 </a:t>
            </a:r>
            <a:r>
              <a:rPr lang="en-US" altLang="zh-CN" sz="4400" b="1" dirty="0" smtClean="0">
                <a:solidFill>
                  <a:srgbClr val="0000FF"/>
                </a:solidFill>
                <a:latin typeface="GCFrutiger" pitchFamily="2" charset="0"/>
              </a:rPr>
              <a:t>p.m.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3429000"/>
            <a:ext cx="2242592" cy="2242592"/>
          </a:xfrm>
          <a:prstGeom prst="rect">
            <a:avLst/>
          </a:prstGeom>
        </p:spPr>
      </p:pic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0192" y="3501008"/>
            <a:ext cx="2153122" cy="2023935"/>
          </a:xfrm>
          <a:prstGeom prst="rect">
            <a:avLst/>
          </a:prstGeom>
        </p:spPr>
      </p:pic>
      <p:sp>
        <p:nvSpPr>
          <p:cNvPr id="15" name="文本框 1"/>
          <p:cNvSpPr txBox="1"/>
          <p:nvPr/>
        </p:nvSpPr>
        <p:spPr>
          <a:xfrm>
            <a:off x="2915816" y="386104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a </a:t>
            </a:r>
            <a:r>
              <a:rPr lang="en-US" altLang="zh-CN" sz="4400" b="1" u="sng" dirty="0" smtClean="0"/>
              <a:t>lunch       </a:t>
            </a:r>
            <a:endParaRPr lang="zh-CN" altLang="en-US" sz="4400" b="1" dirty="0"/>
          </a:p>
        </p:txBody>
      </p:sp>
      <p:sp>
        <p:nvSpPr>
          <p:cNvPr id="16" name="矩形 15"/>
          <p:cNvSpPr/>
          <p:nvPr/>
        </p:nvSpPr>
        <p:spPr>
          <a:xfrm>
            <a:off x="4716016" y="3861048"/>
            <a:ext cx="1515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/>
              <a:t>break</a:t>
            </a:r>
            <a:endParaRPr lang="zh-CN" altLang="en-US" sz="4400" b="1" dirty="0"/>
          </a:p>
        </p:txBody>
      </p:sp>
      <p:sp>
        <p:nvSpPr>
          <p:cNvPr id="17" name="矩形 16"/>
          <p:cNvSpPr/>
          <p:nvPr/>
        </p:nvSpPr>
        <p:spPr>
          <a:xfrm>
            <a:off x="3347864" y="3663312"/>
            <a:ext cx="14401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   ?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Picture 7" descr="CJ373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943"/>
            <a:ext cx="1318110" cy="14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5" grpId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英语时间表示中AM/PM制与24小时制的转换方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272753" y="296356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Watch and think.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539552" y="1848130"/>
            <a:ext cx="8136904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latin typeface="GCFrutiger" pitchFamily="2" charset="0"/>
              </a:rPr>
              <a:t>3. What do they have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from</a:t>
            </a:r>
            <a:r>
              <a:rPr lang="en-US" altLang="zh-CN" sz="4400" dirty="0" smtClean="0">
                <a:latin typeface="GCFrutiger" pitchFamily="2" charset="0"/>
              </a:rPr>
              <a:t> 11:20 </a:t>
            </a:r>
            <a:r>
              <a:rPr lang="en-US" altLang="zh-CN" sz="4400" b="1" dirty="0">
                <a:solidFill>
                  <a:srgbClr val="0000FF"/>
                </a:solidFill>
                <a:latin typeface="GCFrutiger" pitchFamily="2" charset="0"/>
              </a:rPr>
              <a:t>a.m. </a:t>
            </a:r>
            <a:r>
              <a:rPr lang="en-US" altLang="zh-CN" sz="4400" dirty="0" smtClean="0">
                <a:solidFill>
                  <a:srgbClr val="FF0000"/>
                </a:solidFill>
                <a:latin typeface="GCFrutiger" pitchFamily="2" charset="0"/>
              </a:rPr>
              <a:t>to</a:t>
            </a:r>
            <a:r>
              <a:rPr lang="en-US" altLang="zh-CN" sz="4400" dirty="0" smtClean="0">
                <a:latin typeface="GCFrutiger" pitchFamily="2" charset="0"/>
              </a:rPr>
              <a:t> 1 </a:t>
            </a:r>
            <a:r>
              <a:rPr lang="en-US" altLang="zh-CN" sz="4400" b="1" dirty="0" smtClean="0">
                <a:solidFill>
                  <a:srgbClr val="0000FF"/>
                </a:solidFill>
                <a:latin typeface="GCFrutiger" pitchFamily="2" charset="0"/>
              </a:rPr>
              <a:t>p.m.</a:t>
            </a:r>
            <a:r>
              <a:rPr lang="en-US" altLang="zh-CN" sz="4400" dirty="0" smtClean="0">
                <a:latin typeface="GCFrutiger" pitchFamily="2" charset="0"/>
              </a:rPr>
              <a:t>?</a:t>
            </a:r>
            <a:endParaRPr lang="zh-CN" altLang="en-US" sz="4400" dirty="0" smtClean="0">
              <a:latin typeface="GCFrutiger" pitchFamily="2" charset="0"/>
            </a:endParaRPr>
          </a:p>
        </p:txBody>
      </p:sp>
      <p:sp>
        <p:nvSpPr>
          <p:cNvPr id="11" name="流程图: 终止 8"/>
          <p:cNvSpPr>
            <a:spLocks noChangeArrowheads="1"/>
          </p:cNvSpPr>
          <p:nvPr/>
        </p:nvSpPr>
        <p:spPr bwMode="auto">
          <a:xfrm>
            <a:off x="683568" y="3429000"/>
            <a:ext cx="6912768" cy="1800200"/>
          </a:xfrm>
          <a:prstGeom prst="flowChartTerminator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 cmpd="sng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 From</a:t>
            </a:r>
            <a:r>
              <a:rPr lang="en-US" altLang="zh-CN" sz="5400" b="1" dirty="0" smtClean="0">
                <a:latin typeface="GCFrutiger" pitchFamily="2" charset="0"/>
              </a:rPr>
              <a:t> </a:t>
            </a:r>
            <a:r>
              <a:rPr lang="en-US" altLang="zh-CN" sz="5400" b="1" u="sng" dirty="0" smtClean="0">
                <a:latin typeface="GCFrutiger" pitchFamily="2" charset="0"/>
              </a:rPr>
              <a:t>11:20 </a:t>
            </a:r>
            <a:r>
              <a:rPr lang="en-US" altLang="zh-CN" sz="5400" b="1" u="sng" dirty="0" smtClean="0">
                <a:solidFill>
                  <a:srgbClr val="0000FF"/>
                </a:solidFill>
                <a:latin typeface="GCFrutiger" pitchFamily="2" charset="0"/>
              </a:rPr>
              <a:t>a.m. </a:t>
            </a:r>
            <a:r>
              <a:rPr lang="en-US" altLang="zh-CN" sz="5400" b="1" dirty="0" smtClean="0">
                <a:solidFill>
                  <a:srgbClr val="FF0000"/>
                </a:solidFill>
                <a:latin typeface="GCFrutiger" pitchFamily="2" charset="0"/>
              </a:rPr>
              <a:t>to</a:t>
            </a:r>
            <a:r>
              <a:rPr lang="en-US" altLang="zh-CN" sz="5400" b="1" dirty="0" smtClean="0">
                <a:latin typeface="GCFrutiger" pitchFamily="2" charset="0"/>
              </a:rPr>
              <a:t> </a:t>
            </a:r>
            <a:r>
              <a:rPr lang="en-US" altLang="zh-CN" sz="5400" b="1" u="sng" dirty="0" smtClean="0">
                <a:latin typeface="GCFrutiger" pitchFamily="2" charset="0"/>
              </a:rPr>
              <a:t>1 </a:t>
            </a:r>
            <a:r>
              <a:rPr lang="en-US" altLang="zh-CN" sz="5400" b="1" u="sng" dirty="0" smtClean="0">
                <a:solidFill>
                  <a:srgbClr val="0000FF"/>
                </a:solidFill>
                <a:latin typeface="GCFrutiger" pitchFamily="2" charset="0"/>
              </a:rPr>
              <a:t>p.m. </a:t>
            </a:r>
            <a:r>
              <a:rPr lang="en-US" altLang="zh-CN" sz="5400" b="1" dirty="0" smtClean="0">
                <a:latin typeface="GCFrutiger" pitchFamily="2" charset="0"/>
              </a:rPr>
              <a:t>,   we have </a:t>
            </a:r>
            <a:r>
              <a:rPr lang="en-US" altLang="zh-CN" sz="5400" b="1" u="sng" dirty="0" smtClean="0">
                <a:latin typeface="GCFrutiger" pitchFamily="2" charset="0"/>
              </a:rPr>
              <a:t>a lunch break</a:t>
            </a:r>
            <a:r>
              <a:rPr lang="en-US" altLang="zh-CN" sz="5400" b="1" dirty="0" smtClean="0">
                <a:latin typeface="GCFrutiger" pitchFamily="2" charset="0"/>
              </a:rPr>
              <a:t>.</a:t>
            </a:r>
            <a:endParaRPr lang="en-US" sz="5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7" descr="CJ373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943"/>
            <a:ext cx="1318110" cy="14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终止 6"/>
          <p:cNvSpPr>
            <a:spLocks noChangeArrowheads="1"/>
          </p:cNvSpPr>
          <p:nvPr/>
        </p:nvSpPr>
        <p:spPr bwMode="auto">
          <a:xfrm>
            <a:off x="1835696" y="1916832"/>
            <a:ext cx="5400600" cy="216024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Your timetable!!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23528" y="548680"/>
            <a:ext cx="2774652" cy="6489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Let’s try.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8"/>
          <p:cNvSpPr>
            <a:spLocks noChangeArrowheads="1"/>
          </p:cNvSpPr>
          <p:nvPr/>
        </p:nvSpPr>
        <p:spPr bwMode="auto">
          <a:xfrm>
            <a:off x="323528" y="1601126"/>
            <a:ext cx="8136904" cy="1512168"/>
          </a:xfrm>
          <a:prstGeom prst="flowChartTerminator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 cmpd="sng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What </a:t>
            </a:r>
            <a:r>
              <a:rPr lang="en-US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subjects does Peter like?</a:t>
            </a:r>
            <a:endParaRPr lang="en-US" sz="4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流程图: 终止 8"/>
          <p:cNvSpPr>
            <a:spLocks noChangeArrowheads="1"/>
          </p:cNvSpPr>
          <p:nvPr/>
        </p:nvSpPr>
        <p:spPr bwMode="auto">
          <a:xfrm>
            <a:off x="251520" y="3452563"/>
            <a:ext cx="8784976" cy="1296144"/>
          </a:xfrm>
          <a:prstGeom prst="flowChartTerminator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 cmpd="sng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1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do you think Peter feels</a:t>
            </a:r>
            <a:r>
              <a:rPr lang="en-US" altLang="zh-CN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art class?</a:t>
            </a:r>
            <a:endParaRPr lang="en-US" sz="4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笑脸 5"/>
          <p:cNvSpPr/>
          <p:nvPr/>
        </p:nvSpPr>
        <p:spPr>
          <a:xfrm>
            <a:off x="3923928" y="4131102"/>
            <a:ext cx="1944216" cy="2034201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57188" y="331788"/>
            <a:ext cx="3286125" cy="668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9525">
                  <a:noFill/>
                  <a:round/>
                </a:ln>
                <a:solidFill>
                  <a:srgbClr val="00B050"/>
                </a:solidFill>
                <a:latin typeface="Comic Sans MS" panose="030F0702030302020204"/>
              </a:rPr>
              <a:t>Read in pairs.</a:t>
            </a:r>
            <a:endParaRPr lang="zh-CN" altLang="en-US" sz="3600" b="1" kern="10" spc="-360" dirty="0">
              <a:ln w="9525">
                <a:noFill/>
                <a:round/>
              </a:ln>
              <a:solidFill>
                <a:srgbClr val="00B05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5" grpId="0" bldLvl="0" animBg="1" autoUpdateAnimBg="0"/>
      <p:bldP spid="6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全屏显示(4:3)</PresentationFormat>
  <Paragraphs>173</Paragraphs>
  <Slides>24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 Unicode MS</vt:lpstr>
      <vt:lpstr>Broadway BT</vt:lpstr>
      <vt:lpstr>GCFrutiger</vt:lpstr>
      <vt:lpstr>One Stroke Script LET</vt:lpstr>
      <vt:lpstr>宋体</vt:lpstr>
      <vt:lpstr>微软雅黑</vt:lpstr>
      <vt:lpstr>Arial</vt:lpstr>
      <vt:lpstr>Broadway</vt:lpstr>
      <vt:lpstr>Calibri</vt:lpstr>
      <vt:lpstr>Comic Sans MS</vt:lpstr>
      <vt:lpstr>Elephant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What did you learn today?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2017-03-07T01:59:00Z</dcterms:created>
  <dcterms:modified xsi:type="dcterms:W3CDTF">2023-01-16T16:07:48Z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D8A1C67650804930966FDBE0D7A194A3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