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4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0A1B3-BCCA-486A-A320-7399536F6A9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3AE48-8670-421B-A985-F7E1C4EF5D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3AE48-8670-421B-A985-F7E1C4EF5D6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0B60D-F74C-466D-A2A9-1A3417BC688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0D4FC-FC9A-4E11-A0CB-C1814B80F6C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CF04A-81D6-400B-B8AF-0C37B830F28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0E93D-D76E-429B-A062-9233A1175A0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50AB2-599E-4DE3-9A8B-5A87A4F4DEF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9EE7E-7139-43A7-BFFB-DE145A2275C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D20BA-1D6E-48E9-B191-40E95472BB4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6A082-C4DD-4112-A604-AE9E923CC8F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F48BF-8EC8-427E-A80F-E90ECB37266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62E08-E0FF-4CD3-BAC1-7F9767F39E4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1D474-0F3E-4610-8BC6-3CC3C4CABE2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A75D979-E21F-4F0A-BEBD-EE094AACF1C6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图片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标题 1"/>
          <p:cNvSpPr txBox="1">
            <a:spLocks noChangeArrowheads="1"/>
          </p:cNvSpPr>
          <p:nvPr/>
        </p:nvSpPr>
        <p:spPr bwMode="auto">
          <a:xfrm>
            <a:off x="468313" y="4267200"/>
            <a:ext cx="8229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nn-NO" alt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altLang="zh-CN" sz="5500" b="1" dirty="0">
                <a:latin typeface="Times New Roman" panose="02020603050405020304" pitchFamily="18" charset="0"/>
              </a:rPr>
              <a:t>3</a:t>
            </a:r>
            <a:r>
              <a:rPr lang="nn-NO" alt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Robots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Grammar</a:t>
            </a:r>
          </a:p>
        </p:txBody>
      </p:sp>
      <p:sp>
        <p:nvSpPr>
          <p:cNvPr id="4" name="矩形 3"/>
          <p:cNvSpPr/>
          <p:nvPr/>
        </p:nvSpPr>
        <p:spPr>
          <a:xfrm>
            <a:off x="2935867" y="5934075"/>
            <a:ext cx="3294492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</a:p>
          <a:p>
            <a:pPr marL="342900" lvl="0" indent="-3429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2650" y="738188"/>
            <a:ext cx="4095750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TextBox 7"/>
          <p:cNvGrpSpPr/>
          <p:nvPr/>
        </p:nvGrpSpPr>
        <p:grpSpPr bwMode="auto">
          <a:xfrm>
            <a:off x="-42863" y="4883150"/>
            <a:ext cx="9223376" cy="560388"/>
            <a:chOff x="0" y="0"/>
            <a:chExt cx="5810" cy="353"/>
          </a:xfrm>
        </p:grpSpPr>
        <p:pic>
          <p:nvPicPr>
            <p:cNvPr id="110597" name="TextBox 7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810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598" name="Text Box 7"/>
            <p:cNvSpPr txBox="1">
              <a:spLocks noChangeArrowheads="1"/>
            </p:cNvSpPr>
            <p:nvPr/>
          </p:nvSpPr>
          <p:spPr bwMode="auto">
            <a:xfrm>
              <a:off x="27" y="29"/>
              <a:ext cx="5760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2500" dirty="0">
                  <a:latin typeface="Calibri" panose="020F0502020204030204" pitchFamily="34" charset="0"/>
                </a:rPr>
                <a:t>This  robot knows </a:t>
              </a:r>
              <a:r>
                <a:rPr lang="en-US" altLang="zh-CN" sz="2500" dirty="0">
                  <a:solidFill>
                    <a:srgbClr val="FF0000"/>
                  </a:solidFill>
                  <a:latin typeface="Calibri" panose="020F0502020204030204" pitchFamily="34" charset="0"/>
                </a:rPr>
                <a:t>when it should  go shopping</a:t>
              </a:r>
              <a:r>
                <a:rPr lang="en-US" altLang="zh-CN" sz="2500" dirty="0">
                  <a:latin typeface="Calibri" panose="020F0502020204030204" pitchFamily="34" charset="0"/>
                </a:rPr>
                <a:t>.</a:t>
              </a:r>
            </a:p>
          </p:txBody>
        </p:sp>
      </p:grpSp>
      <p:grpSp>
        <p:nvGrpSpPr>
          <p:cNvPr id="3" name="TextBox 8"/>
          <p:cNvGrpSpPr/>
          <p:nvPr/>
        </p:nvGrpSpPr>
        <p:grpSpPr bwMode="auto">
          <a:xfrm>
            <a:off x="-42863" y="5668963"/>
            <a:ext cx="9223376" cy="560387"/>
            <a:chOff x="0" y="0"/>
            <a:chExt cx="5810" cy="353"/>
          </a:xfrm>
        </p:grpSpPr>
        <p:pic>
          <p:nvPicPr>
            <p:cNvPr id="110600" name="TextBox 8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5810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601" name="Text Box 10"/>
            <p:cNvSpPr txBox="1">
              <a:spLocks noChangeArrowheads="1"/>
            </p:cNvSpPr>
            <p:nvPr/>
          </p:nvSpPr>
          <p:spPr bwMode="auto">
            <a:xfrm>
              <a:off x="27" y="29"/>
              <a:ext cx="5760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2500">
                  <a:latin typeface="Calibri" panose="020F0502020204030204" pitchFamily="34" charset="0"/>
                </a:rPr>
                <a:t>This robot knows </a:t>
              </a:r>
              <a:r>
                <a:rPr lang="en-US" altLang="zh-CN" sz="2500">
                  <a:solidFill>
                    <a:srgbClr val="FF0000"/>
                  </a:solidFill>
                  <a:latin typeface="Calibri" panose="020F0502020204030204" pitchFamily="34" charset="0"/>
                </a:rPr>
                <a:t>when to go shopping</a:t>
              </a:r>
              <a:r>
                <a:rPr lang="en-US" altLang="zh-CN" sz="2500">
                  <a:latin typeface="Calibri" panose="020F0502020204030204" pitchFamily="34" charset="0"/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5013" y="652463"/>
            <a:ext cx="4846637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TextBox 7"/>
          <p:cNvGrpSpPr/>
          <p:nvPr/>
        </p:nvGrpSpPr>
        <p:grpSpPr bwMode="auto">
          <a:xfrm>
            <a:off x="-42863" y="4743450"/>
            <a:ext cx="9223376" cy="541338"/>
            <a:chOff x="0" y="0"/>
            <a:chExt cx="5810" cy="341"/>
          </a:xfrm>
        </p:grpSpPr>
        <p:pic>
          <p:nvPicPr>
            <p:cNvPr id="111620" name="TextBox 7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810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21" name="Text Box 6"/>
            <p:cNvSpPr txBox="1">
              <a:spLocks noChangeArrowheads="1"/>
            </p:cNvSpPr>
            <p:nvPr/>
          </p:nvSpPr>
          <p:spPr bwMode="auto">
            <a:xfrm>
              <a:off x="27" y="27"/>
              <a:ext cx="57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2400" b="1">
                  <a:latin typeface="Calibri" panose="020F0502020204030204" pitchFamily="34" charset="0"/>
                </a:rPr>
                <a:t>The robot knows  </a:t>
              </a:r>
              <a:r>
                <a:rPr lang="en-US" altLang="zh-CN" sz="2400" b="1">
                  <a:solidFill>
                    <a:srgbClr val="FF0000"/>
                  </a:solidFill>
                  <a:latin typeface="Calibri" panose="020F0502020204030204" pitchFamily="34" charset="0"/>
                </a:rPr>
                <a:t>how  he can play  table tennis </a:t>
              </a:r>
              <a:r>
                <a:rPr lang="en-US" altLang="zh-CN" sz="2400" b="1">
                  <a:latin typeface="Calibri" panose="020F0502020204030204" pitchFamily="34" charset="0"/>
                </a:rPr>
                <a:t>with people. </a:t>
              </a:r>
            </a:p>
          </p:txBody>
        </p:sp>
      </p:grpSp>
      <p:grpSp>
        <p:nvGrpSpPr>
          <p:cNvPr id="3" name="TextBox 8"/>
          <p:cNvGrpSpPr/>
          <p:nvPr/>
        </p:nvGrpSpPr>
        <p:grpSpPr bwMode="auto">
          <a:xfrm>
            <a:off x="-49213" y="5310188"/>
            <a:ext cx="9236076" cy="547687"/>
            <a:chOff x="0" y="0"/>
            <a:chExt cx="5818" cy="345"/>
          </a:xfrm>
        </p:grpSpPr>
        <p:pic>
          <p:nvPicPr>
            <p:cNvPr id="111623" name="TextBox 8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5818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24" name="Text Box 9"/>
            <p:cNvSpPr txBox="1">
              <a:spLocks noChangeArrowheads="1"/>
            </p:cNvSpPr>
            <p:nvPr/>
          </p:nvSpPr>
          <p:spPr bwMode="auto">
            <a:xfrm>
              <a:off x="31" y="30"/>
              <a:ext cx="57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2400" b="1">
                  <a:latin typeface="Calibri" panose="020F0502020204030204" pitchFamily="34" charset="0"/>
                </a:rPr>
                <a:t>The robot knows </a:t>
              </a:r>
              <a:r>
                <a:rPr lang="en-US" altLang="zh-CN" sz="2400" b="1">
                  <a:solidFill>
                    <a:srgbClr val="FF0000"/>
                  </a:solidFill>
                  <a:latin typeface="Calibri" panose="020F0502020204030204" pitchFamily="34" charset="0"/>
                </a:rPr>
                <a:t>how to play table tennis </a:t>
              </a:r>
              <a:r>
                <a:rPr lang="en-US" altLang="zh-CN" sz="2400" b="1">
                  <a:latin typeface="Calibri" panose="020F0502020204030204" pitchFamily="34" charset="0"/>
                </a:rPr>
                <a:t>with people.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AutoShape 3"/>
          <p:cNvSpPr>
            <a:spLocks noChangeArrowheads="1"/>
          </p:cNvSpPr>
          <p:nvPr/>
        </p:nvSpPr>
        <p:spPr bwMode="auto">
          <a:xfrm>
            <a:off x="755650" y="3213100"/>
            <a:ext cx="7920038" cy="27368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CC33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CC00"/>
                </a:solidFill>
                <a:prstDash val="sysDot"/>
                <a:round/>
              </a14:hiddenLine>
            </a:ext>
          </a:extLst>
        </p:spPr>
        <p:txBody>
          <a:bodyPr wrap="none" lIns="90170" tIns="46990" rIns="90170" bIns="46990" anchor="ctr"/>
          <a:lstStyle/>
          <a:p>
            <a:pPr algn="l" eaLnBrk="0" hangingPunct="0"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900113" y="4070350"/>
            <a:ext cx="7850187" cy="4476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altLang="zh-CN" b="1">
              <a:latin typeface="Times New Roman" panose="02020603050405020304" pitchFamily="18" charset="0"/>
            </a:endParaRPr>
          </a:p>
        </p:txBody>
      </p:sp>
      <p:sp>
        <p:nvSpPr>
          <p:cNvPr id="112644" name="Text Box 8"/>
          <p:cNvSpPr txBox="1">
            <a:spLocks noChangeArrowheads="1"/>
          </p:cNvSpPr>
          <p:nvPr/>
        </p:nvSpPr>
        <p:spPr bwMode="auto">
          <a:xfrm>
            <a:off x="1908175" y="692150"/>
            <a:ext cx="52895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CC33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CC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600" b="1" i="1">
                <a:latin typeface="Times New Roman" panose="02020603050405020304" pitchFamily="18" charset="0"/>
              </a:rPr>
              <a:t>Can you find any rules?</a:t>
            </a:r>
          </a:p>
        </p:txBody>
      </p:sp>
      <p:pic>
        <p:nvPicPr>
          <p:cNvPr id="16390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557338"/>
            <a:ext cx="2951163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6" name="Text Box 7"/>
          <p:cNvSpPr txBox="1">
            <a:spLocks noChangeArrowheads="1"/>
          </p:cNvSpPr>
          <p:nvPr/>
        </p:nvSpPr>
        <p:spPr bwMode="auto">
          <a:xfrm>
            <a:off x="1258888" y="3644900"/>
            <a:ext cx="3057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object clauses  </a:t>
            </a:r>
          </a:p>
        </p:txBody>
      </p:sp>
      <p:sp>
        <p:nvSpPr>
          <p:cNvPr id="112647" name="Text Box 8"/>
          <p:cNvSpPr txBox="1">
            <a:spLocks noChangeArrowheads="1"/>
          </p:cNvSpPr>
          <p:nvPr/>
        </p:nvSpPr>
        <p:spPr bwMode="auto">
          <a:xfrm>
            <a:off x="1258888" y="4292600"/>
            <a:ext cx="7659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      question words </a:t>
            </a:r>
            <a:r>
              <a:rPr lang="en-US" altLang="zh-CN" sz="3200" b="1">
                <a:latin typeface="Times New Roman" panose="02020603050405020304" pitchFamily="18" charset="0"/>
                <a:sym typeface="Arial" panose="020B0604020202020204" pitchFamily="34" charset="0"/>
              </a:rPr>
              <a:t>+ object complements</a:t>
            </a:r>
          </a:p>
        </p:txBody>
      </p:sp>
      <p:sp>
        <p:nvSpPr>
          <p:cNvPr id="16393" name="圆角箭头1 285"/>
          <p:cNvSpPr/>
          <p:nvPr/>
        </p:nvSpPr>
        <p:spPr bwMode="auto">
          <a:xfrm>
            <a:off x="1392238" y="4475163"/>
            <a:ext cx="503237" cy="219075"/>
          </a:xfrm>
          <a:custGeom>
            <a:avLst/>
            <a:gdLst>
              <a:gd name="T0" fmla="*/ 0 w 7544313"/>
              <a:gd name="T1" fmla="*/ 0 h 5784389"/>
              <a:gd name="T2" fmla="*/ 0 w 7544313"/>
              <a:gd name="T3" fmla="*/ 0 h 5784389"/>
              <a:gd name="T4" fmla="*/ 0 w 7544313"/>
              <a:gd name="T5" fmla="*/ 0 h 5784389"/>
              <a:gd name="T6" fmla="*/ 0 w 7544313"/>
              <a:gd name="T7" fmla="*/ 0 h 5784389"/>
              <a:gd name="T8" fmla="*/ 0 w 7544313"/>
              <a:gd name="T9" fmla="*/ 0 h 5784389"/>
              <a:gd name="T10" fmla="*/ 0 w 7544313"/>
              <a:gd name="T11" fmla="*/ 0 h 5784389"/>
              <a:gd name="T12" fmla="*/ 0 w 7544313"/>
              <a:gd name="T13" fmla="*/ 0 h 5784389"/>
              <a:gd name="T14" fmla="*/ 0 w 7544313"/>
              <a:gd name="T15" fmla="*/ 0 h 5784389"/>
              <a:gd name="T16" fmla="*/ 0 w 7544313"/>
              <a:gd name="T17" fmla="*/ 0 h 5784389"/>
              <a:gd name="T18" fmla="*/ 0 w 7544313"/>
              <a:gd name="T19" fmla="*/ 0 h 5784389"/>
              <a:gd name="T20" fmla="*/ 0 w 7544313"/>
              <a:gd name="T21" fmla="*/ 0 h 5784389"/>
              <a:gd name="T22" fmla="*/ 0 w 7544313"/>
              <a:gd name="T23" fmla="*/ 0 h 5784389"/>
              <a:gd name="T24" fmla="*/ 0 w 7544313"/>
              <a:gd name="T25" fmla="*/ 0 h 5784389"/>
              <a:gd name="T26" fmla="*/ 0 w 7544313"/>
              <a:gd name="T27" fmla="*/ 0 h 5784389"/>
              <a:gd name="T28" fmla="*/ 0 w 7544313"/>
              <a:gd name="T29" fmla="*/ 0 h 5784389"/>
              <a:gd name="T30" fmla="*/ 0 w 7544313"/>
              <a:gd name="T31" fmla="*/ 0 h 5784389"/>
              <a:gd name="T32" fmla="*/ 0 w 7544313"/>
              <a:gd name="T33" fmla="*/ 0 h 5784389"/>
              <a:gd name="T34" fmla="*/ 0 w 7544313"/>
              <a:gd name="T35" fmla="*/ 0 h 5784389"/>
              <a:gd name="T36" fmla="*/ 0 w 7544313"/>
              <a:gd name="T37" fmla="*/ 0 h 5784389"/>
              <a:gd name="T38" fmla="*/ 0 w 7544313"/>
              <a:gd name="T39" fmla="*/ 0 h 5784389"/>
              <a:gd name="T40" fmla="*/ 0 w 7544313"/>
              <a:gd name="T41" fmla="*/ 0 h 5784389"/>
              <a:gd name="T42" fmla="*/ 0 w 7544313"/>
              <a:gd name="T43" fmla="*/ 0 h 578438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7544313"/>
              <a:gd name="T67" fmla="*/ 0 h 5784389"/>
              <a:gd name="T68" fmla="*/ 7544313 w 7544313"/>
              <a:gd name="T69" fmla="*/ 5784389 h 578438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 bldLvl="0"/>
      <p:bldP spid="112644" grpId="0" bldLvl="0"/>
      <p:bldP spid="112646" grpId="0" bldLvl="0" autoUpdateAnimBg="0"/>
      <p:bldP spid="112647" grpId="0" bldLvl="0" autoUpdateAnimBg="0"/>
      <p:bldP spid="1639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TextBox 7"/>
          <p:cNvSpPr txBox="1">
            <a:spLocks noChangeArrowheads="1"/>
          </p:cNvSpPr>
          <p:nvPr/>
        </p:nvSpPr>
        <p:spPr bwMode="auto">
          <a:xfrm>
            <a:off x="714375" y="4786313"/>
            <a:ext cx="238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113668" name="Picture 5" descr="t019a128479dc111de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836613"/>
            <a:ext cx="5875337" cy="3673475"/>
          </a:xfrm>
          <a:prstGeom prst="rect">
            <a:avLst/>
          </a:prstGeom>
          <a:solidFill>
            <a:srgbClr val="0066FF"/>
          </a:solidFill>
          <a:ln w="762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13669" name="Text Box 6"/>
          <p:cNvSpPr txBox="1">
            <a:spLocks noChangeArrowheads="1"/>
          </p:cNvSpPr>
          <p:nvPr/>
        </p:nvSpPr>
        <p:spPr bwMode="auto">
          <a:xfrm>
            <a:off x="539750" y="4870450"/>
            <a:ext cx="748982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hlink"/>
                </a:solidFill>
                <a:latin typeface="Calibri" panose="020F0502020204030204" pitchFamily="34" charset="0"/>
              </a:rPr>
              <a:t>Do you know what you should do with the smog?</a:t>
            </a:r>
          </a:p>
        </p:txBody>
      </p:sp>
      <p:sp>
        <p:nvSpPr>
          <p:cNvPr id="113670" name="Text Box 7"/>
          <p:cNvSpPr txBox="1">
            <a:spLocks noChangeArrowheads="1"/>
          </p:cNvSpPr>
          <p:nvPr/>
        </p:nvSpPr>
        <p:spPr bwMode="auto">
          <a:xfrm>
            <a:off x="539750" y="5445125"/>
            <a:ext cx="74898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hlink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Do you know what to do with the smog?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9" grpId="0" bldLvl="0"/>
      <p:bldP spid="113670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1" name="内容占位符 4" descr="t012e328ce7e30e6711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000125"/>
            <a:ext cx="4572000" cy="3108325"/>
          </a:xfrm>
          <a:ln w="53975">
            <a:solidFill>
              <a:srgbClr val="7F7F7F"/>
            </a:solidFill>
            <a:miter lim="800000"/>
            <a:headEnd/>
            <a:tailEnd/>
          </a:ln>
        </p:spPr>
      </p:pic>
      <p:grpSp>
        <p:nvGrpSpPr>
          <p:cNvPr id="2" name="TextBox 5"/>
          <p:cNvGrpSpPr/>
          <p:nvPr/>
        </p:nvGrpSpPr>
        <p:grpSpPr bwMode="auto">
          <a:xfrm>
            <a:off x="-42863" y="4456113"/>
            <a:ext cx="9223376" cy="542925"/>
            <a:chOff x="0" y="0"/>
            <a:chExt cx="5810" cy="342"/>
          </a:xfrm>
        </p:grpSpPr>
        <p:pic>
          <p:nvPicPr>
            <p:cNvPr id="114693" name="TextBox 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810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694" name="Text Box 7"/>
            <p:cNvSpPr txBox="1">
              <a:spLocks noChangeArrowheads="1"/>
            </p:cNvSpPr>
            <p:nvPr/>
          </p:nvSpPr>
          <p:spPr bwMode="auto">
            <a:xfrm>
              <a:off x="27" y="28"/>
              <a:ext cx="57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2400" b="1">
                  <a:latin typeface="Calibri" panose="020F0502020204030204" pitchFamily="34" charset="0"/>
                </a:rPr>
                <a:t>This  robot is </a:t>
              </a:r>
              <a:r>
                <a:rPr lang="en-US" altLang="zh-CN" sz="2400" b="1">
                  <a:solidFill>
                    <a:srgbClr val="FF0000"/>
                  </a:solidFill>
                  <a:latin typeface="Calibri" panose="020F0502020204030204" pitchFamily="34" charset="0"/>
                </a:rPr>
                <a:t>so</a:t>
              </a:r>
              <a:r>
                <a:rPr lang="en-US" altLang="zh-CN" sz="2400" b="1">
                  <a:latin typeface="Calibri" panose="020F0502020204030204" pitchFamily="34" charset="0"/>
                </a:rPr>
                <a:t> clever </a:t>
              </a:r>
              <a:r>
                <a:rPr lang="en-US" altLang="zh-CN" sz="2400" b="1">
                  <a:solidFill>
                    <a:srgbClr val="FF0000"/>
                  </a:solidFill>
                  <a:latin typeface="Calibri" panose="020F0502020204030204" pitchFamily="34" charset="0"/>
                </a:rPr>
                <a:t>that</a:t>
              </a:r>
              <a:r>
                <a:rPr lang="en-US" altLang="zh-CN" sz="2400" b="1">
                  <a:latin typeface="Calibri" panose="020F0502020204030204" pitchFamily="34" charset="0"/>
                </a:rPr>
                <a:t> it can play chess with human beings.</a:t>
              </a:r>
            </a:p>
          </p:txBody>
        </p:sp>
      </p:grpSp>
      <p:grpSp>
        <p:nvGrpSpPr>
          <p:cNvPr id="3" name="TextBox 6"/>
          <p:cNvGrpSpPr/>
          <p:nvPr/>
        </p:nvGrpSpPr>
        <p:grpSpPr bwMode="auto">
          <a:xfrm>
            <a:off x="-42863" y="5095875"/>
            <a:ext cx="9223376" cy="549275"/>
            <a:chOff x="0" y="0"/>
            <a:chExt cx="5810" cy="346"/>
          </a:xfrm>
        </p:grpSpPr>
        <p:pic>
          <p:nvPicPr>
            <p:cNvPr id="114696" name="TextBox 6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5810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697" name="Text Box 10"/>
            <p:cNvSpPr txBox="1">
              <a:spLocks noChangeArrowheads="1"/>
            </p:cNvSpPr>
            <p:nvPr/>
          </p:nvSpPr>
          <p:spPr bwMode="auto">
            <a:xfrm>
              <a:off x="27" y="30"/>
              <a:ext cx="57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2400" b="1">
                  <a:latin typeface="Calibri" panose="020F0502020204030204" pitchFamily="34" charset="0"/>
                </a:rPr>
                <a:t>This robot is clever </a:t>
              </a:r>
              <a:r>
                <a:rPr lang="en-US" altLang="zh-CN" sz="2400" b="1">
                  <a:solidFill>
                    <a:srgbClr val="FF0000"/>
                  </a:solidFill>
                  <a:latin typeface="Calibri" panose="020F0502020204030204" pitchFamily="34" charset="0"/>
                </a:rPr>
                <a:t>enough to </a:t>
              </a:r>
              <a:r>
                <a:rPr lang="en-US" altLang="zh-CN" sz="2400" b="1">
                  <a:latin typeface="Calibri" panose="020F0502020204030204" pitchFamily="34" charset="0"/>
                </a:rPr>
                <a:t>play chess with human beings.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785813"/>
            <a:ext cx="3686175" cy="3057525"/>
          </a:xfrm>
          <a:prstGeom prst="rect">
            <a:avLst/>
          </a:prstGeom>
          <a:noFill/>
          <a:ln w="53975">
            <a:solidFill>
              <a:srgbClr val="7F7F7F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7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TextBox 7"/>
          <p:cNvGrpSpPr/>
          <p:nvPr/>
        </p:nvGrpSpPr>
        <p:grpSpPr bwMode="auto">
          <a:xfrm>
            <a:off x="-42863" y="4595813"/>
            <a:ext cx="9223376" cy="609600"/>
            <a:chOff x="0" y="0"/>
            <a:chExt cx="5810" cy="384"/>
          </a:xfrm>
        </p:grpSpPr>
        <p:pic>
          <p:nvPicPr>
            <p:cNvPr id="115717" name="TextBox 7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81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5718" name="Text Box 7"/>
            <p:cNvSpPr txBox="1">
              <a:spLocks noChangeArrowheads="1"/>
            </p:cNvSpPr>
            <p:nvPr/>
          </p:nvSpPr>
          <p:spPr bwMode="auto">
            <a:xfrm>
              <a:off x="27" y="30"/>
              <a:ext cx="576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latin typeface="Calibri" panose="020F0502020204030204" pitchFamily="34" charset="0"/>
                </a:rPr>
                <a:t>Robots are </a:t>
              </a:r>
              <a:r>
                <a:rPr lang="en-US" altLang="zh-CN" sz="2800" b="1">
                  <a:solidFill>
                    <a:srgbClr val="FF0000"/>
                  </a:solidFill>
                  <a:latin typeface="Calibri" panose="020F0502020204030204" pitchFamily="34" charset="0"/>
                </a:rPr>
                <a:t>so</a:t>
              </a:r>
              <a:r>
                <a:rPr lang="en-US" altLang="zh-CN" sz="2800" b="1">
                  <a:latin typeface="Calibri" panose="020F0502020204030204" pitchFamily="34" charset="0"/>
                </a:rPr>
                <a:t> heavy </a:t>
              </a:r>
              <a:r>
                <a:rPr lang="en-US" altLang="zh-CN" sz="2800" b="1">
                  <a:solidFill>
                    <a:srgbClr val="FF0000"/>
                  </a:solidFill>
                  <a:latin typeface="Calibri" panose="020F0502020204030204" pitchFamily="34" charset="0"/>
                </a:rPr>
                <a:t>that</a:t>
              </a:r>
              <a:r>
                <a:rPr lang="en-US" altLang="zh-CN" sz="2800" b="1">
                  <a:latin typeface="Calibri" panose="020F0502020204030204" pitchFamily="34" charset="0"/>
                </a:rPr>
                <a:t> they can’t run fast.</a:t>
              </a:r>
            </a:p>
          </p:txBody>
        </p:sp>
      </p:grpSp>
      <p:grpSp>
        <p:nvGrpSpPr>
          <p:cNvPr id="3" name="TextBox 8"/>
          <p:cNvGrpSpPr/>
          <p:nvPr/>
        </p:nvGrpSpPr>
        <p:grpSpPr bwMode="auto">
          <a:xfrm>
            <a:off x="-30163" y="5254625"/>
            <a:ext cx="9210676" cy="592138"/>
            <a:chOff x="0" y="0"/>
            <a:chExt cx="5802" cy="373"/>
          </a:xfrm>
        </p:grpSpPr>
        <p:pic>
          <p:nvPicPr>
            <p:cNvPr id="115720" name="TextBox 8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5802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5721" name="Text Box 10"/>
            <p:cNvSpPr txBox="1">
              <a:spLocks noChangeArrowheads="1"/>
            </p:cNvSpPr>
            <p:nvPr/>
          </p:nvSpPr>
          <p:spPr bwMode="auto">
            <a:xfrm>
              <a:off x="19" y="20"/>
              <a:ext cx="576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latin typeface="Calibri" panose="020F0502020204030204" pitchFamily="34" charset="0"/>
                </a:rPr>
                <a:t>Robots are </a:t>
              </a:r>
              <a:r>
                <a:rPr lang="en-US" altLang="zh-CN" sz="2800" b="1">
                  <a:solidFill>
                    <a:srgbClr val="FF0000"/>
                  </a:solidFill>
                  <a:latin typeface="Calibri" panose="020F0502020204030204" pitchFamily="34" charset="0"/>
                </a:rPr>
                <a:t>too</a:t>
              </a:r>
              <a:r>
                <a:rPr lang="en-US" altLang="zh-CN" sz="2800" b="1">
                  <a:latin typeface="Calibri" panose="020F0502020204030204" pitchFamily="34" charset="0"/>
                </a:rPr>
                <a:t> heavy  </a:t>
              </a:r>
              <a:r>
                <a:rPr lang="en-US" altLang="zh-CN" sz="2800" b="1">
                  <a:solidFill>
                    <a:srgbClr val="FF0000"/>
                  </a:solidFill>
                  <a:latin typeface="Calibri" panose="020F0502020204030204" pitchFamily="34" charset="0"/>
                </a:rPr>
                <a:t>to</a:t>
              </a:r>
              <a:r>
                <a:rPr lang="en-US" altLang="zh-CN" sz="2800" b="1">
                  <a:latin typeface="Calibri" panose="020F0502020204030204" pitchFamily="34" charset="0"/>
                </a:rPr>
                <a:t> run fast.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9" name="内容占位符 4" descr="t01f2b7b18b2bf8e7e1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857625" y="1000125"/>
            <a:ext cx="5286375" cy="3486150"/>
          </a:xfrm>
          <a:ln w="53975">
            <a:solidFill>
              <a:srgbClr val="7F7F7F"/>
            </a:solidFill>
            <a:miter lim="800000"/>
            <a:headEnd/>
            <a:tailEnd/>
          </a:ln>
        </p:spPr>
      </p:pic>
      <p:grpSp>
        <p:nvGrpSpPr>
          <p:cNvPr id="2" name="TextBox 5"/>
          <p:cNvGrpSpPr/>
          <p:nvPr/>
        </p:nvGrpSpPr>
        <p:grpSpPr bwMode="auto">
          <a:xfrm>
            <a:off x="-42863" y="5095875"/>
            <a:ext cx="9223376" cy="519113"/>
            <a:chOff x="0" y="0"/>
            <a:chExt cx="5810" cy="327"/>
          </a:xfrm>
        </p:grpSpPr>
        <p:pic>
          <p:nvPicPr>
            <p:cNvPr id="116741" name="TextBox 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81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742" name="Text Box 7"/>
            <p:cNvSpPr txBox="1">
              <a:spLocks noChangeArrowheads="1"/>
            </p:cNvSpPr>
            <p:nvPr/>
          </p:nvSpPr>
          <p:spPr bwMode="auto">
            <a:xfrm>
              <a:off x="27" y="30"/>
              <a:ext cx="576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2200" b="1">
                  <a:latin typeface="Calibri" panose="020F0502020204030204" pitchFamily="34" charset="0"/>
                </a:rPr>
                <a:t>My mother plans to buy a robot </a:t>
              </a:r>
              <a:r>
                <a:rPr lang="en-US" altLang="zh-CN" sz="2200" b="1">
                  <a:solidFill>
                    <a:srgbClr val="FF0000"/>
                  </a:solidFill>
                  <a:latin typeface="Calibri" panose="020F0502020204030204" pitchFamily="34" charset="0"/>
                </a:rPr>
                <a:t>so that </a:t>
              </a:r>
              <a:r>
                <a:rPr lang="en-US" altLang="zh-CN" sz="2200" b="1">
                  <a:latin typeface="Calibri" panose="020F0502020204030204" pitchFamily="34" charset="0"/>
                </a:rPr>
                <a:t>she can have more free time.</a:t>
              </a:r>
            </a:p>
          </p:txBody>
        </p:sp>
      </p:grpSp>
      <p:grpSp>
        <p:nvGrpSpPr>
          <p:cNvPr id="3" name="TextBox 6"/>
          <p:cNvGrpSpPr/>
          <p:nvPr/>
        </p:nvGrpSpPr>
        <p:grpSpPr bwMode="auto">
          <a:xfrm>
            <a:off x="-42863" y="5815013"/>
            <a:ext cx="9223376" cy="512762"/>
            <a:chOff x="0" y="0"/>
            <a:chExt cx="5810" cy="323"/>
          </a:xfrm>
        </p:grpSpPr>
        <p:pic>
          <p:nvPicPr>
            <p:cNvPr id="116744" name="TextBox 6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5810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745" name="Text Box 10"/>
            <p:cNvSpPr txBox="1">
              <a:spLocks noChangeArrowheads="1"/>
            </p:cNvSpPr>
            <p:nvPr/>
          </p:nvSpPr>
          <p:spPr bwMode="auto">
            <a:xfrm>
              <a:off x="27" y="27"/>
              <a:ext cx="576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2200" b="1">
                  <a:latin typeface="Calibri" panose="020F0502020204030204" pitchFamily="34" charset="0"/>
                </a:rPr>
                <a:t>My mother plans to buy a robot </a:t>
              </a:r>
              <a:r>
                <a:rPr lang="en-US" altLang="zh-CN" sz="2200" b="1">
                  <a:solidFill>
                    <a:srgbClr val="FF0000"/>
                  </a:solidFill>
                  <a:latin typeface="Calibri" panose="020F0502020204030204" pitchFamily="34" charset="0"/>
                </a:rPr>
                <a:t>in order to</a:t>
              </a:r>
              <a:r>
                <a:rPr lang="en-US" altLang="zh-CN" sz="2200" b="1">
                  <a:latin typeface="Calibri" panose="020F0502020204030204" pitchFamily="34" charset="0"/>
                </a:rPr>
                <a:t> have more free time</a:t>
              </a:r>
              <a:r>
                <a:rPr lang="en-US" altLang="zh-CN">
                  <a:latin typeface="Calibri" panose="020F0502020204030204" pitchFamily="34" charset="0"/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AutoShape 3"/>
          <p:cNvSpPr>
            <a:spLocks noChangeArrowheads="1"/>
          </p:cNvSpPr>
          <p:nvPr/>
        </p:nvSpPr>
        <p:spPr bwMode="auto">
          <a:xfrm>
            <a:off x="755650" y="3213100"/>
            <a:ext cx="7920038" cy="27368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CC33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CC00"/>
                </a:solidFill>
                <a:prstDash val="sysDot"/>
                <a:round/>
              </a14:hiddenLine>
            </a:ext>
          </a:extLst>
        </p:spPr>
        <p:txBody>
          <a:bodyPr wrap="none" lIns="90170" tIns="46990" rIns="90170" bIns="46990" anchor="ctr"/>
          <a:lstStyle/>
          <a:p>
            <a:pPr algn="l" eaLnBrk="0" hangingPunct="0"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900113" y="4070350"/>
            <a:ext cx="7850187" cy="4476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altLang="zh-CN" b="1">
              <a:latin typeface="Times New Roman" panose="02020603050405020304" pitchFamily="18" charset="0"/>
            </a:endParaRPr>
          </a:p>
        </p:txBody>
      </p:sp>
      <p:sp>
        <p:nvSpPr>
          <p:cNvPr id="117764" name="Text Box 8"/>
          <p:cNvSpPr txBox="1">
            <a:spLocks noChangeArrowheads="1"/>
          </p:cNvSpPr>
          <p:nvPr/>
        </p:nvSpPr>
        <p:spPr bwMode="auto">
          <a:xfrm>
            <a:off x="1908175" y="692150"/>
            <a:ext cx="52895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CC33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CC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600" b="1" i="1" dirty="0">
                <a:latin typeface="Times New Roman" panose="02020603050405020304" pitchFamily="18" charset="0"/>
              </a:rPr>
              <a:t>Have you found any rules?</a:t>
            </a:r>
          </a:p>
        </p:txBody>
      </p:sp>
      <p:pic>
        <p:nvPicPr>
          <p:cNvPr id="21510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557338"/>
            <a:ext cx="2951163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6" name="Text Box 7"/>
          <p:cNvSpPr txBox="1">
            <a:spLocks noChangeArrowheads="1"/>
          </p:cNvSpPr>
          <p:nvPr/>
        </p:nvSpPr>
        <p:spPr bwMode="auto">
          <a:xfrm>
            <a:off x="1547813" y="3644900"/>
            <a:ext cx="6338887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Use to-infinitives to replace some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adverbial clauses expressing results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or purposes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 bldLvl="0"/>
      <p:bldP spid="117764" grpId="0" bldLvl="0"/>
      <p:bldP spid="117766" grpId="0" bldLvl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TextBox 7"/>
          <p:cNvSpPr txBox="1">
            <a:spLocks noChangeArrowheads="1"/>
          </p:cNvSpPr>
          <p:nvPr/>
        </p:nvSpPr>
        <p:spPr bwMode="auto">
          <a:xfrm>
            <a:off x="714375" y="4786313"/>
            <a:ext cx="238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118788" name="Picture 5" descr="t0166fccc01b9afcea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692150"/>
            <a:ext cx="17018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476250"/>
            <a:ext cx="21145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90" name="AutoShape 7"/>
          <p:cNvSpPr>
            <a:spLocks noChangeArrowheads="1"/>
          </p:cNvSpPr>
          <p:nvPr/>
        </p:nvSpPr>
        <p:spPr bwMode="auto">
          <a:xfrm>
            <a:off x="2268538" y="912813"/>
            <a:ext cx="4608512" cy="59023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bg1"/>
                </a:solidFill>
                <a:prstDash val="sysDot"/>
                <a:round/>
              </a14:hiddenLine>
            </a:ext>
          </a:extLst>
        </p:spPr>
        <p:txBody>
          <a:bodyPr anchor="ctr"/>
          <a:lstStyle/>
          <a:p>
            <a:pPr algn="l">
              <a:buFont typeface="Arial" panose="020B0604020202020204" pitchFamily="34" charset="0"/>
              <a:buNone/>
            </a:pPr>
            <a:endParaRPr lang="zh-CN" altLang="zh-CN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18791" name="Text Box 8"/>
          <p:cNvSpPr txBox="1">
            <a:spLocks noChangeArrowheads="1"/>
          </p:cNvSpPr>
          <p:nvPr/>
        </p:nvSpPr>
        <p:spPr bwMode="auto">
          <a:xfrm>
            <a:off x="2484438" y="1412875"/>
            <a:ext cx="42100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Calibri" panose="020F0502020204030204" pitchFamily="34" charset="0"/>
              </a:rPr>
              <a:t>Yao Ming is so tall that he can’t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Calibri" panose="020F0502020204030204" pitchFamily="34" charset="0"/>
              </a:rPr>
              <a:t>get into this red car.</a:t>
            </a:r>
          </a:p>
        </p:txBody>
      </p:sp>
      <p:sp>
        <p:nvSpPr>
          <p:cNvPr id="118792" name="Text Box 9"/>
          <p:cNvSpPr txBox="1">
            <a:spLocks noChangeArrowheads="1"/>
          </p:cNvSpPr>
          <p:nvPr/>
        </p:nvSpPr>
        <p:spPr bwMode="auto">
          <a:xfrm>
            <a:off x="2484438" y="2276475"/>
            <a:ext cx="41767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Yao Ming is too tall to get into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this red car.</a:t>
            </a:r>
          </a:p>
        </p:txBody>
      </p:sp>
      <p:sp>
        <p:nvSpPr>
          <p:cNvPr id="118793" name="Text Box 10"/>
          <p:cNvSpPr txBox="1">
            <a:spLocks noChangeArrowheads="1"/>
          </p:cNvSpPr>
          <p:nvPr/>
        </p:nvSpPr>
        <p:spPr bwMode="auto">
          <a:xfrm>
            <a:off x="2484438" y="3141663"/>
            <a:ext cx="4176712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Yao Ming is so rich that he can buy many cars.</a:t>
            </a:r>
          </a:p>
        </p:txBody>
      </p:sp>
      <p:sp>
        <p:nvSpPr>
          <p:cNvPr id="118794" name="Text Box 11"/>
          <p:cNvSpPr txBox="1">
            <a:spLocks noChangeArrowheads="1"/>
          </p:cNvSpPr>
          <p:nvPr/>
        </p:nvSpPr>
        <p:spPr bwMode="auto">
          <a:xfrm>
            <a:off x="2484438" y="4005263"/>
            <a:ext cx="41767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Yao Ming is rich enough to buy many cars.</a:t>
            </a:r>
          </a:p>
        </p:txBody>
      </p:sp>
      <p:sp>
        <p:nvSpPr>
          <p:cNvPr id="118795" name="Text Box 12"/>
          <p:cNvSpPr txBox="1">
            <a:spLocks noChangeArrowheads="1"/>
          </p:cNvSpPr>
          <p:nvPr/>
        </p:nvSpPr>
        <p:spPr bwMode="auto">
          <a:xfrm>
            <a:off x="2484438" y="4797425"/>
            <a:ext cx="41767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Yao Ming needs to buy a car so that he can drive to work.</a:t>
            </a:r>
          </a:p>
        </p:txBody>
      </p:sp>
      <p:sp>
        <p:nvSpPr>
          <p:cNvPr id="118796" name="Text Box 13"/>
          <p:cNvSpPr txBox="1">
            <a:spLocks noChangeArrowheads="1"/>
          </p:cNvSpPr>
          <p:nvPr/>
        </p:nvSpPr>
        <p:spPr bwMode="auto">
          <a:xfrm>
            <a:off x="2484438" y="5661025"/>
            <a:ext cx="41767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Yao Ming needs to buy a car in order to drive to work.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8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1" grpId="0" bldLvl="0"/>
      <p:bldP spid="118792" grpId="0" bldLvl="0"/>
      <p:bldP spid="118793" grpId="0" bldLvl="0"/>
      <p:bldP spid="118794" grpId="0" bldLvl="0"/>
      <p:bldP spid="118795" grpId="0" bldLvl="0"/>
      <p:bldP spid="118796" grpId="0" bldLvl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3"/>
          <p:cNvSpPr>
            <a:spLocks noChangeArrowheads="1"/>
          </p:cNvSpPr>
          <p:nvPr/>
        </p:nvSpPr>
        <p:spPr bwMode="auto">
          <a:xfrm>
            <a:off x="900113" y="4070350"/>
            <a:ext cx="7850187" cy="4476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altLang="zh-CN" b="1">
              <a:latin typeface="Times New Roman" panose="02020603050405020304" pitchFamily="18" charset="0"/>
            </a:endParaRPr>
          </a:p>
        </p:txBody>
      </p:sp>
      <p:pic>
        <p:nvPicPr>
          <p:cNvPr id="119811" name="图片 7" descr="1377501432_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143000"/>
            <a:ext cx="4638675" cy="555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椭圆 8"/>
          <p:cNvGrpSpPr/>
          <p:nvPr/>
        </p:nvGrpSpPr>
        <p:grpSpPr bwMode="auto">
          <a:xfrm>
            <a:off x="4071938" y="500063"/>
            <a:ext cx="4572000" cy="5430837"/>
            <a:chOff x="2565" y="315"/>
            <a:chExt cx="2880" cy="3421"/>
          </a:xfrm>
        </p:grpSpPr>
        <p:pic>
          <p:nvPicPr>
            <p:cNvPr id="119813" name="椭圆 8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65" y="315"/>
              <a:ext cx="2880" cy="3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9814" name="Text Box 6"/>
            <p:cNvSpPr txBox="1">
              <a:spLocks noChangeArrowheads="1"/>
            </p:cNvSpPr>
            <p:nvPr/>
          </p:nvSpPr>
          <p:spPr bwMode="auto">
            <a:xfrm>
              <a:off x="3050" y="879"/>
              <a:ext cx="1910" cy="2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dirty="0">
                  <a:latin typeface="Calibri" panose="020F0502020204030204" pitchFamily="34" charset="0"/>
                </a:rPr>
                <a:t> 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1. Work hard 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in order to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 invent more robots for human beings.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2400" b="1" dirty="0">
                  <a:latin typeface="Times New Roman" panose="02020603050405020304" pitchFamily="18" charset="0"/>
                </a:rPr>
                <a:t>2. Work hard 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so that 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you will be able to invent more robots for human beings.</a:t>
              </a:r>
            </a:p>
            <a:p>
              <a:pPr>
                <a:buFont typeface="Arial" panose="020B0604020202020204" pitchFamily="34" charset="0"/>
                <a:buNone/>
              </a:pPr>
              <a:endParaRPr lang="en-US" altLang="zh-CN" dirty="0">
                <a:latin typeface="Calibri" panose="020F0502020204030204" pitchFamily="34" charset="0"/>
              </a:endParaRP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dirty="0">
                  <a:latin typeface="Calibri" panose="020F0502020204030204" pitchFamily="34" charset="0"/>
                </a:rPr>
                <a:t>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TextBox 7"/>
          <p:cNvSpPr txBox="1">
            <a:spLocks noChangeArrowheads="1"/>
          </p:cNvSpPr>
          <p:nvPr/>
        </p:nvSpPr>
        <p:spPr bwMode="auto">
          <a:xfrm>
            <a:off x="714375" y="4786313"/>
            <a:ext cx="238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10240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714750"/>
            <a:ext cx="2160587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5" name="AutoShape 6"/>
          <p:cNvSpPr>
            <a:spLocks noChangeArrowheads="1"/>
          </p:cNvSpPr>
          <p:nvPr/>
        </p:nvSpPr>
        <p:spPr bwMode="auto">
          <a:xfrm>
            <a:off x="2339975" y="766763"/>
            <a:ext cx="5330825" cy="2735262"/>
          </a:xfrm>
          <a:prstGeom prst="cloud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02406" name="Text Box 7"/>
          <p:cNvSpPr txBox="1">
            <a:spLocks noChangeArrowheads="1"/>
          </p:cNvSpPr>
          <p:nvPr/>
        </p:nvSpPr>
        <p:spPr bwMode="auto">
          <a:xfrm>
            <a:off x="2339975" y="1701800"/>
            <a:ext cx="4367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What’s the news about?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3"/>
          <p:cNvSpPr>
            <a:spLocks noChangeArrowheads="1"/>
          </p:cNvSpPr>
          <p:nvPr/>
        </p:nvSpPr>
        <p:spPr bwMode="auto">
          <a:xfrm>
            <a:off x="900113" y="4070350"/>
            <a:ext cx="7850187" cy="4476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altLang="zh-CN" b="1">
              <a:latin typeface="Times New Roman" panose="02020603050405020304" pitchFamily="18" charset="0"/>
            </a:endParaRPr>
          </a:p>
        </p:txBody>
      </p:sp>
      <p:pic>
        <p:nvPicPr>
          <p:cNvPr id="120835" name="图片 5" descr="t016ace60e3d204598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714375"/>
            <a:ext cx="6929438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矩形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5825" y="1249363"/>
            <a:ext cx="4071938" cy="193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7" name="TextBox 6"/>
          <p:cNvSpPr txBox="1">
            <a:spLocks noChangeArrowheads="1"/>
          </p:cNvSpPr>
          <p:nvPr/>
        </p:nvSpPr>
        <p:spPr bwMode="auto">
          <a:xfrm>
            <a:off x="3214688" y="2857500"/>
            <a:ext cx="37766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AutoNum type="arabicPeriod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what we have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learned in this class.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Finish more exercises.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TextBox 7"/>
          <p:cNvSpPr txBox="1">
            <a:spLocks noChangeArrowheads="1"/>
          </p:cNvSpPr>
          <p:nvPr/>
        </p:nvSpPr>
        <p:spPr bwMode="auto">
          <a:xfrm>
            <a:off x="730250" y="4537075"/>
            <a:ext cx="238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103428" name="Picture 5" descr="t01c12ae96d7f50b3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9313" y="5340350"/>
            <a:ext cx="18002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9" name="Text Box 6"/>
          <p:cNvSpPr txBox="1">
            <a:spLocks noChangeArrowheads="1"/>
          </p:cNvSpPr>
          <p:nvPr/>
        </p:nvSpPr>
        <p:spPr bwMode="auto">
          <a:xfrm>
            <a:off x="141288" y="1301750"/>
            <a:ext cx="9001125" cy="46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zh-CN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Scientists consider the robot astronaut a good help in space.</a:t>
            </a:r>
          </a:p>
        </p:txBody>
      </p:sp>
      <p:sp>
        <p:nvSpPr>
          <p:cNvPr id="103430" name="Text Box 7"/>
          <p:cNvSpPr txBox="1">
            <a:spLocks noChangeArrowheads="1"/>
          </p:cNvSpPr>
          <p:nvPr/>
        </p:nvSpPr>
        <p:spPr bwMode="auto">
          <a:xfrm>
            <a:off x="177800" y="804863"/>
            <a:ext cx="8994775" cy="46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zh-CN" sz="2400" b="1" dirty="0">
                <a:solidFill>
                  <a:srgbClr val="FF0000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Scientists consider that the robot astronaut is a good help in space.</a:t>
            </a:r>
          </a:p>
        </p:txBody>
      </p:sp>
      <p:sp>
        <p:nvSpPr>
          <p:cNvPr id="103431" name="Text Box 8"/>
          <p:cNvSpPr txBox="1">
            <a:spLocks noChangeArrowheads="1"/>
          </p:cNvSpPr>
          <p:nvPr/>
        </p:nvSpPr>
        <p:spPr bwMode="auto">
          <a:xfrm>
            <a:off x="123825" y="1955800"/>
            <a:ext cx="9001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zh-CN" sz="2400" b="1" dirty="0">
                <a:solidFill>
                  <a:srgbClr val="FF0000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The robot astronaut knew how it could walk properly</a:t>
            </a:r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 in space</a:t>
            </a:r>
            <a:r>
              <a:rPr lang="zh-CN" altLang="zh-CN" sz="2400" b="1" dirty="0">
                <a:solidFill>
                  <a:srgbClr val="FF0000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03432" name="Text Box 9"/>
          <p:cNvSpPr txBox="1">
            <a:spLocks noChangeArrowheads="1"/>
          </p:cNvSpPr>
          <p:nvPr/>
        </p:nvSpPr>
        <p:spPr bwMode="auto">
          <a:xfrm>
            <a:off x="123825" y="2382838"/>
            <a:ext cx="9001125" cy="46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zh-CN" sz="2400" b="1" dirty="0">
                <a:solidFill>
                  <a:srgbClr val="FF0000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The robot astronaut knew how to walk properly in space.</a:t>
            </a:r>
          </a:p>
        </p:txBody>
      </p:sp>
      <p:sp>
        <p:nvSpPr>
          <p:cNvPr id="103433" name="Text Box 10"/>
          <p:cNvSpPr txBox="1">
            <a:spLocks noChangeArrowheads="1"/>
          </p:cNvSpPr>
          <p:nvPr/>
        </p:nvSpPr>
        <p:spPr bwMode="auto">
          <a:xfrm>
            <a:off x="123825" y="3036888"/>
            <a:ext cx="900112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folHlink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chemeClr val="folHlink"/>
                </a:solidFill>
                <a:latin typeface="Calibri" panose="020F0502020204030204" pitchFamily="34" charset="0"/>
              </a:rPr>
              <a:t>The robot astronaut is so clever that it can work with other astronauts in space.</a:t>
            </a:r>
          </a:p>
        </p:txBody>
      </p:sp>
      <p:sp>
        <p:nvSpPr>
          <p:cNvPr id="103434" name="Text Box 11"/>
          <p:cNvSpPr txBox="1">
            <a:spLocks noChangeArrowheads="1"/>
          </p:cNvSpPr>
          <p:nvPr/>
        </p:nvSpPr>
        <p:spPr bwMode="auto">
          <a:xfrm>
            <a:off x="123825" y="3468688"/>
            <a:ext cx="90344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folHlink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zh-CN" sz="2000" b="1" dirty="0">
                <a:solidFill>
                  <a:schemeClr val="folHlink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The robot astronaut is clever enough to work with other astronauts in space.</a:t>
            </a:r>
          </a:p>
        </p:txBody>
      </p:sp>
      <p:sp>
        <p:nvSpPr>
          <p:cNvPr id="103435" name="Text Box 12"/>
          <p:cNvSpPr txBox="1">
            <a:spLocks noChangeArrowheads="1"/>
          </p:cNvSpPr>
          <p:nvPr/>
        </p:nvSpPr>
        <p:spPr bwMode="auto">
          <a:xfrm>
            <a:off x="123825" y="4537075"/>
            <a:ext cx="9001125" cy="52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5067A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zh-CN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The news is too fantastic for us to believe.</a:t>
            </a:r>
          </a:p>
        </p:txBody>
      </p:sp>
      <p:pic>
        <p:nvPicPr>
          <p:cNvPr id="103436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7325" y="5445125"/>
            <a:ext cx="12096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7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5250" y="5445125"/>
            <a:ext cx="12096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8" name="Text Box 12"/>
          <p:cNvSpPr txBox="1">
            <a:spLocks noChangeArrowheads="1"/>
          </p:cNvSpPr>
          <p:nvPr/>
        </p:nvSpPr>
        <p:spPr bwMode="auto">
          <a:xfrm>
            <a:off x="104775" y="3989388"/>
            <a:ext cx="9001125" cy="52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5067A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zh-CN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The news is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so</a:t>
            </a:r>
            <a:r>
              <a:rPr lang="zh-CN" altLang="zh-CN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fantastic 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that we can hardly believe it</a:t>
            </a:r>
            <a:r>
              <a:rPr lang="zh-CN" altLang="zh-CN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9" grpId="0" bldLvl="0"/>
      <p:bldP spid="103430" grpId="0" bldLvl="0"/>
      <p:bldP spid="103431" grpId="0" bldLvl="0"/>
      <p:bldP spid="103432" grpId="0" bldLvl="0"/>
      <p:bldP spid="103433" grpId="0" bldLvl="0"/>
      <p:bldP spid="103434" grpId="0" bldLvl="0"/>
      <p:bldP spid="103435" grpId="0" bldLvl="0"/>
      <p:bldP spid="103438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Box 7"/>
          <p:cNvSpPr txBox="1">
            <a:spLocks noChangeArrowheads="1"/>
          </p:cNvSpPr>
          <p:nvPr/>
        </p:nvSpPr>
        <p:spPr bwMode="auto">
          <a:xfrm>
            <a:off x="714375" y="4786313"/>
            <a:ext cx="238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104452" name="Picture 5" descr="t01627a26e6a93ad0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775" y="620713"/>
            <a:ext cx="3105150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3" name="安卓 228"/>
          <p:cNvSpPr/>
          <p:nvPr/>
        </p:nvSpPr>
        <p:spPr bwMode="auto">
          <a:xfrm>
            <a:off x="3278188" y="406400"/>
            <a:ext cx="4897437" cy="6264275"/>
          </a:xfrm>
          <a:custGeom>
            <a:avLst/>
            <a:gdLst>
              <a:gd name="T0" fmla="*/ 1646050792 w 1674290"/>
              <a:gd name="T1" fmla="*/ 2147483647 h 2018114"/>
              <a:gd name="T2" fmla="*/ 2147483647 w 1674290"/>
              <a:gd name="T3" fmla="*/ 2147483647 h 2018114"/>
              <a:gd name="T4" fmla="*/ 2147483647 w 1674290"/>
              <a:gd name="T5" fmla="*/ 2147483647 h 2018114"/>
              <a:gd name="T6" fmla="*/ 2147483647 w 1674290"/>
              <a:gd name="T7" fmla="*/ 2147483647 h 2018114"/>
              <a:gd name="T8" fmla="*/ 2147483647 w 1674290"/>
              <a:gd name="T9" fmla="*/ 2147483647 h 2018114"/>
              <a:gd name="T10" fmla="*/ 2147483647 w 1674290"/>
              <a:gd name="T11" fmla="*/ 2147483647 h 2018114"/>
              <a:gd name="T12" fmla="*/ 2147483647 w 1674290"/>
              <a:gd name="T13" fmla="*/ 2147483647 h 2018114"/>
              <a:gd name="T14" fmla="*/ 2147483647 w 1674290"/>
              <a:gd name="T15" fmla="*/ 2147483647 h 2018114"/>
              <a:gd name="T16" fmla="*/ 2147483647 w 1674290"/>
              <a:gd name="T17" fmla="*/ 2147483647 h 2018114"/>
              <a:gd name="T18" fmla="*/ 2147483647 w 1674290"/>
              <a:gd name="T19" fmla="*/ 2147483647 h 2018114"/>
              <a:gd name="T20" fmla="*/ 2147483647 w 1674290"/>
              <a:gd name="T21" fmla="*/ 2147483647 h 2018114"/>
              <a:gd name="T22" fmla="*/ 2147483647 w 1674290"/>
              <a:gd name="T23" fmla="*/ 2147483647 h 2018114"/>
              <a:gd name="T24" fmla="*/ 2147483647 w 1674290"/>
              <a:gd name="T25" fmla="*/ 2147483647 h 2018114"/>
              <a:gd name="T26" fmla="*/ 2147483647 w 1674290"/>
              <a:gd name="T27" fmla="*/ 2147483647 h 2018114"/>
              <a:gd name="T28" fmla="*/ 2147483647 w 1674290"/>
              <a:gd name="T29" fmla="*/ 2147483647 h 2018114"/>
              <a:gd name="T30" fmla="*/ 1646050792 w 1674290"/>
              <a:gd name="T31" fmla="*/ 2147483647 h 2018114"/>
              <a:gd name="T32" fmla="*/ 1646050792 w 1674290"/>
              <a:gd name="T33" fmla="*/ 2147483647 h 2018114"/>
              <a:gd name="T34" fmla="*/ 1646050792 w 1674290"/>
              <a:gd name="T35" fmla="*/ 2147483647 h 2018114"/>
              <a:gd name="T36" fmla="*/ 1646050792 w 1674290"/>
              <a:gd name="T37" fmla="*/ 2147483647 h 2018114"/>
              <a:gd name="T38" fmla="*/ 2147483647 w 1674290"/>
              <a:gd name="T39" fmla="*/ 2147483647 h 2018114"/>
              <a:gd name="T40" fmla="*/ 2147483647 w 1674290"/>
              <a:gd name="T41" fmla="*/ 2147483647 h 2018114"/>
              <a:gd name="T42" fmla="*/ 2147483647 w 1674290"/>
              <a:gd name="T43" fmla="*/ 2147483647 h 2018114"/>
              <a:gd name="T44" fmla="*/ 2147483647 w 1674290"/>
              <a:gd name="T45" fmla="*/ 2147483647 h 2018114"/>
              <a:gd name="T46" fmla="*/ 2147483647 w 1674290"/>
              <a:gd name="T47" fmla="*/ 2147483647 h 2018114"/>
              <a:gd name="T48" fmla="*/ 2147483647 w 1674290"/>
              <a:gd name="T49" fmla="*/ 2147483647 h 2018114"/>
              <a:gd name="T50" fmla="*/ 2147483647 w 1674290"/>
              <a:gd name="T51" fmla="*/ 2147483647 h 2018114"/>
              <a:gd name="T52" fmla="*/ 641837166 w 1674290"/>
              <a:gd name="T53" fmla="*/ 2147483647 h 2018114"/>
              <a:gd name="T54" fmla="*/ 1283673890 w 1674290"/>
              <a:gd name="T55" fmla="*/ 2147483647 h 2018114"/>
              <a:gd name="T56" fmla="*/ 1283673890 w 1674290"/>
              <a:gd name="T57" fmla="*/ 2147483647 h 2018114"/>
              <a:gd name="T58" fmla="*/ 641837166 w 1674290"/>
              <a:gd name="T59" fmla="*/ 2147483647 h 2018114"/>
              <a:gd name="T60" fmla="*/ 0 w 1674290"/>
              <a:gd name="T61" fmla="*/ 2147483647 h 2018114"/>
              <a:gd name="T62" fmla="*/ 0 w 1674290"/>
              <a:gd name="T63" fmla="*/ 2147483647 h 2018114"/>
              <a:gd name="T64" fmla="*/ 641837166 w 1674290"/>
              <a:gd name="T65" fmla="*/ 2147483647 h 2018114"/>
              <a:gd name="T66" fmla="*/ 2147483647 w 1674290"/>
              <a:gd name="T67" fmla="*/ 2147483647 h 2018114"/>
              <a:gd name="T68" fmla="*/ 2147483647 w 1674290"/>
              <a:gd name="T69" fmla="*/ 2147483647 h 2018114"/>
              <a:gd name="T70" fmla="*/ 2147483647 w 1674290"/>
              <a:gd name="T71" fmla="*/ 2147483647 h 2018114"/>
              <a:gd name="T72" fmla="*/ 2147483647 w 1674290"/>
              <a:gd name="T73" fmla="*/ 2147483647 h 2018114"/>
              <a:gd name="T74" fmla="*/ 2147483647 w 1674290"/>
              <a:gd name="T75" fmla="*/ 2147483647 h 2018114"/>
              <a:gd name="T76" fmla="*/ 2147483647 w 1674290"/>
              <a:gd name="T77" fmla="*/ 2147483647 h 2018114"/>
              <a:gd name="T78" fmla="*/ 2147483647 w 1674290"/>
              <a:gd name="T79" fmla="*/ 2147483647 h 2018114"/>
              <a:gd name="T80" fmla="*/ 2147483647 w 1674290"/>
              <a:gd name="T81" fmla="*/ 2147483647 h 2018114"/>
              <a:gd name="T82" fmla="*/ 2147483647 w 1674290"/>
              <a:gd name="T83" fmla="*/ 2147483647 h 2018114"/>
              <a:gd name="T84" fmla="*/ 2147483647 w 1674290"/>
              <a:gd name="T85" fmla="*/ 2147483647 h 2018114"/>
              <a:gd name="T86" fmla="*/ 2147483647 w 1674290"/>
              <a:gd name="T87" fmla="*/ 11832528 h 2018114"/>
              <a:gd name="T88" fmla="*/ 2147483647 w 1674290"/>
              <a:gd name="T89" fmla="*/ 141935735 h 2018114"/>
              <a:gd name="T90" fmla="*/ 2147483647 w 1674290"/>
              <a:gd name="T91" fmla="*/ 1595552210 h 2018114"/>
              <a:gd name="T92" fmla="*/ 2147483647 w 1674290"/>
              <a:gd name="T93" fmla="*/ 1107251190 h 2018114"/>
              <a:gd name="T94" fmla="*/ 2147483647 w 1674290"/>
              <a:gd name="T95" fmla="*/ 1528167796 h 2018114"/>
              <a:gd name="T96" fmla="*/ 2147483647 w 1674290"/>
              <a:gd name="T97" fmla="*/ 351817781 h 2018114"/>
              <a:gd name="T98" fmla="*/ 2147483647 w 1674290"/>
              <a:gd name="T99" fmla="*/ 224201841 h 2018114"/>
              <a:gd name="T100" fmla="*/ 2147483647 w 1674290"/>
              <a:gd name="T101" fmla="*/ 246652287 h 2018114"/>
              <a:gd name="T102" fmla="*/ 2147483647 w 1674290"/>
              <a:gd name="T103" fmla="*/ 608922566 h 2018114"/>
              <a:gd name="T104" fmla="*/ 2147483647 w 1674290"/>
              <a:gd name="T105" fmla="*/ 1772500784 h 2018114"/>
              <a:gd name="T106" fmla="*/ 2147483647 w 1674290"/>
              <a:gd name="T107" fmla="*/ 2147483647 h 2018114"/>
              <a:gd name="T108" fmla="*/ 1668141313 w 1674290"/>
              <a:gd name="T109" fmla="*/ 2147483647 h 2018114"/>
              <a:gd name="T110" fmla="*/ 2147483647 w 1674290"/>
              <a:gd name="T111" fmla="*/ 1839816289 h 2018114"/>
              <a:gd name="T112" fmla="*/ 2147483647 w 1674290"/>
              <a:gd name="T113" fmla="*/ 391638977 h 2018114"/>
              <a:gd name="T114" fmla="*/ 2147483647 w 1674290"/>
              <a:gd name="T115" fmla="*/ 31067363 h 2018114"/>
              <a:gd name="T116" fmla="*/ 2147483647 w 1674290"/>
              <a:gd name="T117" fmla="*/ 11832528 h 201811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674290"/>
              <a:gd name="T178" fmla="*/ 0 h 2018114"/>
              <a:gd name="T179" fmla="*/ 1674290 w 1674290"/>
              <a:gd name="T180" fmla="*/ 2018114 h 201811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674290" h="2018114">
                <a:moveTo>
                  <a:pt x="307141" y="691642"/>
                </a:moveTo>
                <a:lnTo>
                  <a:pt x="1378912" y="691642"/>
                </a:lnTo>
                <a:lnTo>
                  <a:pt x="1369387" y="1458335"/>
                </a:lnTo>
                <a:cubicBezTo>
                  <a:pt x="1369387" y="1541769"/>
                  <a:pt x="1301750" y="1609406"/>
                  <a:pt x="1218316" y="1609406"/>
                </a:cubicBezTo>
                <a:lnTo>
                  <a:pt x="1158892" y="1609406"/>
                </a:lnTo>
                <a:lnTo>
                  <a:pt x="1158892" y="1898352"/>
                </a:lnTo>
                <a:cubicBezTo>
                  <a:pt x="1158892" y="1964495"/>
                  <a:pt x="1105273" y="2018114"/>
                  <a:pt x="1039130" y="2018114"/>
                </a:cubicBezTo>
                <a:cubicBezTo>
                  <a:pt x="972987" y="2018114"/>
                  <a:pt x="919368" y="1964495"/>
                  <a:pt x="919368" y="1898352"/>
                </a:cubicBezTo>
                <a:lnTo>
                  <a:pt x="919368" y="1609406"/>
                </a:lnTo>
                <a:lnTo>
                  <a:pt x="765901" y="1609406"/>
                </a:lnTo>
                <a:lnTo>
                  <a:pt x="765901" y="1898351"/>
                </a:lnTo>
                <a:cubicBezTo>
                  <a:pt x="765901" y="1964494"/>
                  <a:pt x="712282" y="2018113"/>
                  <a:pt x="646139" y="2018113"/>
                </a:cubicBezTo>
                <a:cubicBezTo>
                  <a:pt x="579996" y="2018113"/>
                  <a:pt x="526377" y="1964494"/>
                  <a:pt x="526377" y="1898351"/>
                </a:cubicBezTo>
                <a:lnTo>
                  <a:pt x="526377" y="1609406"/>
                </a:lnTo>
                <a:lnTo>
                  <a:pt x="458213" y="1609406"/>
                </a:lnTo>
                <a:cubicBezTo>
                  <a:pt x="374779" y="1609406"/>
                  <a:pt x="307141" y="1541769"/>
                  <a:pt x="307141" y="1458335"/>
                </a:cubicBezTo>
                <a:lnTo>
                  <a:pt x="307141" y="1156202"/>
                </a:lnTo>
                <a:lnTo>
                  <a:pt x="307141" y="854070"/>
                </a:lnTo>
                <a:lnTo>
                  <a:pt x="307141" y="691642"/>
                </a:lnTo>
                <a:close/>
                <a:moveTo>
                  <a:pt x="1554528" y="683951"/>
                </a:moveTo>
                <a:cubicBezTo>
                  <a:pt x="1620671" y="683951"/>
                  <a:pt x="1674290" y="737570"/>
                  <a:pt x="1674290" y="803713"/>
                </a:cubicBezTo>
                <a:lnTo>
                  <a:pt x="1674290" y="1299148"/>
                </a:lnTo>
                <a:cubicBezTo>
                  <a:pt x="1674290" y="1365291"/>
                  <a:pt x="1620671" y="1418910"/>
                  <a:pt x="1554528" y="1418910"/>
                </a:cubicBezTo>
                <a:cubicBezTo>
                  <a:pt x="1488385" y="1418910"/>
                  <a:pt x="1434766" y="1365291"/>
                  <a:pt x="1434766" y="1299148"/>
                </a:cubicBezTo>
                <a:lnTo>
                  <a:pt x="1434766" y="803713"/>
                </a:lnTo>
                <a:cubicBezTo>
                  <a:pt x="1434766" y="737570"/>
                  <a:pt x="1488385" y="683951"/>
                  <a:pt x="1554528" y="683951"/>
                </a:cubicBezTo>
                <a:close/>
                <a:moveTo>
                  <a:pt x="119762" y="683950"/>
                </a:moveTo>
                <a:cubicBezTo>
                  <a:pt x="185905" y="683950"/>
                  <a:pt x="239524" y="737569"/>
                  <a:pt x="239524" y="803712"/>
                </a:cubicBezTo>
                <a:lnTo>
                  <a:pt x="239524" y="1299147"/>
                </a:lnTo>
                <a:cubicBezTo>
                  <a:pt x="239524" y="1365290"/>
                  <a:pt x="185905" y="1418909"/>
                  <a:pt x="119762" y="1418909"/>
                </a:cubicBezTo>
                <a:cubicBezTo>
                  <a:pt x="53619" y="1418909"/>
                  <a:pt x="0" y="1365290"/>
                  <a:pt x="0" y="1299147"/>
                </a:cubicBezTo>
                <a:lnTo>
                  <a:pt x="0" y="803712"/>
                </a:lnTo>
                <a:cubicBezTo>
                  <a:pt x="0" y="737569"/>
                  <a:pt x="53619" y="683950"/>
                  <a:pt x="119762" y="683950"/>
                </a:cubicBezTo>
                <a:close/>
                <a:moveTo>
                  <a:pt x="1058285" y="381191"/>
                </a:moveTo>
                <a:cubicBezTo>
                  <a:pt x="1028091" y="381191"/>
                  <a:pt x="1003614" y="405668"/>
                  <a:pt x="1003614" y="435862"/>
                </a:cubicBezTo>
                <a:cubicBezTo>
                  <a:pt x="1003614" y="466056"/>
                  <a:pt x="1028091" y="490533"/>
                  <a:pt x="1058285" y="490533"/>
                </a:cubicBezTo>
                <a:cubicBezTo>
                  <a:pt x="1088479" y="490533"/>
                  <a:pt x="1112956" y="466056"/>
                  <a:pt x="1112956" y="435862"/>
                </a:cubicBezTo>
                <a:cubicBezTo>
                  <a:pt x="1112956" y="405668"/>
                  <a:pt x="1088479" y="381191"/>
                  <a:pt x="1058285" y="381191"/>
                </a:cubicBezTo>
                <a:close/>
                <a:moveTo>
                  <a:pt x="620445" y="381191"/>
                </a:moveTo>
                <a:cubicBezTo>
                  <a:pt x="590251" y="381191"/>
                  <a:pt x="565774" y="405668"/>
                  <a:pt x="565774" y="435862"/>
                </a:cubicBezTo>
                <a:cubicBezTo>
                  <a:pt x="565774" y="466056"/>
                  <a:pt x="590251" y="490533"/>
                  <a:pt x="620445" y="490533"/>
                </a:cubicBezTo>
                <a:cubicBezTo>
                  <a:pt x="650639" y="490533"/>
                  <a:pt x="675116" y="466056"/>
                  <a:pt x="675116" y="435862"/>
                </a:cubicBezTo>
                <a:cubicBezTo>
                  <a:pt x="675116" y="405668"/>
                  <a:pt x="650639" y="381191"/>
                  <a:pt x="620445" y="381191"/>
                </a:cubicBezTo>
                <a:close/>
                <a:moveTo>
                  <a:pt x="508384" y="1373"/>
                </a:moveTo>
                <a:cubicBezTo>
                  <a:pt x="515956" y="3701"/>
                  <a:pt x="522639" y="8917"/>
                  <a:pt x="526639" y="16470"/>
                </a:cubicBezTo>
                <a:lnTo>
                  <a:pt x="615978" y="185144"/>
                </a:lnTo>
                <a:cubicBezTo>
                  <a:pt x="687009" y="148129"/>
                  <a:pt x="767930" y="128483"/>
                  <a:pt x="853439" y="128483"/>
                </a:cubicBezTo>
                <a:cubicBezTo>
                  <a:pt x="932860" y="128483"/>
                  <a:pt x="1008322" y="145431"/>
                  <a:pt x="1075718" y="177325"/>
                </a:cubicBezTo>
                <a:lnTo>
                  <a:pt x="1150798" y="40824"/>
                </a:lnTo>
                <a:cubicBezTo>
                  <a:pt x="1154917" y="33335"/>
                  <a:pt x="1161682" y="28224"/>
                  <a:pt x="1169289" y="26016"/>
                </a:cubicBezTo>
                <a:cubicBezTo>
                  <a:pt x="1176896" y="23808"/>
                  <a:pt x="1185346" y="24501"/>
                  <a:pt x="1192835" y="28621"/>
                </a:cubicBezTo>
                <a:cubicBezTo>
                  <a:pt x="1207813" y="36859"/>
                  <a:pt x="1213277" y="55680"/>
                  <a:pt x="1205038" y="70658"/>
                </a:cubicBezTo>
                <a:lnTo>
                  <a:pt x="1130773" y="205677"/>
                </a:lnTo>
                <a:cubicBezTo>
                  <a:pt x="1280708" y="293097"/>
                  <a:pt x="1383706" y="450928"/>
                  <a:pt x="1395615" y="633899"/>
                </a:cubicBezTo>
                <a:lnTo>
                  <a:pt x="311263" y="633899"/>
                </a:lnTo>
                <a:cubicBezTo>
                  <a:pt x="322782" y="456918"/>
                  <a:pt x="419524" y="303459"/>
                  <a:pt x="560939" y="213488"/>
                </a:cubicBezTo>
                <a:lnTo>
                  <a:pt x="471935" y="45445"/>
                </a:lnTo>
                <a:cubicBezTo>
                  <a:pt x="463934" y="30339"/>
                  <a:pt x="469694" y="11606"/>
                  <a:pt x="484800" y="3605"/>
                </a:cubicBezTo>
                <a:cubicBezTo>
                  <a:pt x="492353" y="-395"/>
                  <a:pt x="500812" y="-955"/>
                  <a:pt x="508384" y="1373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4454" name="WordArt 7"/>
          <p:cNvSpPr>
            <a:spLocks noChangeArrowheads="1" noChangeShapeType="1"/>
          </p:cNvSpPr>
          <p:nvPr/>
        </p:nvSpPr>
        <p:spPr bwMode="auto">
          <a:xfrm>
            <a:off x="4568825" y="3357563"/>
            <a:ext cx="2446338" cy="520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FF"/>
                </a:solidFill>
                <a:latin typeface="+mn-lt"/>
                <a:ea typeface="+mn-lt"/>
                <a:cs typeface="+mn-lt"/>
              </a:rPr>
              <a:t>Some other robots</a:t>
            </a:r>
            <a:endParaRPr lang="zh-CN" altLang="en-US" sz="3600" kern="10" dirty="0">
              <a:ln w="9525">
                <a:solidFill>
                  <a:srgbClr val="000000"/>
                </a:solidFill>
                <a:round/>
              </a:ln>
              <a:solidFill>
                <a:srgbClr val="FFFFFF"/>
              </a:solidFill>
              <a:latin typeface="+mn-lt"/>
              <a:ea typeface="+mn-lt"/>
              <a:cs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088" y="712788"/>
            <a:ext cx="3071812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图片 2" descr="t01b390262e6948c1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3163" y="712788"/>
            <a:ext cx="4918075" cy="435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3088" y="2925763"/>
            <a:ext cx="3071812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TextBox 8"/>
          <p:cNvGrpSpPr/>
          <p:nvPr/>
        </p:nvGrpSpPr>
        <p:grpSpPr bwMode="auto">
          <a:xfrm>
            <a:off x="-42863" y="5168900"/>
            <a:ext cx="9223376" cy="549275"/>
            <a:chOff x="0" y="0"/>
            <a:chExt cx="5810" cy="346"/>
          </a:xfrm>
        </p:grpSpPr>
        <p:pic>
          <p:nvPicPr>
            <p:cNvPr id="105478" name="TextBox 8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5810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479" name="Text Box 8"/>
            <p:cNvSpPr txBox="1">
              <a:spLocks noChangeArrowheads="1"/>
            </p:cNvSpPr>
            <p:nvPr/>
          </p:nvSpPr>
          <p:spPr bwMode="auto">
            <a:xfrm>
              <a:off x="27" y="29"/>
              <a:ext cx="57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2400" b="1" dirty="0">
                  <a:latin typeface="Calibri" panose="020F0502020204030204" pitchFamily="34" charset="0"/>
                </a:rPr>
                <a:t>We saw </a:t>
              </a:r>
              <a:r>
                <a:rPr lang="en-US" altLang="zh-CN" sz="2400" b="1" dirty="0">
                  <a:solidFill>
                    <a:srgbClr val="A5067A"/>
                  </a:solidFill>
                  <a:latin typeface="Calibri" panose="020F0502020204030204" pitchFamily="34" charset="0"/>
                </a:rPr>
                <a:t>that</a:t>
              </a:r>
              <a:r>
                <a:rPr lang="en-US" altLang="zh-CN" sz="2400" b="1" dirty="0">
                  <a:latin typeface="Calibri" panose="020F0502020204030204" pitchFamily="34" charset="0"/>
                </a:rPr>
                <a:t> </a:t>
              </a:r>
              <a:r>
                <a:rPr lang="en-US" altLang="zh-CN" sz="24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a robot was singing and dancing </a:t>
              </a:r>
              <a:r>
                <a:rPr lang="en-US" altLang="zh-CN" sz="2400" b="1" dirty="0">
                  <a:latin typeface="Calibri" panose="020F0502020204030204" pitchFamily="34" charset="0"/>
                </a:rPr>
                <a:t>on the stage last night.</a:t>
              </a:r>
            </a:p>
          </p:txBody>
        </p:sp>
      </p:grpSp>
      <p:grpSp>
        <p:nvGrpSpPr>
          <p:cNvPr id="3" name="TextBox 9"/>
          <p:cNvGrpSpPr/>
          <p:nvPr/>
        </p:nvGrpSpPr>
        <p:grpSpPr bwMode="auto">
          <a:xfrm>
            <a:off x="-42863" y="5815013"/>
            <a:ext cx="9223376" cy="542925"/>
            <a:chOff x="0" y="0"/>
            <a:chExt cx="5810" cy="342"/>
          </a:xfrm>
        </p:grpSpPr>
        <p:pic>
          <p:nvPicPr>
            <p:cNvPr id="105481" name="TextBox 9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5810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482" name="Text Box 11"/>
            <p:cNvSpPr txBox="1">
              <a:spLocks noChangeArrowheads="1"/>
            </p:cNvSpPr>
            <p:nvPr/>
          </p:nvSpPr>
          <p:spPr bwMode="auto">
            <a:xfrm>
              <a:off x="27" y="27"/>
              <a:ext cx="57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2400" b="1">
                  <a:latin typeface="Calibri" panose="020F0502020204030204" pitchFamily="34" charset="0"/>
                </a:rPr>
                <a:t>We saw </a:t>
              </a:r>
              <a:r>
                <a:rPr lang="en-US" altLang="zh-CN" sz="2400" b="1">
                  <a:solidFill>
                    <a:srgbClr val="A5067A"/>
                  </a:solidFill>
                  <a:latin typeface="Calibri" panose="020F0502020204030204" pitchFamily="34" charset="0"/>
                </a:rPr>
                <a:t>a robot </a:t>
              </a:r>
              <a:r>
                <a:rPr lang="en-US" altLang="zh-CN" sz="2400" b="1">
                  <a:solidFill>
                    <a:srgbClr val="FF0000"/>
                  </a:solidFill>
                  <a:latin typeface="Calibri" panose="020F0502020204030204" pitchFamily="34" charset="0"/>
                </a:rPr>
                <a:t>singing and dancing </a:t>
              </a:r>
              <a:r>
                <a:rPr lang="en-US" altLang="zh-CN" sz="2400" b="1">
                  <a:latin typeface="Calibri" panose="020F0502020204030204" pitchFamily="34" charset="0"/>
                </a:rPr>
                <a:t>on the stage last night.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9" name="内容占位符 5" descr="2012424214921907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20713"/>
            <a:ext cx="5286375" cy="3929062"/>
          </a:xfrm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106500" name="TextBox 7"/>
          <p:cNvSpPr txBox="1">
            <a:spLocks noChangeArrowheads="1"/>
          </p:cNvSpPr>
          <p:nvPr/>
        </p:nvSpPr>
        <p:spPr bwMode="auto">
          <a:xfrm>
            <a:off x="714375" y="4786313"/>
            <a:ext cx="238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>
                <a:latin typeface="Calibri" panose="020F0502020204030204" pitchFamily="34" charset="0"/>
              </a:rPr>
              <a:t> </a:t>
            </a:r>
          </a:p>
        </p:txBody>
      </p:sp>
      <p:grpSp>
        <p:nvGrpSpPr>
          <p:cNvPr id="2" name="TextBox 8"/>
          <p:cNvGrpSpPr/>
          <p:nvPr/>
        </p:nvGrpSpPr>
        <p:grpSpPr bwMode="auto">
          <a:xfrm>
            <a:off x="-42863" y="4956175"/>
            <a:ext cx="9223376" cy="530225"/>
            <a:chOff x="0" y="0"/>
            <a:chExt cx="5810" cy="334"/>
          </a:xfrm>
        </p:grpSpPr>
        <p:pic>
          <p:nvPicPr>
            <p:cNvPr id="106502" name="TextBox 8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810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503" name="Text Box 8"/>
            <p:cNvSpPr txBox="1">
              <a:spLocks noChangeArrowheads="1"/>
            </p:cNvSpPr>
            <p:nvPr/>
          </p:nvSpPr>
          <p:spPr bwMode="auto">
            <a:xfrm>
              <a:off x="27" y="28"/>
              <a:ext cx="5760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2300" b="1">
                  <a:latin typeface="Calibri" panose="020F0502020204030204" pitchFamily="34" charset="0"/>
                </a:rPr>
                <a:t>I found </a:t>
              </a:r>
              <a:r>
                <a:rPr lang="en-US" altLang="zh-CN" sz="2300" b="1">
                  <a:solidFill>
                    <a:srgbClr val="A5067A"/>
                  </a:solidFill>
                  <a:latin typeface="Calibri" panose="020F0502020204030204" pitchFamily="34" charset="0"/>
                </a:rPr>
                <a:t>that</a:t>
              </a:r>
              <a:r>
                <a:rPr lang="en-US" altLang="zh-CN" sz="2300" b="1">
                  <a:latin typeface="Calibri" panose="020F0502020204030204" pitchFamily="34" charset="0"/>
                </a:rPr>
                <a:t> </a:t>
              </a:r>
              <a:r>
                <a:rPr lang="en-US" altLang="zh-CN" sz="2300" b="1">
                  <a:solidFill>
                    <a:srgbClr val="FF0000"/>
                  </a:solidFill>
                  <a:latin typeface="Calibri" panose="020F0502020204030204" pitchFamily="34" charset="0"/>
                </a:rPr>
                <a:t>a new robot was in the restaurant </a:t>
              </a:r>
              <a:r>
                <a:rPr lang="en-US" altLang="zh-CN" sz="2300" b="1">
                  <a:latin typeface="Calibri" panose="020F0502020204030204" pitchFamily="34" charset="0"/>
                </a:rPr>
                <a:t>near my home yesterday.</a:t>
              </a:r>
            </a:p>
          </p:txBody>
        </p:sp>
      </p:grpSp>
      <p:grpSp>
        <p:nvGrpSpPr>
          <p:cNvPr id="3" name="TextBox 9"/>
          <p:cNvGrpSpPr/>
          <p:nvPr/>
        </p:nvGrpSpPr>
        <p:grpSpPr bwMode="auto">
          <a:xfrm>
            <a:off x="-42863" y="5815013"/>
            <a:ext cx="9223376" cy="530225"/>
            <a:chOff x="0" y="0"/>
            <a:chExt cx="5810" cy="334"/>
          </a:xfrm>
        </p:grpSpPr>
        <p:pic>
          <p:nvPicPr>
            <p:cNvPr id="106505" name="TextBox 9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5810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506" name="Text Box 11"/>
            <p:cNvSpPr txBox="1">
              <a:spLocks noChangeArrowheads="1"/>
            </p:cNvSpPr>
            <p:nvPr/>
          </p:nvSpPr>
          <p:spPr bwMode="auto">
            <a:xfrm>
              <a:off x="27" y="27"/>
              <a:ext cx="5760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2300" b="1">
                  <a:latin typeface="Calibri" panose="020F0502020204030204" pitchFamily="34" charset="0"/>
                </a:rPr>
                <a:t>I found </a:t>
              </a:r>
              <a:r>
                <a:rPr lang="en-US" altLang="zh-CN" sz="2300" b="1">
                  <a:solidFill>
                    <a:srgbClr val="A5067A"/>
                  </a:solidFill>
                  <a:latin typeface="Calibri" panose="020F0502020204030204" pitchFamily="34" charset="0"/>
                </a:rPr>
                <a:t>a new robot  </a:t>
              </a:r>
              <a:r>
                <a:rPr lang="en-US" altLang="zh-CN" sz="2300" b="1">
                  <a:solidFill>
                    <a:srgbClr val="FF0000"/>
                  </a:solidFill>
                  <a:latin typeface="Calibri" panose="020F0502020204030204" pitchFamily="34" charset="0"/>
                </a:rPr>
                <a:t>in the restaurant </a:t>
              </a:r>
              <a:r>
                <a:rPr lang="en-US" altLang="zh-CN" sz="2300" b="1">
                  <a:latin typeface="Calibri" panose="020F0502020204030204" pitchFamily="34" charset="0"/>
                </a:rPr>
                <a:t>near my home yesterday.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内容占位符 4" descr="t01a4e8f930483056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7263" y="738188"/>
            <a:ext cx="6796087" cy="40163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TextBox 5"/>
          <p:cNvGrpSpPr/>
          <p:nvPr/>
        </p:nvGrpSpPr>
        <p:grpSpPr bwMode="auto">
          <a:xfrm>
            <a:off x="-42863" y="4956175"/>
            <a:ext cx="9223376" cy="603250"/>
            <a:chOff x="0" y="0"/>
            <a:chExt cx="5810" cy="380"/>
          </a:xfrm>
        </p:grpSpPr>
        <p:pic>
          <p:nvPicPr>
            <p:cNvPr id="107526" name="TextBox 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810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527" name="Text Box 8"/>
            <p:cNvSpPr txBox="1">
              <a:spLocks noChangeArrowheads="1"/>
            </p:cNvSpPr>
            <p:nvPr/>
          </p:nvSpPr>
          <p:spPr bwMode="auto">
            <a:xfrm>
              <a:off x="27" y="28"/>
              <a:ext cx="576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latin typeface="Calibri" panose="020F0502020204030204" pitchFamily="34" charset="0"/>
                </a:rPr>
                <a:t>I think </a:t>
              </a:r>
              <a:r>
                <a:rPr lang="en-US" altLang="zh-CN" sz="2800" b="1">
                  <a:solidFill>
                    <a:srgbClr val="A5067A"/>
                  </a:solidFill>
                  <a:latin typeface="Calibri" panose="020F0502020204030204" pitchFamily="34" charset="0"/>
                </a:rPr>
                <a:t>that</a:t>
              </a:r>
              <a:r>
                <a:rPr lang="en-US" altLang="zh-CN" sz="2800" b="1">
                  <a:latin typeface="Calibri" panose="020F0502020204030204" pitchFamily="34" charset="0"/>
                </a:rPr>
                <a:t> </a:t>
              </a:r>
              <a:r>
                <a:rPr lang="en-US" altLang="zh-CN" sz="2800" b="1">
                  <a:solidFill>
                    <a:srgbClr val="FF0000"/>
                  </a:solidFill>
                  <a:latin typeface="Calibri" panose="020F0502020204030204" pitchFamily="34" charset="0"/>
                </a:rPr>
                <a:t>it is exciting</a:t>
              </a:r>
              <a:r>
                <a:rPr lang="en-US" altLang="zh-CN" sz="2800" b="1">
                  <a:latin typeface="Calibri" panose="020F0502020204030204" pitchFamily="34" charset="0"/>
                </a:rPr>
                <a:t> to own such a useful robot. </a:t>
              </a:r>
            </a:p>
          </p:txBody>
        </p:sp>
      </p:grpSp>
      <p:grpSp>
        <p:nvGrpSpPr>
          <p:cNvPr id="3" name="TextBox 6"/>
          <p:cNvGrpSpPr/>
          <p:nvPr/>
        </p:nvGrpSpPr>
        <p:grpSpPr bwMode="auto">
          <a:xfrm>
            <a:off x="0" y="5734050"/>
            <a:ext cx="9223375" cy="603250"/>
            <a:chOff x="0" y="0"/>
            <a:chExt cx="5810" cy="380"/>
          </a:xfrm>
        </p:grpSpPr>
        <p:pic>
          <p:nvPicPr>
            <p:cNvPr id="107529" name="TextBox 6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5810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530" name="Text Box 11"/>
            <p:cNvSpPr txBox="1">
              <a:spLocks noChangeArrowheads="1"/>
            </p:cNvSpPr>
            <p:nvPr/>
          </p:nvSpPr>
          <p:spPr bwMode="auto">
            <a:xfrm>
              <a:off x="27" y="28"/>
              <a:ext cx="576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latin typeface="Calibri" panose="020F0502020204030204" pitchFamily="34" charset="0"/>
                </a:rPr>
                <a:t>I think </a:t>
              </a:r>
              <a:r>
                <a:rPr lang="en-US" altLang="zh-CN" sz="2800" b="1">
                  <a:solidFill>
                    <a:srgbClr val="A5067A"/>
                  </a:solidFill>
                  <a:latin typeface="Calibri" panose="020F0502020204030204" pitchFamily="34" charset="0"/>
                </a:rPr>
                <a:t>it</a:t>
              </a:r>
              <a:r>
                <a:rPr lang="en-US" altLang="zh-CN" sz="2800" b="1">
                  <a:latin typeface="Calibri" panose="020F0502020204030204" pitchFamily="34" charset="0"/>
                </a:rPr>
                <a:t> </a:t>
              </a:r>
              <a:r>
                <a:rPr lang="en-US" altLang="zh-CN" sz="2800" b="1">
                  <a:solidFill>
                    <a:srgbClr val="FF0000"/>
                  </a:solidFill>
                  <a:latin typeface="Calibri" panose="020F0502020204030204" pitchFamily="34" charset="0"/>
                </a:rPr>
                <a:t>exciting</a:t>
              </a:r>
              <a:r>
                <a:rPr lang="en-US" altLang="zh-CN" sz="2800" b="1">
                  <a:latin typeface="Calibri" panose="020F0502020204030204" pitchFamily="34" charset="0"/>
                </a:rPr>
                <a:t> to own such a useful robot.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AutoShape 3"/>
          <p:cNvSpPr>
            <a:spLocks noChangeArrowheads="1"/>
          </p:cNvSpPr>
          <p:nvPr/>
        </p:nvSpPr>
        <p:spPr bwMode="auto">
          <a:xfrm>
            <a:off x="755650" y="3213100"/>
            <a:ext cx="7920038" cy="27368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CC33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CC00"/>
                </a:solidFill>
                <a:prstDash val="sysDot"/>
                <a:round/>
              </a14:hiddenLine>
            </a:ext>
          </a:extLst>
        </p:spPr>
        <p:txBody>
          <a:bodyPr wrap="none" lIns="90170" tIns="46990" rIns="90170" bIns="46990" anchor="ctr"/>
          <a:lstStyle/>
          <a:p>
            <a:pPr algn="l" eaLnBrk="0" hangingPunct="0"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900113" y="4070350"/>
            <a:ext cx="7850187" cy="4476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altLang="zh-CN" b="1">
              <a:latin typeface="Times New Roman" panose="02020603050405020304" pitchFamily="18" charset="0"/>
            </a:endParaRPr>
          </a:p>
        </p:txBody>
      </p:sp>
      <p:sp>
        <p:nvSpPr>
          <p:cNvPr id="108548" name="Text Box 8"/>
          <p:cNvSpPr txBox="1">
            <a:spLocks noChangeArrowheads="1"/>
          </p:cNvSpPr>
          <p:nvPr/>
        </p:nvSpPr>
        <p:spPr bwMode="auto">
          <a:xfrm>
            <a:off x="1908175" y="692150"/>
            <a:ext cx="52895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CC33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CC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600" b="1" i="1" dirty="0">
                <a:latin typeface="Times New Roman" panose="02020603050405020304" pitchFamily="18" charset="0"/>
              </a:rPr>
              <a:t>Have you found any rules?</a:t>
            </a:r>
          </a:p>
        </p:txBody>
      </p:sp>
      <p:pic>
        <p:nvPicPr>
          <p:cNvPr id="1229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557338"/>
            <a:ext cx="2951163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0" name="Text Box 7"/>
          <p:cNvSpPr txBox="1">
            <a:spLocks noChangeArrowheads="1"/>
          </p:cNvSpPr>
          <p:nvPr/>
        </p:nvSpPr>
        <p:spPr bwMode="auto">
          <a:xfrm>
            <a:off x="1403350" y="3502025"/>
            <a:ext cx="26670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zh-CN" sz="3200" b="1">
                <a:latin typeface="Times New Roman" panose="02020603050405020304" pitchFamily="18" charset="0"/>
              </a:rPr>
              <a:t>object clauses </a:t>
            </a:r>
          </a:p>
        </p:txBody>
      </p:sp>
      <p:sp>
        <p:nvSpPr>
          <p:cNvPr id="108551" name="Text Box 8"/>
          <p:cNvSpPr txBox="1">
            <a:spLocks noChangeArrowheads="1"/>
          </p:cNvSpPr>
          <p:nvPr/>
        </p:nvSpPr>
        <p:spPr bwMode="auto">
          <a:xfrm>
            <a:off x="1547813" y="4292600"/>
            <a:ext cx="6151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        objects + </a:t>
            </a:r>
            <a:r>
              <a:rPr lang="en-US" altLang="zh-CN" sz="3200" b="1">
                <a:latin typeface="Times New Roman" panose="02020603050405020304" pitchFamily="18" charset="0"/>
                <a:sym typeface="Arial" panose="020B0604020202020204" pitchFamily="34" charset="0"/>
              </a:rPr>
              <a:t>object complements</a:t>
            </a:r>
          </a:p>
        </p:txBody>
      </p:sp>
      <p:sp>
        <p:nvSpPr>
          <p:cNvPr id="12297" name="圆角箭头1 284"/>
          <p:cNvSpPr/>
          <p:nvPr/>
        </p:nvSpPr>
        <p:spPr bwMode="auto">
          <a:xfrm>
            <a:off x="1619250" y="4581525"/>
            <a:ext cx="792163" cy="144463"/>
          </a:xfrm>
          <a:custGeom>
            <a:avLst/>
            <a:gdLst>
              <a:gd name="T0" fmla="*/ 0 w 7544313"/>
              <a:gd name="T1" fmla="*/ 0 h 5784389"/>
              <a:gd name="T2" fmla="*/ 0 w 7544313"/>
              <a:gd name="T3" fmla="*/ 0 h 5784389"/>
              <a:gd name="T4" fmla="*/ 0 w 7544313"/>
              <a:gd name="T5" fmla="*/ 0 h 5784389"/>
              <a:gd name="T6" fmla="*/ 0 w 7544313"/>
              <a:gd name="T7" fmla="*/ 0 h 5784389"/>
              <a:gd name="T8" fmla="*/ 0 w 7544313"/>
              <a:gd name="T9" fmla="*/ 0 h 5784389"/>
              <a:gd name="T10" fmla="*/ 0 w 7544313"/>
              <a:gd name="T11" fmla="*/ 0 h 5784389"/>
              <a:gd name="T12" fmla="*/ 0 w 7544313"/>
              <a:gd name="T13" fmla="*/ 0 h 5784389"/>
              <a:gd name="T14" fmla="*/ 0 w 7544313"/>
              <a:gd name="T15" fmla="*/ 0 h 5784389"/>
              <a:gd name="T16" fmla="*/ 0 w 7544313"/>
              <a:gd name="T17" fmla="*/ 0 h 5784389"/>
              <a:gd name="T18" fmla="*/ 0 w 7544313"/>
              <a:gd name="T19" fmla="*/ 0 h 5784389"/>
              <a:gd name="T20" fmla="*/ 0 w 7544313"/>
              <a:gd name="T21" fmla="*/ 0 h 5784389"/>
              <a:gd name="T22" fmla="*/ 0 w 7544313"/>
              <a:gd name="T23" fmla="*/ 0 h 5784389"/>
              <a:gd name="T24" fmla="*/ 0 w 7544313"/>
              <a:gd name="T25" fmla="*/ 0 h 5784389"/>
              <a:gd name="T26" fmla="*/ 0 w 7544313"/>
              <a:gd name="T27" fmla="*/ 0 h 5784389"/>
              <a:gd name="T28" fmla="*/ 0 w 7544313"/>
              <a:gd name="T29" fmla="*/ 0 h 5784389"/>
              <a:gd name="T30" fmla="*/ 0 w 7544313"/>
              <a:gd name="T31" fmla="*/ 0 h 5784389"/>
              <a:gd name="T32" fmla="*/ 0 w 7544313"/>
              <a:gd name="T33" fmla="*/ 0 h 5784389"/>
              <a:gd name="T34" fmla="*/ 0 w 7544313"/>
              <a:gd name="T35" fmla="*/ 0 h 5784389"/>
              <a:gd name="T36" fmla="*/ 0 w 7544313"/>
              <a:gd name="T37" fmla="*/ 0 h 5784389"/>
              <a:gd name="T38" fmla="*/ 0 w 7544313"/>
              <a:gd name="T39" fmla="*/ 0 h 5784389"/>
              <a:gd name="T40" fmla="*/ 0 w 7544313"/>
              <a:gd name="T41" fmla="*/ 0 h 5784389"/>
              <a:gd name="T42" fmla="*/ 0 w 7544313"/>
              <a:gd name="T43" fmla="*/ 0 h 578438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7544313"/>
              <a:gd name="T67" fmla="*/ 0 h 5784389"/>
              <a:gd name="T68" fmla="*/ 7544313 w 7544313"/>
              <a:gd name="T69" fmla="*/ 5784389 h 578438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 bldLvl="0"/>
      <p:bldP spid="108548" grpId="0" bldLvl="0"/>
      <p:bldP spid="108550" grpId="0" bldLvl="0" autoUpdateAnimBg="0"/>
      <p:bldP spid="108551" grpId="0" bldLvl="0" autoUpdateAnimBg="0"/>
      <p:bldP spid="1229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1" name="内容占位符 9" descr="534e2e6d133d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573088"/>
            <a:ext cx="8083550" cy="9064625"/>
          </a:xfrm>
        </p:spPr>
      </p:pic>
      <p:sp>
        <p:nvSpPr>
          <p:cNvPr id="109572" name="TextBox 10"/>
          <p:cNvSpPr txBox="1">
            <a:spLocks noChangeArrowheads="1"/>
          </p:cNvSpPr>
          <p:nvPr/>
        </p:nvSpPr>
        <p:spPr bwMode="auto">
          <a:xfrm>
            <a:off x="857250" y="5214938"/>
            <a:ext cx="75723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3200" b="1" dirty="0">
                <a:latin typeface="Times New Roman" panose="02020603050405020304" pitchFamily="18" charset="0"/>
              </a:rPr>
              <a:t>He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saw that two dogs were sitting on the grass.</a:t>
            </a:r>
          </a:p>
        </p:txBody>
      </p:sp>
      <p:sp>
        <p:nvSpPr>
          <p:cNvPr id="109573" name="右箭头 11"/>
          <p:cNvSpPr>
            <a:spLocks noChangeArrowheads="1"/>
          </p:cNvSpPr>
          <p:nvPr/>
        </p:nvSpPr>
        <p:spPr bwMode="auto">
          <a:xfrm>
            <a:off x="214313" y="5859463"/>
            <a:ext cx="1143000" cy="571500"/>
          </a:xfrm>
          <a:prstGeom prst="rightArrow">
            <a:avLst>
              <a:gd name="adj1" fmla="val 500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385D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9574" name="TextBox 12"/>
          <p:cNvSpPr txBox="1">
            <a:spLocks noChangeArrowheads="1"/>
          </p:cNvSpPr>
          <p:nvPr/>
        </p:nvSpPr>
        <p:spPr bwMode="auto">
          <a:xfrm>
            <a:off x="1403350" y="5859463"/>
            <a:ext cx="57356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</a:rPr>
              <a:t>He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saw two dogs sitting on the grass.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 bldLvl="0" autoUpdateAnimBg="0"/>
      <p:bldP spid="109573" grpId="0" bldLvl="0"/>
      <p:bldP spid="109574" grpId="0" bldLvl="0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527</Words>
  <Application>Microsoft Office PowerPoint</Application>
  <PresentationFormat>全屏显示(4:3)</PresentationFormat>
  <Paragraphs>65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2023-01-16T16:07:58Z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B5D1C7910A4D419687CAB2D7E0F7B8A5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