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54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665486D-EEFA-44B5-B898-AE85BCA050A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7A50C8E9-3FB5-4A4A-AD66-7654758D5FA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EDA3A2A-7CE3-4B4E-B5D6-087EEA9B5EB0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2587472-3290-48A6-B2BD-00CCA778C02B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6C1ED55-3FCF-4C57-985E-D25D531D8011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9F4A704-304C-4BB8-9C15-B6209FF36222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985515-9920-4ECF-B40F-FD90AC9FE9D7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DC7DED3-D73A-458A-9A69-3A4E4F693E77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1D04FA3-F1E0-419B-AD06-2EF3770F5A82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6E7DA66-2F47-45DC-BA46-43BB1D026887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B8AE0A-23FF-4A97-9E02-0DCAB48E2669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DC5D66-F417-4CEC-BDF3-B34053720262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4BE80C1-117E-4807-B975-89F9832047BB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CC26E6A-2507-4843-B154-ABA777EF575C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01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01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95A973C-A950-4107-9226-790A53B7EB72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2D4BCA6-06FB-4FA3-B52B-8B6DECE57238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6B608CB-7AD1-45ED-8BD7-A4C8743AFC9A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5353A67-41ED-4C1A-BDB4-5AB1D3F3343A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34AC0B7-80CD-4190-BF24-CFB25B79259A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22A24F3-5111-42DE-B264-856CF8157728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5DC510E-8AAE-4AD5-A9B7-AC3F6815D24C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A7C9267-D9BE-48F2-B22E-D0BD373A0AE7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A87C3E3A-968C-4373-8B96-34EA8F38D6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97E11EE2-C065-4671-8311-F836F95516B1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7924A33B-155B-45DD-B529-EBF81B3910E2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020063" y="843542"/>
            <a:ext cx="3357329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5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MUSIC</a:t>
            </a:r>
            <a:endParaRPr lang="zh-CN" altLang="zh-CN" sz="33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" name="Picture 4" descr="音乐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867" y="1923672"/>
            <a:ext cx="2108597" cy="245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757760" y="2355724"/>
            <a:ext cx="5270656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>
                <a:latin typeface="宋体" panose="02010600030101010101" pitchFamily="2" charset="-122"/>
                <a:cs typeface="Times New Roman" panose="02020603050405020304"/>
              </a:rPr>
              <a:t>Ⅶ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Reading for Writing</a:t>
            </a:r>
          </a:p>
        </p:txBody>
      </p:sp>
      <p:sp>
        <p:nvSpPr>
          <p:cNvPr id="6" name="矩形 5"/>
          <p:cNvSpPr/>
          <p:nvPr/>
        </p:nvSpPr>
        <p:spPr>
          <a:xfrm>
            <a:off x="3804467" y="4207140"/>
            <a:ext cx="2733762" cy="40780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57175" indent="-257175" algn="ctr">
              <a:lnSpc>
                <a:spcPct val="110000"/>
              </a:lnSpc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251222" y="2055019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Preparation for writing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—words and phrases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454819" y="2541985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有影响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一段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的时光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没有希望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一直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感到沮丧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6627" name="Picture 4" descr="Y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2916" y="483394"/>
            <a:ext cx="338732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79860" y="2580085"/>
            <a:ext cx="18248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have an impact on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996554" y="3005138"/>
            <a:ext cx="126701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 time when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53691" y="3371850"/>
            <a:ext cx="136960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have no hope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56085" y="3826669"/>
            <a:ext cx="117724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all the time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27485" y="4212432"/>
            <a:ext cx="165814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feel discouraged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54819" y="1006078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两个小时的治疗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给予某人幸福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听音乐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像风筝一样在空中飞舞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⑩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满足感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⑪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感到伤心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⑫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珍爱音乐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7485" y="1059657"/>
            <a:ext cx="286360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 two-hour medical treatment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03673" y="1427560"/>
            <a:ext cx="17502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give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</a:rPr>
              <a:t>sb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 happiness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59644" y="1893094"/>
            <a:ext cx="148502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listen to music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08434" y="2268142"/>
            <a:ext cx="245964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fly like a kite in the wind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50107" y="2693194"/>
            <a:ext cx="215828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 sense of satisfaction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226344" y="3101579"/>
            <a:ext cx="85023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feel sad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77504" y="3521869"/>
            <a:ext cx="147861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treasure music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375047" y="669132"/>
            <a:ext cx="8428434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 err="1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.While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writing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假如你是李华，打算参加学校组织的一场以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音乐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为主题的演讲比赛。请根据下面提示写一篇演讲稿。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曾经考前紧张，无法入眠；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音乐改变状况。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List the outline of the passage.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Paragraph 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Paragraph 2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Paragraph 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Paragraph 4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77616" y="2753917"/>
            <a:ext cx="491544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Introduce myself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；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point out the topic of my speech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907381" y="3178969"/>
            <a:ext cx="259430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My experience with music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25241" y="3606404"/>
            <a:ext cx="249812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How music made me feel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25241" y="4018360"/>
            <a:ext cx="294920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Sum up and offer a suggestion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251222" y="790576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2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List the words, phrases and sentences.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1.Words and phrases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454819" y="1666876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紧张的　　　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到达；来临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过去常常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</a:t>
            </a:r>
            <a:r>
              <a:rPr lang="en-US" altLang="zh-CN" kern="100" dirty="0" smtClean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睡觉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和往常一样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</a:t>
            </a:r>
            <a:r>
              <a:rPr lang="en-US" altLang="zh-CN" kern="100" dirty="0" smtClean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感到气馁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别无选择只有做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让我吃惊的是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焦虑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2507" y="1719263"/>
            <a:ext cx="86946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nervous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047060" y="1707357"/>
            <a:ext cx="98488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approach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62038" y="2128838"/>
            <a:ext cx="79893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used to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058967" y="2106217"/>
            <a:ext cx="108106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fall asleep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08460" y="2549129"/>
            <a:ext cx="87588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 usual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848226" y="2525317"/>
            <a:ext cx="165814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feel discouraged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91766" y="2969419"/>
            <a:ext cx="25750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have no choice but to do...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03673" y="3328988"/>
            <a:ext cx="14454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my surprise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160169" y="3327798"/>
            <a:ext cx="81817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anxiety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251222" y="46553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2.Sentences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454819" y="897732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很荣幸能在这里与大家分享音乐对我生活的影响。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(it’s 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honour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do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老师建议我听音乐。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(suggest)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音乐给我力量，给我安慰。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(relief)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有机会的时候为什么不试试呢？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(why not)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584597" y="1250157"/>
            <a:ext cx="8110538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It’s an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honour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to be here and to share with you the story of how music has had an impact on my life.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0791" y="2572942"/>
            <a:ext cx="424859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My teacher suggested me listening to music.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17935" y="3401617"/>
            <a:ext cx="437042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Music gives me strength and brings me relief.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88169" y="4245769"/>
            <a:ext cx="527452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Why not have a try whenever you have an opportunity?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1"/>
          <p:cNvSpPr>
            <a:spLocks noChangeArrowheads="1"/>
          </p:cNvSpPr>
          <p:nvPr/>
        </p:nvSpPr>
        <p:spPr bwMode="auto">
          <a:xfrm>
            <a:off x="313135" y="442912"/>
            <a:ext cx="8533209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Draft the article by using the following words and phrases.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 addition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 a result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 you know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305991" y="1188244"/>
            <a:ext cx="8532019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85775"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Hello, my name is Li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Hua.It’s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an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honour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to be here and to share with you the story of how music has had an impact on my life.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Are you nervous with the exam approaching? I used to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be.I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could not fall asleep as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usual.</a:t>
            </a:r>
            <a:r>
              <a:rPr lang="en-US" altLang="zh-CN" b="1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As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a result, 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 felt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discouraged.</a:t>
            </a:r>
            <a:r>
              <a:rPr lang="en-US" altLang="zh-CN" b="1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Then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, 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my teacher suggested me listening to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music.I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had no choice but to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try.To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my surprise, my anxiety died out.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As you know, 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music gives me strength and brings me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relief.</a:t>
            </a:r>
            <a:r>
              <a:rPr lang="en-US" altLang="zh-CN" b="1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In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addition, 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listening to music gives me a sense of satisfaction.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Music can change the life of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us.Why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not have a try whenever you have an opportunity?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Thank you!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1"/>
          <p:cNvSpPr>
            <a:spLocks noChangeArrowheads="1"/>
          </p:cNvSpPr>
          <p:nvPr/>
        </p:nvSpPr>
        <p:spPr bwMode="auto">
          <a:xfrm>
            <a:off x="355997" y="782241"/>
            <a:ext cx="842843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 err="1">
                <a:latin typeface="宋体" panose="02010600030101010101" pitchFamily="2" charset="-122"/>
                <a:cs typeface="Times New Roman" panose="02020603050405020304"/>
              </a:rPr>
              <a:t>Ⅲ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.Post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writing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—polishing the passage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Exchange your passage with your partner and pay attention to the following points.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1.Does the writer explain how music has changed his/her/someone else’s life?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2.Are some of the rhetorical devices included and used properly?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3.Does the writer talk about how music makes him/her/someone feel?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4.Is the first word in each sentence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capitalised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5.Does the writer use correct punctuation?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1"/>
          <p:cNvSpPr>
            <a:spLocks noChangeArrowheads="1"/>
          </p:cNvSpPr>
          <p:nvPr/>
        </p:nvSpPr>
        <p:spPr bwMode="auto">
          <a:xfrm>
            <a:off x="251222" y="46553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常用词汇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40962" name="矩形 11"/>
          <p:cNvSpPr>
            <a:spLocks noChangeArrowheads="1"/>
          </p:cNvSpPr>
          <p:nvPr/>
        </p:nvSpPr>
        <p:spPr bwMode="auto">
          <a:xfrm>
            <a:off x="454819" y="897732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1.have the opportunity to do...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　有机会做</a:t>
            </a: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……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2.honor </a:t>
            </a:r>
            <a:r>
              <a:rPr lang="en-US" altLang="zh-CN" i="1" dirty="0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. 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荣幸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3.share with 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分享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4.opinion </a:t>
            </a:r>
            <a:r>
              <a:rPr lang="en-US" altLang="zh-CN" i="1" dirty="0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. 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观点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5.topic </a:t>
            </a:r>
            <a:r>
              <a:rPr lang="en-US" altLang="zh-CN" i="1" dirty="0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. 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主题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6.aspect </a:t>
            </a:r>
            <a:r>
              <a:rPr lang="en-US" altLang="zh-CN" i="1" dirty="0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. 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方面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7.concentrate on 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集中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8.conclusion </a:t>
            </a:r>
            <a:r>
              <a:rPr lang="en-US" altLang="zh-CN" i="1" dirty="0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. 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结束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9.quote </a:t>
            </a:r>
            <a:r>
              <a:rPr lang="en-US" altLang="zh-CN" i="1" dirty="0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. 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引用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矩形 11"/>
          <p:cNvSpPr>
            <a:spLocks noChangeArrowheads="1"/>
          </p:cNvSpPr>
          <p:nvPr/>
        </p:nvSpPr>
        <p:spPr bwMode="auto">
          <a:xfrm>
            <a:off x="251222" y="57388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亮点表达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454819" y="1006079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开头部分常用语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	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My name is...Today I am very glad to have the opportunity to make this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presentation.I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shall be speaking about...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我是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今天很高兴能有机会做这个演讲。我演讲的内容是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	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Good morning, everyone! It is my great honor to share with you my opinions on...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大家上午好！很荣幸能和你们分享一下我关于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的看法。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	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my great honor to be here/to have the opportunity to say something about...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很荣幸能在这里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能有机会谈论一下关于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主体部分常用语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25603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topic of my speech is...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我演讲的主题是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ll divide this topic into five main aspects.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我将从五个主要方面谈论这个主题。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 would like to concentrate on the problem of...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我想把重点集中在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问题上。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305991" y="638175"/>
            <a:ext cx="8428434" cy="5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有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关音乐对生活影响的演讲稿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196" name="矩形 11"/>
          <p:cNvSpPr>
            <a:spLocks noChangeArrowheads="1"/>
          </p:cNvSpPr>
          <p:nvPr/>
        </p:nvSpPr>
        <p:spPr bwMode="auto">
          <a:xfrm>
            <a:off x="335757" y="1845469"/>
            <a:ext cx="842843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本单元的读写任务是读一篇关于音乐对生活影响的演讲稿后，写一篇同样话题的演讲稿。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 err="1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.Pre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writing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Learning to write from the model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Good morning, my name is Sarah Williams, It’s 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honour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be here and to share with you the story of how music has had an impact on my life.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1"/>
          <p:cNvSpPr>
            <a:spLocks noChangeArrowheads="1"/>
          </p:cNvSpPr>
          <p:nvPr/>
        </p:nvSpPr>
        <p:spPr bwMode="auto">
          <a:xfrm>
            <a:off x="251222" y="46553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结尾部分常用语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26627" name="矩形 11"/>
          <p:cNvSpPr>
            <a:spLocks noChangeArrowheads="1"/>
          </p:cNvSpPr>
          <p:nvPr/>
        </p:nvSpPr>
        <p:spPr bwMode="auto">
          <a:xfrm>
            <a:off x="454819" y="897731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 hope I have made myself understood.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希望我说的大家都能理解。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 all I want to say about this point.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关于这一点，我就讲这些。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By way of conclusion, 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d like to quote what Newton once said.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我想借用牛顿曾经说过的话来结束我今天的发言。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Thank you from the bottom of my heart for giving me this chance to speak to you today.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我从心底感谢你们今天给了我这个演讲的机会。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1"/>
          <p:cNvSpPr>
            <a:spLocks noChangeArrowheads="1"/>
          </p:cNvSpPr>
          <p:nvPr/>
        </p:nvSpPr>
        <p:spPr bwMode="auto">
          <a:xfrm>
            <a:off x="251222" y="57388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写作技巧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49154" name="矩形 11"/>
          <p:cNvSpPr>
            <a:spLocks noChangeArrowheads="1"/>
          </p:cNvSpPr>
          <p:nvPr/>
        </p:nvSpPr>
        <p:spPr bwMode="auto">
          <a:xfrm>
            <a:off x="359569" y="1031082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85775"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演讲稿包括发言稿、致辞、竞选稿等，是人们在工作和学习生活中经常使用的一种文体，该文体语言通常极富感染力。演讲稿写作首先要明确发言的对象，对不同听众的发言，内容自然就不一样。演讲稿的句子要求短小精悍，铿锵有力。立场要明确，观点要鲜明。赞成什么、反对什么要旗帜鲜明，不能模棱两可。具体写作结构如下：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</p:txBody>
      </p:sp>
      <p:pic>
        <p:nvPicPr>
          <p:cNvPr id="49155" name="Picture 4" descr="Y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906" y="3038476"/>
            <a:ext cx="3157538" cy="162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11"/>
          <p:cNvSpPr>
            <a:spLocks noChangeArrowheads="1"/>
          </p:cNvSpPr>
          <p:nvPr/>
        </p:nvSpPr>
        <p:spPr bwMode="auto">
          <a:xfrm>
            <a:off x="359569" y="1113234"/>
            <a:ext cx="842843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篇章结构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Paragraph 1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Introduce myself and point out the topic of my speech.</a:t>
            </a:r>
            <a:endParaRPr lang="zh-CN" altLang="zh-CN" dirty="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355997" y="797719"/>
            <a:ext cx="8428434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[A]Have you ever faced a time when things looked dark and you had no hope at all? Two years ago, I was told I had a serious disease which was difficult to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cure.My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body ached all the time and thus I thought I didn’t have much longer to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live.I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very afraid and I felt so alone and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discouraged.Then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one day, I had to go through a two-hour medical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treatment.The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doctor wanted me to relax, so he had me listen to some music, and one of the songs was “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Happy”</a:t>
            </a:r>
            <a:r>
              <a:rPr lang="en-US" altLang="zh-CN" kern="100" dirty="0" err="1">
                <a:latin typeface="宋体" panose="02010600030101010101" pitchFamily="2" charset="-122"/>
                <a:cs typeface="Times New Roman" panose="02020603050405020304"/>
              </a:rPr>
              <a:t>.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song made me feel so much better that from then on I began to listen to music all the time.[B]John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A.Logan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said, “Music is the medicine of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mind.”And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it’s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true.Music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helped me recover.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Paragraph 2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My experience with music—Music helped me recover.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332185" y="951310"/>
            <a:ext cx="8428434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0482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[C]Music gave me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happiness.When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listened to music, [D]it made my spirits fly like a kite in the wind.[C]Music gave me strength and brought me relief.[E]It was the rock I leant on to become strong and to get through those hard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times.Moreover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, [C]music gave me hope and a sense of satisfaction.[F]It became my best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friend.It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spoke words of encouragement to the deepest part of my being.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Paragraph 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 music made me feel.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359569" y="897732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Of course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hope none of you have to go through the same kind of suffering that I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did.At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same time, we all go through various periods when we feel sad or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alone.During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those times, music can help you in the same way that it helped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me.I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hope all of you will somehow begin to treasure music and make it a part of your life.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8577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Thank you.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355997" y="1653779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Paragraph 4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Sum up and offer a suggestion.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1212</Words>
  <Application>Microsoft Office PowerPoint</Application>
  <PresentationFormat>全屏显示(16:9)</PresentationFormat>
  <Paragraphs>152</Paragraphs>
  <Slides>22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MS Mincho</vt:lpstr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2023-01-16T16:08:03Z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FD40ADB04F8F4684BCD08F8C403C4AA2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