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9" r:id="rId2"/>
    <p:sldId id="260" r:id="rId3"/>
    <p:sldId id="342" r:id="rId4"/>
    <p:sldId id="262" r:id="rId5"/>
    <p:sldId id="263" r:id="rId6"/>
    <p:sldId id="264" r:id="rId7"/>
    <p:sldId id="304" r:id="rId8"/>
    <p:sldId id="278" r:id="rId9"/>
    <p:sldId id="330" r:id="rId10"/>
    <p:sldId id="343" r:id="rId11"/>
    <p:sldId id="306" r:id="rId12"/>
    <p:sldId id="265" r:id="rId13"/>
    <p:sldId id="308" r:id="rId14"/>
    <p:sldId id="333" r:id="rId15"/>
    <p:sldId id="267" r:id="rId16"/>
    <p:sldId id="311" r:id="rId17"/>
    <p:sldId id="312" r:id="rId18"/>
    <p:sldId id="334" r:id="rId19"/>
    <p:sldId id="344" r:id="rId20"/>
    <p:sldId id="282" r:id="rId21"/>
    <p:sldId id="345" r:id="rId22"/>
    <p:sldId id="283" r:id="rId23"/>
    <p:sldId id="346" r:id="rId24"/>
    <p:sldId id="347" r:id="rId25"/>
    <p:sldId id="348" r:id="rId26"/>
    <p:sldId id="270" r:id="rId27"/>
    <p:sldId id="323" r:id="rId28"/>
    <p:sldId id="349" r:id="rId29"/>
    <p:sldId id="273" r:id="rId30"/>
    <p:sldId id="325" r:id="rId31"/>
    <p:sldId id="271" r:id="rId32"/>
    <p:sldId id="275" r:id="rId33"/>
    <p:sldId id="353" r:id="rId34"/>
    <p:sldId id="276" r:id="rId35"/>
    <p:sldId id="351" r:id="rId36"/>
    <p:sldId id="298" r:id="rId37"/>
    <p:sldId id="352" r:id="rId38"/>
    <p:sldId id="299" r:id="rId39"/>
    <p:sldId id="339" r:id="rId40"/>
    <p:sldId id="341" r:id="rId4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7065D-EE40-41F9-A476-32A26658BE6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75094-25B3-4834-B156-BAB4483B5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256579"/>
            <a:ext cx="9144000" cy="9069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000" b="1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40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691259" y="231687"/>
            <a:ext cx="4927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9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Communication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24754" y="51733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61950" y="999066"/>
          <a:ext cx="8372475" cy="532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5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根据课文内容，判断正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(T)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误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(F)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。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)1.Here are six tips for being a good listener.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)2.Try to remember his or her name when you first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            meet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someone new.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)3.One way to show you are a good listener is to smile.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)4.Nobody likes talking to someone dishonest.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)5.When you set a time to meet your friend,  try your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best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to be on time.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578110" y="188543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06685" y="260933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95742" y="352178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78110" y="461593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78110" y="518645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6211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867941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1778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35655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2916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667338" y="2467430"/>
            <a:ext cx="8327572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  </a:t>
            </a:r>
            <a:r>
              <a:rPr lang="en-US" altLang="en-US" sz="2800" b="1" dirty="0" smtClean="0"/>
              <a:t>proper  adj. </a:t>
            </a:r>
            <a:r>
              <a:rPr lang="zh-CN" altLang="en-US" sz="2800" b="1" dirty="0" smtClean="0"/>
              <a:t>正确的；恰当的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8224" y="3234874"/>
            <a:ext cx="8186057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Find a </a:t>
            </a:r>
            <a:r>
              <a:rPr lang="en-US" altLang="zh-CN" sz="2400" b="1" i="1" dirty="0" smtClean="0"/>
              <a:t>proper</a:t>
            </a:r>
            <a:r>
              <a:rPr lang="en-US" altLang="zh-CN" sz="2400" b="1" dirty="0" smtClean="0"/>
              <a:t> topic.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找一个恰当的话题。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Complete the dialogue with </a:t>
            </a:r>
            <a:r>
              <a:rPr lang="en-US" altLang="zh-CN" sz="2400" b="1" i="1" dirty="0" smtClean="0"/>
              <a:t>proper</a:t>
            </a:r>
            <a:r>
              <a:rPr lang="en-US" altLang="zh-CN" sz="2400" b="1" dirty="0" smtClean="0"/>
              <a:t> words or sentences.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用恰当的单词或句子完成对话。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27546" y="1430467"/>
            <a:ext cx="8724756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proper</a:t>
            </a:r>
            <a:r>
              <a:rPr lang="zh-CN" altLang="en-US" sz="2400" b="1" dirty="0" smtClean="0"/>
              <a:t>是形容词，用来修饰名词；其副词形式为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恰当地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，用来修饰动词。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If you don't eat properly, you'll get sick.</a:t>
            </a:r>
            <a:r>
              <a:rPr lang="zh-CN" altLang="en-US" sz="2400" b="1" dirty="0" smtClean="0"/>
              <a:t>如果你吃得不当，就会生病。</a:t>
            </a:r>
            <a:endParaRPr lang="en-US" altLang="zh-CN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7728670" y="1430467"/>
            <a:ext cx="1323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properly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3785" y="922286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076" y="108555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403495" y="3446230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753" y="1594978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(1)2018·</a:t>
            </a:r>
            <a:r>
              <a:rPr lang="zh-CN" altLang="en-US" sz="2400" b="1" dirty="0" smtClean="0"/>
              <a:t>安徽  </a:t>
            </a:r>
            <a:r>
              <a:rPr lang="en-US" altLang="zh-CN" sz="2400" b="1" dirty="0" smtClean="0"/>
              <a:t>The speaker showed some ________ examples to make the science report easy to understand.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awful</a:t>
            </a:r>
            <a:r>
              <a:rPr lang="zh-CN" altLang="en-US" sz="2400" b="1" dirty="0" smtClean="0"/>
              <a:t>　　</a:t>
            </a:r>
            <a:r>
              <a:rPr lang="en-US" altLang="zh-CN" sz="2400" b="1" dirty="0" smtClean="0"/>
              <a:t>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stupid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proper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thick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11447" y="174640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8786" y="4178897"/>
            <a:ext cx="8539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考查形容词词义辨析。句意：这个发言者列举了一些恰当的实例以使得其科学报告容易理解。</a:t>
            </a:r>
            <a:r>
              <a:rPr lang="en-US" altLang="en-US" sz="2000" b="1" dirty="0" smtClean="0">
                <a:ea typeface="仿宋" panose="02010609060101010101" charset="-122"/>
              </a:rPr>
              <a:t>awful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可怕的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stupid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愚蠢的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proper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合适的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thick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厚的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。根据语境知选</a:t>
            </a:r>
            <a:r>
              <a:rPr lang="en-US" altLang="en-US" sz="2000" b="1" dirty="0" smtClean="0">
                <a:ea typeface="仿宋" panose="02010609060101010101" charset="-122"/>
              </a:rPr>
              <a:t>C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1474" y="1500048"/>
            <a:ext cx="8696326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(2)2018·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乐山  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sing an English song_____________________ 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正确地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), I listen to the CD again and again, and check every word in the dictionary.</a:t>
            </a: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01179" y="1512648"/>
            <a:ext cx="3313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properly/right/correctly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0249" y="1033198"/>
            <a:ext cx="552324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en-US" sz="3200" b="1" dirty="0" smtClean="0"/>
              <a:t>promise  n. </a:t>
            </a:r>
            <a:r>
              <a:rPr lang="zh-CN" altLang="en-US" sz="3200" b="1" dirty="0" smtClean="0"/>
              <a:t>承诺；许诺</a:t>
            </a:r>
            <a:endParaRPr lang="zh-CN" altLang="zh-CN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3064" y="1636557"/>
            <a:ext cx="8257536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Keep your </a:t>
            </a:r>
            <a:r>
              <a:rPr lang="en-US" altLang="zh-CN" sz="2400" b="1" i="1" dirty="0" smtClean="0"/>
              <a:t>promises</a:t>
            </a:r>
            <a:r>
              <a:rPr lang="en-US" altLang="zh-CN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信守你的诺言。</a:t>
            </a:r>
            <a:endParaRPr lang="en-US" altLang="zh-CN" sz="2400" b="1" dirty="0" smtClean="0"/>
          </a:p>
        </p:txBody>
      </p:sp>
      <p:sp>
        <p:nvSpPr>
          <p:cNvPr id="8" name="矩形 7"/>
          <p:cNvSpPr/>
          <p:nvPr/>
        </p:nvSpPr>
        <p:spPr>
          <a:xfrm>
            <a:off x="342900" y="2894356"/>
            <a:ext cx="8401050" cy="3346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/>
              <a:t>promise</a:t>
            </a:r>
            <a:r>
              <a:rPr lang="zh-CN" altLang="en-US" sz="2400" b="1" dirty="0" smtClean="0"/>
              <a:t>为可数名词，其复数形式为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。常用短语：</a:t>
            </a:r>
            <a:r>
              <a:rPr lang="en-US" altLang="zh-CN" sz="2400" b="1" dirty="0" smtClean="0"/>
              <a:t>make a promise</a:t>
            </a:r>
            <a:r>
              <a:rPr lang="zh-CN" altLang="en-US" sz="2400" b="1" dirty="0" smtClean="0"/>
              <a:t>许下诺言；</a:t>
            </a:r>
            <a:r>
              <a:rPr lang="en-US" altLang="zh-CN" sz="2400" b="1" dirty="0" smtClean="0"/>
              <a:t>keep one's promise________________</a:t>
            </a:r>
            <a:r>
              <a:rPr lang="zh-CN" altLang="en-US" sz="2400" b="1" dirty="0" smtClean="0"/>
              <a:t>；</a:t>
            </a:r>
            <a:r>
              <a:rPr lang="en-US" altLang="zh-CN" sz="2400" b="1" dirty="0" smtClean="0"/>
              <a:t>break one's promise________________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Not only did he make a promise, but also he kept it.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他不仅许下了诺言，而且信守了诺言。</a:t>
            </a: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1540344" y="3963287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信守诺言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37178" y="2918411"/>
            <a:ext cx="1668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promises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21760" y="4580119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食言，说话不算数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8" grpId="0"/>
      <p:bldP spid="6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408" y="1782314"/>
            <a:ext cx="8333642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2400" b="1" dirty="0" smtClean="0"/>
              <a:t> </a:t>
            </a:r>
            <a:r>
              <a:rPr lang="en-US" altLang="en-US" sz="2400" b="1" dirty="0" smtClean="0"/>
              <a:t>promise</a:t>
            </a:r>
            <a:r>
              <a:rPr lang="zh-CN" altLang="en-US" sz="2400" b="1" dirty="0" smtClean="0"/>
              <a:t>还可以作动词，意为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允诺，答应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promise sb.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答应某人某事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promise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“________________”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promised to help us.</a:t>
            </a:r>
            <a:r>
              <a:rPr lang="zh-CN" altLang="en-US" sz="2400" b="1" dirty="0" smtClean="0"/>
              <a:t>他答应帮助我们。 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1174340" y="29014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答应做某事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13434" y="2836638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1691" y="1461637"/>
            <a:ext cx="83298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(1)2018·</a:t>
            </a:r>
            <a:r>
              <a:rPr lang="zh-CN" altLang="en-US" sz="2400" b="1" dirty="0" smtClean="0"/>
              <a:t>河南   </a:t>
            </a:r>
            <a:r>
              <a:rPr lang="en-US" altLang="zh-CN" sz="2400" b="1" dirty="0" smtClean="0"/>
              <a:t>—It's useless to regret what has been done.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Don't make those mistakes again.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—I won't. That's a(n) ________.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order</a:t>
            </a:r>
            <a:r>
              <a:rPr lang="zh-CN" altLang="en-US" sz="2400" b="1" dirty="0" smtClean="0"/>
              <a:t>　　</a:t>
            </a:r>
            <a:r>
              <a:rPr lang="en-US" altLang="zh-CN" sz="2400" b="1" dirty="0" smtClean="0"/>
              <a:t> 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decision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promise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agreement</a:t>
            </a:r>
            <a:endParaRPr lang="zh-CN" altLang="en-US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348305" y="265197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934" y="1477108"/>
            <a:ext cx="8348295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考查名词词义辨析。</a:t>
            </a:r>
            <a:r>
              <a:rPr lang="en-US" altLang="en-US" sz="2000" b="1" dirty="0" smtClean="0">
                <a:ea typeface="仿宋" panose="02010609060101010101" charset="-122"/>
              </a:rPr>
              <a:t>order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顺序，命令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decision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决心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promise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承诺，诺言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agreement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协议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。根据上句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后悔做过的事情是没有用的。不要再犯那样的错误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和答语中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我不会了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可知答题空表达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承诺，诺言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的意思。故选</a:t>
            </a:r>
            <a:r>
              <a:rPr lang="en-US" altLang="en-US" sz="2000" b="1" dirty="0" smtClean="0">
                <a:ea typeface="仿宋" panose="02010609060101010101" charset="-122"/>
              </a:rPr>
              <a:t>C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310054"/>
            <a:ext cx="7899888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(2)2018·</a:t>
            </a:r>
            <a:r>
              <a:rPr lang="zh-CN" altLang="en-US" sz="2400" b="1" dirty="0" smtClean="0"/>
              <a:t>无锡    </a:t>
            </a:r>
            <a:r>
              <a:rPr lang="en-US" altLang="en-US" sz="2400" b="1" dirty="0" smtClean="0"/>
              <a:t>You ________(promise) to take our boy to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Disneyland last year. Don't let him down again.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2932771" y="1326635"/>
            <a:ext cx="1410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promised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3708" y="2182446"/>
          <a:ext cx="8370718" cy="3283395"/>
        </p:xfrm>
        <a:graphic>
          <a:graphicData uri="http://schemas.openxmlformats.org/drawingml/2006/table">
            <a:tbl>
              <a:tblPr/>
              <a:tblGrid>
                <a:gridCol w="66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1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途径，手段；护照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．正确的；恰当的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副词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．承诺；许诺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取消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过去式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/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过去分词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)_________________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737960" y="2279135"/>
            <a:ext cx="1314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passport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28141" y="2952235"/>
            <a:ext cx="1156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proper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109403" y="4349235"/>
            <a:ext cx="123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promise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209151" y="3663435"/>
            <a:ext cx="1323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properly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09314" y="5009635"/>
            <a:ext cx="3103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cancel(l)</a:t>
            </a:r>
            <a:r>
              <a:rPr lang="en-US" sz="2400" b="1" dirty="0" err="1" smtClean="0">
                <a:solidFill>
                  <a:srgbClr val="FF0000"/>
                </a:solidFill>
              </a:rPr>
              <a:t>ed</a:t>
            </a:r>
            <a:r>
              <a:rPr lang="en-US" sz="2400" b="1" dirty="0" smtClean="0">
                <a:solidFill>
                  <a:srgbClr val="FF0000"/>
                </a:solidFill>
              </a:rPr>
              <a:t>/cancel(l)</a:t>
            </a:r>
            <a:r>
              <a:rPr lang="en-US" sz="2400" b="1" dirty="0" err="1" smtClean="0">
                <a:solidFill>
                  <a:srgbClr val="FF0000"/>
                </a:solidFill>
              </a:rPr>
              <a:t>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54625" y="5035035"/>
            <a:ext cx="1080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cancel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5"/>
          <p:cNvSpPr/>
          <p:nvPr/>
        </p:nvSpPr>
        <p:spPr>
          <a:xfrm>
            <a:off x="675033" y="100454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60724" y="1490060"/>
            <a:ext cx="3930691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　</a:t>
            </a:r>
            <a:r>
              <a:rPr lang="en-US" altLang="en-US" sz="3200" b="1" dirty="0" smtClean="0"/>
              <a:t>cancel  v. </a:t>
            </a:r>
            <a:r>
              <a:rPr lang="zh-CN" altLang="en-US" sz="3200" b="1" dirty="0" smtClean="0"/>
              <a:t>取消</a:t>
            </a:r>
            <a:endParaRPr lang="zh-CN" altLang="zh-CN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4344" y="2342175"/>
            <a:ext cx="83420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If you have to change your plan or </a:t>
            </a:r>
            <a:r>
              <a:rPr lang="en-US" altLang="zh-CN" sz="2400" b="1" i="1" dirty="0" smtClean="0"/>
              <a:t>cancel</a:t>
            </a:r>
            <a:r>
              <a:rPr lang="en-US" altLang="zh-CN" sz="2400" b="1" dirty="0" smtClean="0"/>
              <a:t> it, let your friends know ahead of time.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如果你不得不改变或取消你的计划，要让你的朋友提前知道。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Because of  the bad weather, the football match was </a:t>
            </a:r>
            <a:r>
              <a:rPr lang="en-US" altLang="zh-CN" sz="2400" b="1" i="1" dirty="0" smtClean="0"/>
              <a:t>cancelled</a:t>
            </a:r>
            <a:r>
              <a:rPr lang="en-US" altLang="zh-CN" sz="2400" b="1" dirty="0" smtClean="0"/>
              <a:t>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由于天气不好，足球比赛被取消了。</a:t>
            </a:r>
            <a:endParaRPr lang="zh-CN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626" y="1592551"/>
            <a:ext cx="843914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en-US" altLang="en-US" sz="2400" b="1" dirty="0" smtClean="0"/>
              <a:t>cancel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取消，撤销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计划、债务、合同等</a:t>
            </a:r>
            <a:r>
              <a:rPr lang="en-US" altLang="en-US" sz="2400" b="1" dirty="0" smtClean="0"/>
              <a:t>)”</a:t>
            </a:r>
            <a:r>
              <a:rPr lang="zh-CN" altLang="en-US" sz="2400" b="1" dirty="0" smtClean="0"/>
              <a:t>，多用作及物动词，后接名词或代词作宾语。其过去式和过去分词形式均为</a:t>
            </a:r>
            <a:r>
              <a:rPr lang="en-US" altLang="en-US" sz="2400" b="1" dirty="0" smtClean="0"/>
              <a:t>cancel(l)</a:t>
            </a:r>
            <a:r>
              <a:rPr lang="en-US" altLang="en-US" sz="2400" b="1" dirty="0" err="1" smtClean="0"/>
              <a:t>ed</a:t>
            </a:r>
            <a:r>
              <a:rPr lang="zh-CN" altLang="en-US" sz="2400" b="1" dirty="0" smtClean="0"/>
              <a:t>；现在分词形式为</a:t>
            </a:r>
            <a:r>
              <a:rPr lang="en-US" altLang="en-US" sz="2400" b="1" dirty="0" smtClean="0"/>
              <a:t>cancel(l)</a:t>
            </a:r>
            <a:r>
              <a:rPr lang="en-US" altLang="en-US" sz="2400" b="1" dirty="0" err="1" smtClean="0"/>
              <a:t>ing</a:t>
            </a:r>
            <a:r>
              <a:rPr lang="zh-CN" altLang="en-US" sz="2400" b="1" dirty="0" smtClean="0"/>
              <a:t>；第三人称单数形式为 </a:t>
            </a:r>
            <a:r>
              <a:rPr lang="en-US" altLang="en-US" sz="2400" b="1" dirty="0" smtClean="0"/>
              <a:t>cancels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4962" y="2155581"/>
            <a:ext cx="8460398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．由于身体不好，他不得不取消了这次旅行。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He had to________ ________  ________ because of poor health.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2354882" y="2736335"/>
            <a:ext cx="3602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cancel         the            trip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60724" y="1490060"/>
            <a:ext cx="685796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　</a:t>
            </a:r>
            <a:r>
              <a:rPr lang="en-US" altLang="en-US" sz="3200" b="1" dirty="0" smtClean="0"/>
              <a:t>passport  n. </a:t>
            </a:r>
            <a:r>
              <a:rPr lang="zh-CN" altLang="en-US" sz="3200" b="1" dirty="0" smtClean="0"/>
              <a:t>途径，手段；护照</a:t>
            </a:r>
            <a:endParaRPr lang="zh-CN" altLang="zh-CN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907" y="2485049"/>
            <a:ext cx="8416961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Smiling can be a </a:t>
            </a:r>
            <a:r>
              <a:rPr lang="en-US" altLang="zh-CN" sz="2400" b="1" i="1" dirty="0" smtClean="0"/>
              <a:t>passport</a:t>
            </a:r>
            <a:r>
              <a:rPr lang="en-US" altLang="zh-CN" sz="2400" b="1" dirty="0" smtClean="0"/>
              <a:t> to good communication.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微笑可能是通向良好交流的途径。</a:t>
            </a:r>
            <a:endParaRPr lang="zh-CN" altLang="zh-CN" sz="2400" b="1" dirty="0" smtClean="0"/>
          </a:p>
        </p:txBody>
      </p:sp>
      <p:sp>
        <p:nvSpPr>
          <p:cNvPr id="5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626" y="1516351"/>
            <a:ext cx="8439149" cy="390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en-US" altLang="en-US" sz="2400" b="1" dirty="0" smtClean="0"/>
              <a:t>passport</a:t>
            </a:r>
            <a:r>
              <a:rPr lang="zh-CN" altLang="en-US" sz="2400" b="1" dirty="0" smtClean="0"/>
              <a:t>是名词，常见搭配：</a:t>
            </a:r>
            <a:r>
              <a:rPr lang="en-US" altLang="en-US" sz="2400" b="1" dirty="0" smtClean="0"/>
              <a:t>a passport to…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去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的护照；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的方法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途径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；</a:t>
            </a:r>
            <a:r>
              <a:rPr lang="en-US" altLang="en-US" sz="2400" b="1" dirty="0" smtClean="0"/>
              <a:t>get a passport</a:t>
            </a:r>
            <a:r>
              <a:rPr lang="zh-CN" altLang="en-US" sz="2400" b="1" dirty="0" smtClean="0"/>
              <a:t>得到护照；</a:t>
            </a:r>
            <a:r>
              <a:rPr lang="en-US" altLang="en-US" sz="2400" b="1" dirty="0" smtClean="0"/>
              <a:t>travel with a passport</a:t>
            </a:r>
            <a:r>
              <a:rPr lang="zh-CN" altLang="en-US" sz="2400" b="1" dirty="0" smtClean="0"/>
              <a:t>带着护照旅行； </a:t>
            </a:r>
            <a:r>
              <a:rPr lang="en-US" altLang="en-US" sz="2400" b="1" dirty="0" smtClean="0"/>
              <a:t>passport control </a:t>
            </a:r>
            <a:r>
              <a:rPr lang="zh-CN" altLang="en-US" sz="2400" b="1" dirty="0" smtClean="0"/>
              <a:t>护照监察处，入境检查。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have a French passport. </a:t>
            </a:r>
            <a:r>
              <a:rPr lang="zh-CN" altLang="en-US" sz="2400" b="1" dirty="0" smtClean="0"/>
              <a:t>我有一本法国护照。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 only passport to success is hard work.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获得成功的唯一途径是努力奋斗。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4962" y="1809541"/>
            <a:ext cx="84603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Education is the passport ________ the future, for tomorrow belongs to those who prepare for it today.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in</a:t>
            </a:r>
            <a:r>
              <a:rPr lang="zh-CN" altLang="en-US" sz="2400" b="1" dirty="0" smtClean="0"/>
              <a:t>　　　　</a:t>
            </a:r>
            <a:r>
              <a:rPr lang="en-US" altLang="en-US" sz="2400" b="1" dirty="0" smtClean="0"/>
              <a:t>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at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on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4460111" y="155965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3594" y="108158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684711" y="961908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671" y="1677761"/>
            <a:ext cx="836022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/>
              <a:t>Have you ever found it hard to make new friends?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你曾经发现结交新朋友困难吗？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2541" y="3219742"/>
            <a:ext cx="831283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(1)</a:t>
            </a:r>
            <a:r>
              <a:rPr lang="zh-CN" altLang="en-US" sz="2400" b="1" dirty="0" smtClean="0"/>
              <a:t>句中的</a:t>
            </a:r>
            <a:r>
              <a:rPr lang="en-US" altLang="en-US" sz="2400" b="1" dirty="0" smtClean="0"/>
              <a:t>it </a:t>
            </a:r>
            <a:r>
              <a:rPr lang="zh-CN" altLang="en-US" sz="2400" b="1" dirty="0" smtClean="0"/>
              <a:t>作形式宾语，真正的宾语是</a:t>
            </a:r>
            <a:r>
              <a:rPr lang="en-US" altLang="en-US" sz="2400" b="1" dirty="0" smtClean="0"/>
              <a:t>____________________________</a:t>
            </a:r>
            <a:r>
              <a:rPr lang="zh-CN" altLang="en-US" sz="2400" b="1" dirty="0" smtClean="0"/>
              <a:t>； </a:t>
            </a:r>
            <a:r>
              <a:rPr lang="en-US" altLang="en-US" sz="2400" b="1" dirty="0" smtClean="0"/>
              <a:t>hard</a:t>
            </a:r>
            <a:r>
              <a:rPr lang="zh-CN" altLang="en-US" sz="2400" b="1" dirty="0" smtClean="0"/>
              <a:t>作</a:t>
            </a:r>
            <a:r>
              <a:rPr lang="en-US" altLang="en-US" sz="2400" b="1" dirty="0" smtClean="0"/>
              <a:t>__________</a:t>
            </a:r>
            <a:r>
              <a:rPr lang="zh-CN" altLang="en-US" sz="2400" b="1" dirty="0" smtClean="0"/>
              <a:t>语。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All of us find it necessary to take exercise every day.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我们所有人都发现每天锻炼是有必要的。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(2)make friends (with sb.)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“(</a:t>
            </a:r>
            <a:r>
              <a:rPr lang="zh-CN" altLang="en-US" sz="2400" b="1" dirty="0" smtClean="0"/>
              <a:t>和某人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交朋友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5652593" y="375509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宾语补足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2541" y="3755094"/>
            <a:ext cx="4475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动词不定式</a:t>
            </a:r>
            <a:r>
              <a:rPr lang="en-US" sz="2400" b="1" dirty="0" smtClean="0">
                <a:solidFill>
                  <a:srgbClr val="FF0000"/>
                </a:solidFill>
              </a:rPr>
              <a:t>/to make new friends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2687" y="1121066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7795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764" y="1792654"/>
            <a:ext cx="83021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眉山    </a:t>
            </a:r>
            <a:r>
              <a:rPr lang="en-US" altLang="en-US" sz="2400" b="1" dirty="0" smtClean="0"/>
              <a:t>We find ________ impossible for us ________ a foreign language well in a short time.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one; learn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it; to learn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that; to learn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this; learning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3959267" y="1955801"/>
            <a:ext cx="253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934" y="1477108"/>
            <a:ext cx="83482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ea typeface="仿宋" panose="02010609060101010101" charset="-122"/>
              </a:rPr>
              <a:t>考查固定句式。 句意：我们发现对于我们来说，要在短时间内学好一门外语是不可能的。</a:t>
            </a:r>
            <a:r>
              <a:rPr lang="en-US" altLang="en-US" sz="2600" b="1" dirty="0" smtClean="0">
                <a:ea typeface="仿宋" panose="02010609060101010101" charset="-122"/>
              </a:rPr>
              <a:t>“find it</a:t>
            </a:r>
            <a:r>
              <a:rPr lang="zh-CN" altLang="en-US" sz="2600" b="1" dirty="0" smtClean="0">
                <a:ea typeface="仿宋" panose="02010609060101010101" charset="-122"/>
              </a:rPr>
              <a:t>＋形容词</a:t>
            </a:r>
            <a:r>
              <a:rPr lang="en-US" altLang="en-US" sz="2600" b="1" dirty="0" smtClean="0">
                <a:ea typeface="仿宋" panose="02010609060101010101" charset="-122"/>
              </a:rPr>
              <a:t>(</a:t>
            </a:r>
            <a:r>
              <a:rPr lang="zh-CN" altLang="en-US" sz="2600" b="1" dirty="0" smtClean="0">
                <a:ea typeface="仿宋" panose="02010609060101010101" charset="-122"/>
              </a:rPr>
              <a:t>＋</a:t>
            </a:r>
            <a:r>
              <a:rPr lang="en-US" altLang="en-US" sz="2600" b="1" dirty="0" smtClean="0">
                <a:ea typeface="仿宋" panose="02010609060101010101" charset="-122"/>
              </a:rPr>
              <a:t>for sb.)</a:t>
            </a:r>
            <a:r>
              <a:rPr lang="zh-CN" altLang="en-US" sz="2600" b="1" dirty="0" smtClean="0">
                <a:ea typeface="仿宋" panose="02010609060101010101" charset="-122"/>
              </a:rPr>
              <a:t>＋</a:t>
            </a:r>
            <a:r>
              <a:rPr lang="en-US" altLang="en-US" sz="2600" b="1" dirty="0" smtClean="0">
                <a:ea typeface="仿宋" panose="02010609060101010101" charset="-122"/>
              </a:rPr>
              <a:t>to do </a:t>
            </a:r>
            <a:r>
              <a:rPr lang="en-US" altLang="en-US" sz="2600" b="1" dirty="0" err="1" smtClean="0">
                <a:ea typeface="仿宋" panose="02010609060101010101" charset="-122"/>
              </a:rPr>
              <a:t>sth</a:t>
            </a:r>
            <a:r>
              <a:rPr lang="en-US" altLang="en-US" sz="2600" b="1" dirty="0" smtClean="0">
                <a:ea typeface="仿宋" panose="02010609060101010101" charset="-122"/>
              </a:rPr>
              <a:t>.”</a:t>
            </a:r>
            <a:r>
              <a:rPr lang="zh-CN" altLang="en-US" sz="2600" b="1" dirty="0" smtClean="0">
                <a:ea typeface="仿宋" panose="02010609060101010101" charset="-122"/>
              </a:rPr>
              <a:t>中的</a:t>
            </a:r>
            <a:r>
              <a:rPr lang="en-US" altLang="en-US" sz="2600" b="1" dirty="0" smtClean="0">
                <a:ea typeface="仿宋" panose="02010609060101010101" charset="-122"/>
              </a:rPr>
              <a:t>it</a:t>
            </a:r>
            <a:r>
              <a:rPr lang="zh-CN" altLang="en-US" sz="2600" b="1" dirty="0" smtClean="0">
                <a:ea typeface="仿宋" panose="02010609060101010101" charset="-122"/>
              </a:rPr>
              <a:t>作形式宾语，动词不定式是真正的宾语。故选</a:t>
            </a:r>
            <a:r>
              <a:rPr lang="en-US" altLang="en-US" sz="2600" b="1" dirty="0" smtClean="0">
                <a:ea typeface="仿宋" panose="02010609060101010101" charset="-122"/>
              </a:rPr>
              <a:t>B</a:t>
            </a:r>
            <a:r>
              <a:rPr lang="zh-CN" altLang="en-US" sz="26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234" y="1202996"/>
            <a:ext cx="8565045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Make a great effort to do this when you first meet someone new.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当你初见未曾见过的人时，尽最大努力做到这一点。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3017" y="3188594"/>
            <a:ext cx="84652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make a great effort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尽力做某事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effort</a:t>
            </a:r>
            <a:r>
              <a:rPr lang="zh-CN" altLang="en-US" sz="2400" b="1" dirty="0" smtClean="0"/>
              <a:t>多作可数名词，意为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努力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His efforts were wasted.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他的努力都白费了。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68483" y="1854201"/>
          <a:ext cx="8370718" cy="2817445"/>
        </p:xfrm>
        <a:graphic>
          <a:graphicData uri="http://schemas.openxmlformats.org/drawingml/2006/table">
            <a:tbl>
              <a:tblPr/>
              <a:tblGrid>
                <a:gridCol w="66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1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4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interpersonal 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6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listener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7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contact 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237916" y="2368035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人际的；人际关系的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91351" y="30665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听者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85914" y="37650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接触；联系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6816" y="1649238"/>
            <a:ext cx="8465234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en-US" sz="2800" b="1" dirty="0" smtClean="0"/>
              <a:t>pare no effort</a:t>
            </a:r>
            <a:r>
              <a:rPr lang="zh-CN" altLang="en-US" sz="2800" b="1" dirty="0" smtClean="0"/>
              <a:t>意为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不遗余力，极力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；</a:t>
            </a:r>
            <a:r>
              <a:rPr lang="en-US" altLang="en-US" sz="2800" b="1" dirty="0" smtClean="0"/>
              <a:t>with (an) effort</a:t>
            </a:r>
            <a:r>
              <a:rPr lang="zh-CN" altLang="en-US" sz="2800" b="1" dirty="0" smtClean="0"/>
              <a:t>意为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费力地，使劲地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；</a:t>
            </a:r>
            <a:r>
              <a:rPr lang="en-US" altLang="en-US" sz="2800" b="1" dirty="0" smtClean="0"/>
              <a:t>without effort</a:t>
            </a:r>
            <a:r>
              <a:rPr lang="zh-CN" altLang="en-US" sz="2800" b="1" dirty="0" smtClean="0"/>
              <a:t>意为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毫不费力地，轻松地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871" y="2213998"/>
            <a:ext cx="8196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黄冈    志愿者们正在努力地为俄罗斯世界杯提供更好的服务。</a:t>
            </a:r>
            <a:r>
              <a:rPr lang="en-US" altLang="en-US" sz="2400" b="1" dirty="0" smtClean="0"/>
              <a:t>(make)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The volunteers ________ ________ ________ ________ to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provide Russia World Cup with better service.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3047318" y="3377685"/>
            <a:ext cx="4965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are         making        an           effort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39471" y="1793443"/>
            <a:ext cx="844219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/>
              <a:t>The main thing is to find a topic you are both interested in.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主要的事情是找到一个你们两人都感兴趣的话题。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4916" y="1784529"/>
            <a:ext cx="8465234" cy="39925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en-US" sz="2400" b="1" dirty="0" smtClean="0"/>
              <a:t>(1)“you are both interested in”</a:t>
            </a:r>
            <a:r>
              <a:rPr lang="zh-CN" altLang="en-US" sz="2400" b="1" dirty="0" smtClean="0"/>
              <a:t>作定语修饰先行词</a:t>
            </a:r>
            <a:r>
              <a:rPr lang="en-US" altLang="en-US" sz="2400" b="1" dirty="0" smtClean="0"/>
              <a:t>____________</a:t>
            </a:r>
            <a:r>
              <a:rPr lang="zh-CN" altLang="en-US" sz="2400" b="1" dirty="0" smtClean="0"/>
              <a:t>， 由于关系代词在定语从句中充当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语，故此处省略了</a:t>
            </a:r>
            <a:r>
              <a:rPr lang="en-US" altLang="en-US" sz="2400" b="1" dirty="0" smtClean="0"/>
              <a:t>that 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which</a:t>
            </a:r>
            <a:r>
              <a:rPr lang="zh-CN" altLang="en-US" sz="2400" b="1" dirty="0" smtClean="0"/>
              <a:t>；如果关系代词在定语从句中作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语，则不能省掉。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(2)be interested in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“__________________”</a:t>
            </a:r>
            <a:r>
              <a:rPr lang="zh-CN" altLang="en-US" sz="2400" b="1" dirty="0" smtClean="0"/>
              <a:t>，其后可接名词、代词或动名词作宾语，其中</a:t>
            </a:r>
            <a:r>
              <a:rPr lang="en-US" altLang="en-US" sz="2400" b="1" dirty="0" smtClean="0"/>
              <a:t>interested</a:t>
            </a:r>
            <a:r>
              <a:rPr lang="zh-CN" altLang="en-US" sz="2400" b="1" dirty="0" smtClean="0"/>
              <a:t>作形容词，意为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感兴趣的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。此时主语通常为人。</a:t>
            </a:r>
          </a:p>
        </p:txBody>
      </p:sp>
      <p:sp>
        <p:nvSpPr>
          <p:cNvPr id="9" name="矩形 8"/>
          <p:cNvSpPr/>
          <p:nvPr/>
        </p:nvSpPr>
        <p:spPr>
          <a:xfrm>
            <a:off x="3615567" y="4079360"/>
            <a:ext cx="2709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对</a:t>
            </a:r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感兴趣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1100" y="2370695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topic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11052" y="2408367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宾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04850" y="354998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83442" y="1751932"/>
            <a:ext cx="8227183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(1)2018·</a:t>
            </a:r>
            <a:r>
              <a:rPr lang="zh-CN" altLang="en-US" sz="2400" b="1" dirty="0" smtClean="0"/>
              <a:t>辽宁     </a:t>
            </a:r>
            <a:r>
              <a:rPr lang="en-US" altLang="en-US" sz="2400" b="1" dirty="0" smtClean="0"/>
              <a:t>The four tools ________ people use for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Chinese handwriting are called “Four Treasures of Study”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that</a:t>
            </a:r>
            <a:r>
              <a:rPr lang="zh-CN" altLang="en-US" sz="2400" b="1" dirty="0" smtClean="0"/>
              <a:t>　　</a:t>
            </a:r>
            <a:r>
              <a:rPr lang="en-US" altLang="en-US" sz="2400" b="1" dirty="0" smtClean="0"/>
              <a:t>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who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what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whom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5151293" y="136860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83" y="4538363"/>
            <a:ext cx="8348295" cy="14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考查定语从句的引导词。句意：这四种人们用来写书法的工具被称为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文房四宝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。先行词</a:t>
            </a:r>
            <a:r>
              <a:rPr lang="en-US" altLang="en-US" sz="2000" b="1" dirty="0" smtClean="0">
                <a:ea typeface="仿宋" panose="02010609060101010101" charset="-122"/>
              </a:rPr>
              <a:t>The four tools</a:t>
            </a:r>
            <a:r>
              <a:rPr lang="zh-CN" altLang="en-US" sz="2000" b="1" dirty="0" smtClean="0">
                <a:ea typeface="仿宋" panose="02010609060101010101" charset="-122"/>
              </a:rPr>
              <a:t>是物，所以此处应与物有关。故选</a:t>
            </a:r>
            <a:r>
              <a:rPr lang="en-US" altLang="en-US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9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4957" y="1264230"/>
            <a:ext cx="8196629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</a:t>
            </a:r>
            <a:r>
              <a:rPr lang="en-US" altLang="en-US" sz="2400" b="1" dirty="0" smtClean="0"/>
              <a:t>(2)2018·</a:t>
            </a:r>
            <a:r>
              <a:rPr lang="zh-CN" altLang="en-US" sz="2400" b="1" dirty="0" smtClean="0"/>
              <a:t>淮安   我爷爷在他七十多岁的时候开始对摄影感兴趣。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My grandpa became ________ in photography ________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________ ________.</a:t>
            </a:r>
            <a:endParaRPr lang="zh-CN" altLang="en-US" sz="24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1119304" y="2960386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his          seventies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07544" y="2368294"/>
            <a:ext cx="1477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interested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00632" y="234864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51244" y="1167790"/>
            <a:ext cx="844219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simple way to show you are a good listener is to make eye contact. 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表明你是一位好的倾听者的一个简单方法就是进行眼神交流。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435" y="3307306"/>
            <a:ext cx="810744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contact </a:t>
            </a:r>
            <a:r>
              <a:rPr lang="zh-CN" altLang="en-US" sz="2400" b="1" dirty="0" smtClean="0"/>
              <a:t>作名词时，意为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接触；联系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finally made contact with her in Paris.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我最终在巴黎与她取得了联系。</a:t>
            </a:r>
            <a:endParaRPr lang="zh-CN" altLang="zh-CN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597" y="1556640"/>
            <a:ext cx="8336048" cy="2595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800" b="1" dirty="0" smtClean="0"/>
              <a:t>contact </a:t>
            </a:r>
            <a:r>
              <a:rPr lang="zh-CN" altLang="en-US" sz="2800" b="1" dirty="0" smtClean="0"/>
              <a:t>还可作动词，意为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联系，联络</a:t>
            </a:r>
            <a:r>
              <a:rPr lang="en-US" altLang="en-US" sz="2800" b="1" dirty="0" smtClean="0"/>
              <a:t>(</a:t>
            </a:r>
            <a:r>
              <a:rPr lang="zh-CN" altLang="en-US" sz="2800" b="1" dirty="0" smtClean="0"/>
              <a:t>如用电话或信件</a:t>
            </a:r>
            <a:r>
              <a:rPr lang="en-US" altLang="en-US" sz="2800" b="1" dirty="0" smtClean="0"/>
              <a:t>)</a:t>
            </a:r>
            <a:r>
              <a:rPr lang="zh-CN" altLang="en-US" sz="2800" b="1" dirty="0" smtClean="0"/>
              <a:t>”。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 smtClean="0"/>
              <a:t>I've been trying to contact you all day.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我整天都在设法与你联系。</a:t>
            </a:r>
            <a:endParaRPr lang="zh-CN" altLang="zh-CN" sz="28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457" y="2055936"/>
            <a:ext cx="83050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</a:t>
            </a:r>
            <a:r>
              <a:rPr lang="zh-CN" altLang="en-US" sz="2400" b="1" dirty="0" smtClean="0"/>
              <a:t>．当你和顾客交谈时，保持眼神交流是重要的。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It is important to keep ________ ________ when you talk with the customers.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4145190" y="2635839"/>
            <a:ext cx="24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eye            contact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43135" y="1128034"/>
            <a:ext cx="844219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one wants to waste time talking to someone who is not honest.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没有人想浪费时间和一个不诚实的人交谈。</a:t>
            </a:r>
            <a:endParaRPr lang="zh-CN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427" y="2975450"/>
            <a:ext cx="810744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waste</a:t>
            </a:r>
            <a:r>
              <a:rPr lang="zh-CN" altLang="en-US" sz="2400" b="1" dirty="0" smtClean="0"/>
              <a:t>作及物动词，意为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浪费；滥用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，常用短语：</a:t>
            </a:r>
            <a:r>
              <a:rPr lang="en-US" altLang="en-US" sz="2400" b="1" dirty="0" smtClean="0"/>
              <a:t>waste…(in)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浪费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做某事；</a:t>
            </a:r>
            <a:r>
              <a:rPr lang="en-US" altLang="en-US" sz="2400" b="1" dirty="0" smtClean="0"/>
              <a:t>waste…on…</a:t>
            </a:r>
            <a:r>
              <a:rPr lang="zh-CN" altLang="en-US" sz="2400" b="1" dirty="0" smtClean="0"/>
              <a:t>浪费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在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上。</a:t>
            </a:r>
            <a:endParaRPr lang="zh-CN" altLang="zh-CN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421144" y="5136634"/>
            <a:ext cx="8188460" cy="113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400" b="1" dirty="0" smtClean="0"/>
              <a:t>waste</a:t>
            </a:r>
            <a:r>
              <a:rPr lang="zh-CN" altLang="en-US" sz="2400" b="1" dirty="0" smtClean="0"/>
              <a:t>还可作名词，意为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浪费；滥用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Don't let all the food go to waste.</a:t>
            </a:r>
            <a:r>
              <a:rPr lang="zh-CN" altLang="en-US" sz="2400" b="1" dirty="0" smtClean="0"/>
              <a:t>别让这些食物白白浪费掉。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85776" y="1612900"/>
          <a:ext cx="8305800" cy="3505200"/>
        </p:xfrm>
        <a:graphic>
          <a:graphicData uri="http://schemas.openxmlformats.org/drawingml/2006/table">
            <a:tbl>
              <a:tblPr/>
              <a:tblGrid>
                <a:gridCol w="116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眼神交流；目光接触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．浪费时间做某事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．遵守诺言；守信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．准时；按时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时间、空间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前面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748991" y="1783835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eye contact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33697" y="2456935"/>
            <a:ext cx="2938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waste time doing </a:t>
            </a:r>
            <a:r>
              <a:rPr 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36965" y="3168135"/>
            <a:ext cx="2674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one's promise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54910" y="3853935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time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569071" y="4514335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ahead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9575" y="1458426"/>
            <a:ext cx="83050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5.(1)2018·</a:t>
            </a:r>
            <a:r>
              <a:rPr lang="zh-CN" altLang="en-US" sz="2400" b="1" dirty="0" smtClean="0"/>
              <a:t>遂宁   </a:t>
            </a:r>
            <a:r>
              <a:rPr lang="en-US" altLang="en-US" sz="2400" b="1" dirty="0" smtClean="0"/>
              <a:t>More and more people have realized that we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shouldn't ________(</a:t>
            </a:r>
            <a:r>
              <a:rPr lang="zh-CN" altLang="en-US" sz="2400" b="1" dirty="0" smtClean="0"/>
              <a:t>浪费</a:t>
            </a:r>
            <a:r>
              <a:rPr lang="en-US" altLang="en-US" sz="2400" b="1" dirty="0" smtClean="0"/>
              <a:t>)food.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(2)Never waste time ________ TV too much.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watch</a:t>
            </a:r>
            <a:r>
              <a:rPr lang="zh-CN" altLang="en-US" sz="2400" b="1" dirty="0" smtClean="0"/>
              <a:t>　　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Watches</a:t>
            </a:r>
            <a:r>
              <a:rPr lang="zh-CN" altLang="en-US" sz="2400" b="1" dirty="0" smtClean="0"/>
              <a:t>   </a:t>
            </a:r>
            <a:r>
              <a:rPr lang="en-US" altLang="en-US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watching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watched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(3)2018·</a:t>
            </a:r>
            <a:r>
              <a:rPr lang="zh-CN" altLang="en-US" sz="2400" b="1" dirty="0" smtClean="0"/>
              <a:t>随州   </a:t>
            </a:r>
            <a:r>
              <a:rPr lang="en-US" altLang="en-US" sz="2400" b="1" dirty="0" smtClean="0"/>
              <a:t>Nothing is a ________ /</a:t>
            </a:r>
            <a:r>
              <a:rPr lang="en-US" altLang="en-US" sz="2400" b="1" dirty="0" err="1" smtClean="0"/>
              <a:t>weIst</a:t>
            </a:r>
            <a:r>
              <a:rPr lang="en-US" altLang="en-US" sz="2400" b="1" dirty="0" smtClean="0"/>
              <a:t>/ if you have a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creative mind. 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2633735" y="1999191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23785" y="267173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462535" y="3800403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485901"/>
          <a:ext cx="8277226" cy="3750069"/>
        </p:xfrm>
        <a:graphic>
          <a:graphicData uri="http://schemas.openxmlformats.org/drawingml/2006/table">
            <a:tbl>
              <a:tblPr/>
              <a:tblGrid>
                <a:gridCol w="1159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8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6.make an effort to do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 sure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 interested in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a time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tell lies____________ 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136740" y="1821934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努力做某事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67651" y="24950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确保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97678" y="3168135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对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感兴趣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56427" y="38666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约定时间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72376" y="45270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撒谎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4789" y="1073145"/>
          <a:ext cx="8568882" cy="5085398"/>
        </p:xfrm>
        <a:graphic>
          <a:graphicData uri="http://schemas.openxmlformats.org/drawingml/2006/table">
            <a:tbl>
              <a:tblPr/>
              <a:tblGrid>
                <a:gridCol w="5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你曾经发现结交新朋友困难吗？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you ever found it hard to 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．当你初见未曾见过的人时，尽最大努力做到这一点。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 ________ to do this when you first meet someone new.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．务必以友好的方式向别人微笑和问候。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you smile and greet others ________ ________ ________ ________.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5192122" y="1758435"/>
            <a:ext cx="3741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       new         friends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62473" y="3110050"/>
            <a:ext cx="4964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          a            great       effort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62473" y="5661800"/>
            <a:ext cx="3526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 friendly     way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62473" y="5070205"/>
            <a:ext cx="2187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       sure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37502" y="507408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71438" y="1460605"/>
          <a:ext cx="8386787" cy="3679635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微笑可能是通向良好交流的途径。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Smiling can be________ ________ ________ good communication.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．主要的事情是找到一个你们两人都感兴趣的话题。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main thing is ________ ________ a topic you are both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082590" y="2174578"/>
            <a:ext cx="3494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passport  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64589" y="4605720"/>
            <a:ext cx="2195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interested      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94101" y="4124543"/>
            <a:ext cx="22028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   find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4041" y="1618427"/>
          <a:ext cx="8720894" cy="3840480"/>
        </p:xfrm>
        <a:graphic>
          <a:graphicData uri="http://schemas.openxmlformats.org/drawingml/2006/table">
            <a:tbl>
              <a:tblPr/>
              <a:tblGrid>
                <a:gridCol w="591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9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．表明你是一位好的倾听者的一个简单方法就是进行眼神交流。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simple way to show you are a good listener is to________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．没有人想浪费时间和一个不诚实的人交谈。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one wants to ________ ________ ________ ________ someone who is not honest.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166484" y="3307834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eye          contact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33679" y="2756850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93219" y="4458345"/>
            <a:ext cx="4834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waste         time         talking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9918" y="1790719"/>
          <a:ext cx="8468436" cy="2728527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85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．人们会信任那些总是守信的人。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People will trust those________ always________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242037" y="2876035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     their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22235" y="2774435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13589" y="3460234"/>
            <a:ext cx="1358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promises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6753225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50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Tips for Good Communication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2126</Words>
  <Application>Microsoft Office PowerPoint</Application>
  <PresentationFormat>全屏显示(4:3)</PresentationFormat>
  <Paragraphs>272</Paragraphs>
  <Slides>40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C3F72E0EB1784B8C80DC059F2EA4486F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