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8" r:id="rId3"/>
    <p:sldId id="302" r:id="rId4"/>
    <p:sldId id="296" r:id="rId5"/>
    <p:sldId id="301" r:id="rId6"/>
    <p:sldId id="295" r:id="rId7"/>
    <p:sldId id="294" r:id="rId8"/>
    <p:sldId id="293" r:id="rId9"/>
    <p:sldId id="292" r:id="rId10"/>
    <p:sldId id="289" r:id="rId11"/>
    <p:sldId id="291" r:id="rId12"/>
    <p:sldId id="290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  <a:srgbClr val="EDFFB9"/>
    <a:srgbClr val="FF66FF"/>
    <a:srgbClr val="FF99FF"/>
    <a:srgbClr val="FFCC66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6EC0-9BAF-426C-9220-61484BBD56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A70D3-0E30-4844-9B1D-579200D812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70D3-0E30-4844-9B1D-579200D812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9569-EC7B-4AD2-85B3-6B02EF073D1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D45E-B0EA-4EA2-98E8-6CDF52DA827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08915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1505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EACB-E599-4B97-924F-E2EE0F5DF6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5699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4C4C-7F8D-4C95-9C8A-CACD6800337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2863-18C0-4B98-BED2-6A4F824787C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81FD-A8A9-4489-B39A-DDC27E4CFAE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42F-BECA-49A9-AADA-B0C7AADF47A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DB60-09E0-4F20-BE8B-46BF2A9B6BA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3917-E9B0-4507-99F7-C442BC888A5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3B54-CEF4-4CF2-A939-1082ABEA865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A6FF-1895-4956-AB46-FFE99FD71CC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A222-6950-469B-8E4B-D3C9C00CECC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0"/>
            <a:ext cx="82296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7FDAD7-1247-4783-AC88-4568EC3747B0}" type="slidenum">
              <a:rPr lang="zh-CN" altLang="zh-CN"/>
              <a:t>‹#›</a:t>
            </a:fld>
            <a:endParaRPr lang="zh-CN" altLang="zh-CN"/>
          </a:p>
        </p:txBody>
      </p:sp>
      <p:grpSp>
        <p:nvGrpSpPr>
          <p:cNvPr id="1033" name="Group 18"/>
          <p:cNvGrpSpPr/>
          <p:nvPr userDrawn="1"/>
        </p:nvGrpSpPr>
        <p:grpSpPr bwMode="auto">
          <a:xfrm>
            <a:off x="7810500" y="0"/>
            <a:ext cx="1160463" cy="558800"/>
            <a:chOff x="0" y="0"/>
            <a:chExt cx="731" cy="352"/>
          </a:xfrm>
        </p:grpSpPr>
        <p:grpSp>
          <p:nvGrpSpPr>
            <p:cNvPr id="1034" name="Group 19"/>
            <p:cNvGrpSpPr/>
            <p:nvPr/>
          </p:nvGrpSpPr>
          <p:grpSpPr bwMode="auto">
            <a:xfrm>
              <a:off x="0" y="0"/>
              <a:ext cx="235" cy="352"/>
              <a:chOff x="0" y="0"/>
              <a:chExt cx="451" cy="676"/>
            </a:xfrm>
          </p:grpSpPr>
          <p:sp>
            <p:nvSpPr>
              <p:cNvPr id="1044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5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35" name="Group 23"/>
            <p:cNvGrpSpPr/>
            <p:nvPr/>
          </p:nvGrpSpPr>
          <p:grpSpPr bwMode="auto">
            <a:xfrm>
              <a:off x="248" y="0"/>
              <a:ext cx="235" cy="352"/>
              <a:chOff x="0" y="0"/>
              <a:chExt cx="451" cy="676"/>
            </a:xfrm>
          </p:grpSpPr>
          <p:sp>
            <p:nvSpPr>
              <p:cNvPr id="1048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9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36" name="Group 27"/>
            <p:cNvGrpSpPr/>
            <p:nvPr/>
          </p:nvGrpSpPr>
          <p:grpSpPr bwMode="auto">
            <a:xfrm>
              <a:off x="496" y="0"/>
              <a:ext cx="235" cy="352"/>
              <a:chOff x="0" y="0"/>
              <a:chExt cx="451" cy="676"/>
            </a:xfrm>
          </p:grpSpPr>
          <p:sp>
            <p:nvSpPr>
              <p:cNvPr id="1052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3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fan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fan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light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light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Unit7PartALetstalk&#35838;&#25991;&#24405;&#38899;.mp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27468;&#26354;&#23548;&#20837;Oneoneone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student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student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teacher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teacher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TV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7\&#35838;&#20214;\Unit7%20&#31532;1&#35838;&#26102;&#21442;&#32771;&#35838;&#20214;\TV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0" y="120650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chemeClr val="tx2"/>
                </a:solidFill>
              </a:rPr>
              <a:t>陕旅版小学英</a:t>
            </a:r>
            <a:r>
              <a:rPr lang="zh-CN" altLang="en-US" sz="4000" dirty="0" smtClean="0">
                <a:solidFill>
                  <a:schemeClr val="tx2"/>
                </a:solidFill>
              </a:rPr>
              <a:t>语三</a:t>
            </a:r>
            <a:r>
              <a:rPr lang="zh-CN" altLang="en-US" sz="4000" dirty="0">
                <a:solidFill>
                  <a:schemeClr val="tx2"/>
                </a:solidFill>
              </a:rPr>
              <a:t>年级下</a:t>
            </a:r>
            <a:r>
              <a:rPr lang="zh-CN" altLang="en-US" sz="4000" dirty="0" smtClean="0">
                <a:solidFill>
                  <a:schemeClr val="tx2"/>
                </a:solidFill>
              </a:rPr>
              <a:t>册</a:t>
            </a:r>
            <a:endParaRPr lang="en-US" altLang="zh-CN" sz="4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zh-CN" sz="4400" dirty="0">
                <a:solidFill>
                  <a:schemeClr val="tx2"/>
                </a:solidFill>
              </a:rPr>
              <a:t/>
            </a:r>
            <a:br>
              <a:rPr lang="en-US" altLang="zh-CN" sz="4400" dirty="0">
                <a:solidFill>
                  <a:schemeClr val="tx2"/>
                </a:solidFill>
              </a:rPr>
            </a:br>
            <a:r>
              <a:rPr lang="en-US" altLang="zh-CN" sz="4400" dirty="0">
                <a:solidFill>
                  <a:schemeClr val="tx2"/>
                </a:solidFill>
              </a:rPr>
              <a:t>Unit7 There Is a TV in the Classroom</a:t>
            </a:r>
          </a:p>
          <a:p>
            <a:pPr algn="ctr" eaLnBrk="1" hangingPunct="1"/>
            <a:r>
              <a:rPr lang="zh-CN" altLang="en-US" sz="4400" dirty="0">
                <a:solidFill>
                  <a:schemeClr val="tx2"/>
                </a:solidFill>
              </a:rPr>
              <a:t>第</a:t>
            </a:r>
            <a:r>
              <a:rPr lang="en-US" altLang="zh-CN" sz="4400" dirty="0">
                <a:solidFill>
                  <a:schemeClr val="tx2"/>
                </a:solidFill>
              </a:rPr>
              <a:t>1</a:t>
            </a:r>
            <a:r>
              <a:rPr lang="zh-CN" altLang="en-US" sz="4400" dirty="0">
                <a:solidFill>
                  <a:schemeClr val="tx2"/>
                </a:solidFill>
              </a:rPr>
              <a:t>课时</a:t>
            </a:r>
            <a:endParaRPr lang="zh-CN" altLang="en-US" sz="4400" dirty="0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489200" y="2171700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 sz="2000"/>
          </a:p>
        </p:txBody>
      </p:sp>
      <p:sp>
        <p:nvSpPr>
          <p:cNvPr id="13" name="矩形 12"/>
          <p:cNvSpPr/>
          <p:nvPr/>
        </p:nvSpPr>
        <p:spPr>
          <a:xfrm>
            <a:off x="2924754" y="56686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2657475" y="4481513"/>
            <a:ext cx="4073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fan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吊扇；风扇</a:t>
            </a:r>
            <a:endParaRPr lang="zh-CN" altLang="zh-CN" sz="3600"/>
          </a:p>
        </p:txBody>
      </p:sp>
      <p:pic>
        <p:nvPicPr>
          <p:cNvPr id="3" name="图片 2" descr="fa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7750" y="1392238"/>
            <a:ext cx="47148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729163"/>
            <a:ext cx="5381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/>
          <p:cNvSpPr txBox="1">
            <a:spLocks noChangeArrowheads="1"/>
          </p:cNvSpPr>
          <p:nvPr/>
        </p:nvSpPr>
        <p:spPr bwMode="auto">
          <a:xfrm>
            <a:off x="2535238" y="4933950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light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灯；日光灯</a:t>
            </a:r>
            <a:endParaRPr lang="zh-CN" altLang="zh-CN" sz="3600"/>
          </a:p>
        </p:txBody>
      </p:sp>
      <p:pic>
        <p:nvPicPr>
          <p:cNvPr id="3" name="图片 2" descr="light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4988"/>
            <a:ext cx="46640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igh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062538"/>
            <a:ext cx="6207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2159000" y="541338"/>
            <a:ext cx="4308475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dirty="0"/>
              <a:t>Part A </a:t>
            </a:r>
            <a:r>
              <a:rPr lang="en-US" altLang="zh-CN" sz="3600" dirty="0">
                <a:hlinkClick r:id="rId2" action="ppaction://hlinkfile"/>
              </a:rPr>
              <a:t>Let’s talk</a:t>
            </a:r>
            <a:endParaRPr lang="zh-CN" altLang="zh-CN" sz="36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7575" y="1303338"/>
            <a:ext cx="4165600" cy="51419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Group 6"/>
          <p:cNvGrpSpPr/>
          <p:nvPr/>
        </p:nvGrpSpPr>
        <p:grpSpPr bwMode="auto">
          <a:xfrm>
            <a:off x="976313" y="2063750"/>
            <a:ext cx="419100" cy="423863"/>
            <a:chOff x="0" y="0"/>
            <a:chExt cx="264" cy="267"/>
          </a:xfrm>
        </p:grpSpPr>
        <p:sp>
          <p:nvSpPr>
            <p:cNvPr id="4113" name="Oval 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4" name="Text Box 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1</a:t>
              </a:r>
            </a:p>
          </p:txBody>
        </p:sp>
      </p:grp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254124" y="1062038"/>
            <a:ext cx="6797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/>
              <a:t>学习目标</a:t>
            </a: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968375" y="2633663"/>
            <a:ext cx="1793875" cy="1277937"/>
            <a:chOff x="-920" y="17"/>
            <a:chExt cx="1130" cy="805"/>
          </a:xfrm>
        </p:grpSpPr>
        <p:sp>
          <p:nvSpPr>
            <p:cNvPr id="4111" name="Oval 12"/>
            <p:cNvSpPr>
              <a:spLocks noChangeArrowheads="1"/>
            </p:cNvSpPr>
            <p:nvPr/>
          </p:nvSpPr>
          <p:spPr bwMode="auto">
            <a:xfrm>
              <a:off x="-920" y="558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r>
                <a:rPr lang="en-US" altLang="zh-CN"/>
                <a:t>2</a:t>
              </a:r>
              <a:endParaRPr lang="zh-CN" altLang="en-US"/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grpSp>
        <p:nvGrpSpPr>
          <p:cNvPr id="4103" name="Group 16"/>
          <p:cNvGrpSpPr/>
          <p:nvPr/>
        </p:nvGrpSpPr>
        <p:grpSpPr bwMode="auto">
          <a:xfrm>
            <a:off x="474663" y="5972175"/>
            <a:ext cx="419100" cy="423863"/>
            <a:chOff x="0" y="0"/>
            <a:chExt cx="264" cy="267"/>
          </a:xfrm>
        </p:grpSpPr>
        <p:sp>
          <p:nvSpPr>
            <p:cNvPr id="4109" name="Oval 1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0" name="Text Box 1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grpSp>
        <p:nvGrpSpPr>
          <p:cNvPr id="4104" name="Group 21"/>
          <p:cNvGrpSpPr/>
          <p:nvPr/>
        </p:nvGrpSpPr>
        <p:grpSpPr bwMode="auto">
          <a:xfrm>
            <a:off x="1624013" y="6434138"/>
            <a:ext cx="419100" cy="423862"/>
            <a:chOff x="0" y="0"/>
            <a:chExt cx="264" cy="267"/>
          </a:xfrm>
        </p:grpSpPr>
        <p:sp>
          <p:nvSpPr>
            <p:cNvPr id="4107" name="Oval 22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Text Box 2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1366838" y="1922463"/>
            <a:ext cx="737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能听说新单词：</a:t>
            </a:r>
            <a:r>
              <a:rPr lang="en-US" altLang="zh-CN" sz="3200" dirty="0"/>
              <a:t>student, teacher, fan, TV, blackboard, light</a:t>
            </a:r>
            <a:endParaRPr lang="zh-CN" altLang="en-US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dirty="0"/>
              <a:t>简单了解句型：</a:t>
            </a:r>
            <a:r>
              <a:rPr lang="en-US" altLang="zh-CN" sz="3200" dirty="0"/>
              <a:t>There is …</a:t>
            </a:r>
            <a:endParaRPr lang="zh-CN" altLang="en-US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dirty="0"/>
              <a:t>激发学生探索知识的兴趣，养成积极主动地进行观察动脑的习惯。</a:t>
            </a:r>
          </a:p>
          <a:p>
            <a:pPr eaLnBrk="1" hangingPunct="1"/>
            <a:endParaRPr lang="zh-CN" altLang="en-US" sz="3200" dirty="0"/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989013" y="4484688"/>
            <a:ext cx="419100" cy="4191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 cap="rnd">
            <a:solidFill>
              <a:schemeClr val="folHlink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>
            <a:spLocks noChangeArrowheads="1"/>
          </p:cNvSpPr>
          <p:nvPr/>
        </p:nvSpPr>
        <p:spPr bwMode="auto">
          <a:xfrm>
            <a:off x="1739900" y="1057275"/>
            <a:ext cx="469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歌曲导入</a:t>
            </a:r>
            <a:r>
              <a:rPr lang="en-US" altLang="zh-CN" sz="3600" dirty="0"/>
              <a:t>One </a:t>
            </a:r>
            <a:r>
              <a:rPr lang="en-US" altLang="zh-CN" sz="3600" dirty="0" err="1"/>
              <a:t>one</a:t>
            </a:r>
            <a:r>
              <a:rPr lang="en-US" altLang="zh-CN" sz="3600" dirty="0"/>
              <a:t> </a:t>
            </a:r>
            <a:r>
              <a:rPr lang="en-US" altLang="zh-CN" sz="3600" dirty="0" err="1"/>
              <a:t>one</a:t>
            </a:r>
            <a:endParaRPr lang="zh-CN" altLang="en-US" sz="3600" dirty="0"/>
          </a:p>
        </p:txBody>
      </p:sp>
      <p:pic>
        <p:nvPicPr>
          <p:cNvPr id="5123" name="Picture 2" descr="C:\Documents and Settings\Administrator\桌面\Unit7\素材\歌曲导入One one one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7050" y="2127250"/>
            <a:ext cx="4943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509588" y="577850"/>
            <a:ext cx="840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We are in the classroom. There are two windows in our classroom. What else can you see in the classroom? </a:t>
            </a:r>
            <a:endParaRPr lang="zh-CN" altLang="zh-CN" sz="3200" dirty="0"/>
          </a:p>
        </p:txBody>
      </p:sp>
      <p:pic>
        <p:nvPicPr>
          <p:cNvPr id="6147" name="Picture 5" descr="c:\documents and settings\administrator\application data\360se6\User Data\temp\e52cf6136ccb4a9d7ee107c67fc473a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4113" y="2298700"/>
            <a:ext cx="6642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885825" y="436563"/>
            <a:ext cx="7240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How nice it is if there is a </a:t>
            </a:r>
            <a:r>
              <a:rPr lang="en-US" altLang="zh-CN" sz="3600" dirty="0">
                <a:solidFill>
                  <a:srgbClr val="FF0000"/>
                </a:solidFill>
              </a:rPr>
              <a:t>TV</a:t>
            </a:r>
            <a:r>
              <a:rPr lang="en-US" altLang="zh-CN" sz="3600" dirty="0"/>
              <a:t> in the classroom!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5488" y="1546225"/>
            <a:ext cx="8059737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Today we are going to learn unit 7.</a:t>
            </a:r>
            <a:endParaRPr lang="zh-CN" altLang="en-US" sz="3200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Now lift your heads and you can see some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lights</a:t>
            </a:r>
            <a:r>
              <a:rPr lang="en-US" sz="32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. And look at me, there is a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blackboard </a:t>
            </a:r>
            <a:r>
              <a:rPr lang="en-US" sz="32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near me.</a:t>
            </a:r>
            <a:endParaRPr lang="zh-CN" altLang="en-US" sz="3200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3200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2" name="Picture 5" descr="c:\documents and settings\administrator\application data\360se6\User Data\temp\e52cf6136ccb4a9d7ee107c67fc473a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1763" y="3284538"/>
            <a:ext cx="48514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1706563" y="2951163"/>
            <a:ext cx="2281237" cy="668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10800000" flipV="1">
            <a:off x="5703888" y="2997200"/>
            <a:ext cx="1724025" cy="1565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2676525" y="577850"/>
            <a:ext cx="407193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dirty="0"/>
              <a:t>Part A Let’s learn</a:t>
            </a:r>
            <a:endParaRPr lang="zh-CN" altLang="zh-CN" sz="4000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514600" y="5445125"/>
            <a:ext cx="495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/>
              <a:t>student</a:t>
            </a:r>
          </a:p>
          <a:p>
            <a:pPr algn="ctr" eaLnBrk="1" hangingPunct="1"/>
            <a:r>
              <a:rPr lang="zh-CN" altLang="en-US" sz="3600" dirty="0"/>
              <a:t>学生</a:t>
            </a:r>
          </a:p>
        </p:txBody>
      </p:sp>
      <p:pic>
        <p:nvPicPr>
          <p:cNvPr id="4" name="图片 3" descr="student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3050" y="1660525"/>
            <a:ext cx="407828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tuden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5672138"/>
            <a:ext cx="555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2573338" y="4883150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dirty="0"/>
              <a:t>teacher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 dirty="0"/>
              <a:t>老师</a:t>
            </a:r>
            <a:endParaRPr lang="zh-CN" altLang="zh-CN" sz="3600" dirty="0"/>
          </a:p>
        </p:txBody>
      </p:sp>
      <p:pic>
        <p:nvPicPr>
          <p:cNvPr id="3" name="图片 2" descr="teacher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54338" y="1428750"/>
            <a:ext cx="29559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eac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5138738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2497138" y="4829175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dirty="0"/>
              <a:t>blackboard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 dirty="0"/>
              <a:t>黑板</a:t>
            </a:r>
            <a:endParaRPr lang="en-US" altLang="zh-CN" sz="3600" dirty="0"/>
          </a:p>
        </p:txBody>
      </p:sp>
      <p:pic>
        <p:nvPicPr>
          <p:cNvPr id="3" name="图片 2" descr="blackboar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8725" y="830263"/>
            <a:ext cx="4892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2771775" y="5027613"/>
            <a:ext cx="4073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TV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电视</a:t>
            </a:r>
            <a:endParaRPr lang="zh-CN" altLang="zh-CN" sz="3600"/>
          </a:p>
        </p:txBody>
      </p:sp>
      <p:pic>
        <p:nvPicPr>
          <p:cNvPr id="3" name="图片 2" descr="T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538" y="738188"/>
            <a:ext cx="33877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V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5322888"/>
            <a:ext cx="4889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全屏显示(4:3)</PresentationFormat>
  <Paragraphs>33</Paragraphs>
  <Slides>12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华文细黑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2009-10-02T06:06:00Z</dcterms:created>
  <dcterms:modified xsi:type="dcterms:W3CDTF">2023-01-16T16:08:31Z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2E588D590D384C8DB16786E05D1C7785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