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9" r:id="rId6"/>
    <p:sldId id="262" r:id="rId7"/>
    <p:sldId id="263" r:id="rId8"/>
    <p:sldId id="270" r:id="rId9"/>
    <p:sldId id="271" r:id="rId10"/>
    <p:sldId id="272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2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D4F3347-F6CC-4BE5-A9C2-DD0CA6F4AE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0A00CC9-3CA2-48D5-A86F-9B89B837DF1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4A939B-86C9-47CE-9DCC-DEC896EB0434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8CA18A-66B7-4616-8EE2-C97DED0BBC80}" type="slidenum">
              <a:rPr lang="zh-CN" altLang="en-US" smtClean="0"/>
              <a:t>10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02BA640-6201-44B4-90C5-8798459CCE16}" type="slidenum">
              <a:rPr lang="zh-CN" altLang="en-US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B7BD62-D1A5-4F13-BC18-C93ECB802948}" type="slidenum">
              <a:rPr lang="zh-CN" altLang="en-US" smtClean="0"/>
              <a:t>12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D8BE056-87E2-483C-91CF-3283751FFB59}" type="slidenum">
              <a:rPr lang="zh-CN" altLang="en-US" smtClean="0"/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EEC2F1C-2EB8-40A8-9803-6E1BFB2B7E01}" type="slidenum">
              <a:rPr lang="zh-CN" altLang="en-US" smtClean="0"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1C7BFA-1DE8-40B0-8014-BB5486E2A2CD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CB3DC8D-4E9B-4BFC-B2AA-A6272A11902F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A189188-C825-49AC-85BB-2099C5F7F957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ED03A80-7309-4E30-B2BF-883566A20A32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6ED8B95-A156-4066-855B-15FF43942224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2B62F17-7E3C-4891-9708-AE79AC579EAE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F8ABD0D-4F09-4209-9610-626355E374D3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39CE1ED-6922-4B4D-A911-E69056F278C9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1233-FF10-4351-853D-674E88CDDB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CF52-3A3C-44D9-8432-32D9093EE7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08AC-506D-486E-B2C2-3EC261EDD5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6F4B-ED74-4653-A697-F121D76DF7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FAEE-C06F-4B7E-B246-04B97149B52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5592-B2D6-4DA6-A6BB-204F462BD1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668B-696F-4B10-AF14-46402019CCF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724B-AF64-45AB-A271-1F39AFE0B3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A40FE-5C74-4CED-82CA-5F1007DC12B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AE4F7-C848-481E-9566-A56F56E9C6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E1216-C2A1-43BC-BB09-79A1C2D9B0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B9448-5988-4B9F-8001-CA307B545A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8312-736B-4014-9A17-27DFDA847B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F2A0F-A903-4970-81B3-8D2A906EEA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362F-A5CF-4A97-93CD-30E9926BC0B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9B6B-147E-440F-AF1B-4B2DCDEDA0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86DD-FB1B-4C03-930E-0F028021848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197D-67B7-4E6F-811D-B5D9E4419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3091-9338-42E1-A2DA-7CA2D76ACF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AA397-4620-4882-A8FB-DDC884DFFD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580B-9C9F-4A12-81E0-9628FB68EFD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593F-845D-4DF6-8E50-BCE645D47C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7098E11-BA9D-4E58-A9ED-9C8C4726227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FF024B-CDB7-44F7-BDFA-4998CFC8825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899592" y="1772816"/>
            <a:ext cx="7429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运用圆的周长公式解决实际问题</a:t>
            </a:r>
          </a:p>
        </p:txBody>
      </p:sp>
      <p:sp>
        <p:nvSpPr>
          <p:cNvPr id="4" name="矩形 3"/>
          <p:cNvSpPr/>
          <p:nvPr/>
        </p:nvSpPr>
        <p:spPr>
          <a:xfrm>
            <a:off x="2683224" y="529270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642938" y="2416175"/>
            <a:ext cx="792956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一个圆形木桶上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根铁箍的长度一共是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282.6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厘米，这个桶地面的直径是多少厘米？</a:t>
            </a:r>
          </a:p>
        </p:txBody>
      </p:sp>
      <p:grpSp>
        <p:nvGrpSpPr>
          <p:cNvPr id="11267" name="组合 9"/>
          <p:cNvGrpSpPr/>
          <p:nvPr/>
        </p:nvGrpSpPr>
        <p:grpSpPr bwMode="auto">
          <a:xfrm>
            <a:off x="500063" y="785813"/>
            <a:ext cx="2428875" cy="1500187"/>
            <a:chOff x="500063" y="785813"/>
            <a:chExt cx="2428875" cy="1500187"/>
          </a:xfrm>
        </p:grpSpPr>
        <p:pic>
          <p:nvPicPr>
            <p:cNvPr id="11271" name="图片 3" descr="抠图、练一练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00063" y="785813"/>
              <a:ext cx="2390775" cy="150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TextBox 4"/>
            <p:cNvSpPr txBox="1">
              <a:spLocks noChangeArrowheads="1"/>
            </p:cNvSpPr>
            <p:nvPr/>
          </p:nvSpPr>
          <p:spPr bwMode="auto">
            <a:xfrm>
              <a:off x="1214438" y="1571625"/>
              <a:ext cx="17145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练一练</a:t>
              </a:r>
            </a:p>
          </p:txBody>
        </p:sp>
      </p:grpSp>
      <p:pic>
        <p:nvPicPr>
          <p:cNvPr id="11268" name="图片 6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3714750"/>
            <a:ext cx="19907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00125" y="4416425"/>
            <a:ext cx="5357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282.6÷3÷3.14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（厘米）</a:t>
            </a:r>
            <a:endParaRPr lang="zh-CN" altLang="en-US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5345113"/>
            <a:ext cx="6286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答：这个桶地面的直径是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642938" y="1031875"/>
            <a:ext cx="80724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杂技演员骑独轮车走钢丝，车轮转动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周可以前进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31.4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米。车轮的半径是多少米？</a:t>
            </a:r>
          </a:p>
        </p:txBody>
      </p:sp>
      <p:pic>
        <p:nvPicPr>
          <p:cNvPr id="12291" name="图片 4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2357438"/>
            <a:ext cx="2354263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3429000"/>
            <a:ext cx="5357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31.4÷25÷3.14÷2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（米）</a:t>
            </a:r>
            <a:endParaRPr lang="zh-CN" altLang="en-US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4357688"/>
            <a:ext cx="6286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答：车轮的半径是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00063" y="785813"/>
            <a:ext cx="82153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王立民骑自行车通过一座长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570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米的大桥。如果自行车车轮每分钟转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周，那么通过大桥大约要用多少分钟？（得数保留整数）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3786188" y="2643188"/>
            <a:ext cx="484822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4714875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厘米＝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0.65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</a:t>
            </a:r>
            <a:endParaRPr lang="zh-CN" altLang="en-US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6130925"/>
            <a:ext cx="5786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答：通过大桥大约要用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分钟。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5572125"/>
            <a:ext cx="6929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570÷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3.14×0.65×100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）≈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（分钟）</a:t>
            </a:r>
            <a:endParaRPr lang="zh-CN" altLang="en-US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57188" y="1139825"/>
            <a:ext cx="8501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聪聪家餐厅门的形状和尺寸如下图所示。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57188" y="1925638"/>
            <a:ext cx="8501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）上面半圆的高度是多少厘米？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708525" y="2644775"/>
            <a:ext cx="3863975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3357563"/>
            <a:ext cx="4071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76÷2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（厘米）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625" y="4494213"/>
            <a:ext cx="39290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答：上面半圆的高度是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57188" y="1071563"/>
            <a:ext cx="8501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）门框是用木条装饰的，一共用了多少米木条？（得数保留一位小数）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857750" y="2357438"/>
            <a:ext cx="3863975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2357438"/>
            <a:ext cx="428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190×2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380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（厘米）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3000375"/>
            <a:ext cx="4286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3.14×76÷2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119.32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（厘米）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4143375"/>
            <a:ext cx="4286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380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119.32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499.32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（厘米）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5280025"/>
            <a:ext cx="42862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499.32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厘米≈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米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5916613"/>
            <a:ext cx="557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答：一共用了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米木条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51520" y="1711325"/>
            <a:ext cx="85534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、结合具体事例，经历灵活运用圆周长公式解决实际问题的过程。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、能灵活运用圆周长公式解决简单的实际问题，能表达解决问题的思路和方法。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、了解现实生活中有许多与圆周长有关的问题，获得运用知识解决问题的成功体验。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095625" y="884238"/>
            <a:ext cx="304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214438" y="2282825"/>
            <a:ext cx="600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、圆的周长公式是什么？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4438" y="3354388"/>
            <a:ext cx="7000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、圆周率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</a:rPr>
              <a:t>π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一般取值是多少？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14438" y="4389438"/>
            <a:ext cx="61436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、计算圆的周长。 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indent="304800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d=3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厘米              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indent="304800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r=8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分米</a:t>
            </a:r>
          </a:p>
        </p:txBody>
      </p:sp>
      <p:pic>
        <p:nvPicPr>
          <p:cNvPr id="5125" name="图片 5" descr="复习回顾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714375"/>
            <a:ext cx="2452687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6146" name="图片 3" descr="1.pn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500063" y="1000125"/>
            <a:ext cx="657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143000" y="1071563"/>
            <a:ext cx="757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一个圆形花坛的周长是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17.27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米。它的直径是多少？</a:t>
            </a:r>
          </a:p>
        </p:txBody>
      </p:sp>
      <p:sp>
        <p:nvSpPr>
          <p:cNvPr id="6149" name="TextBox 8"/>
          <p:cNvSpPr txBox="1">
            <a:spLocks noChangeArrowheads="1"/>
          </p:cNvSpPr>
          <p:nvPr/>
        </p:nvSpPr>
        <p:spPr bwMode="auto">
          <a:xfrm>
            <a:off x="1714500" y="5643563"/>
            <a:ext cx="6429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说一说，你都发现了哪些信息？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78115" y="2420888"/>
            <a:ext cx="5145024" cy="3005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图片 3" descr="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" y="1285875"/>
            <a:ext cx="3500437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000125" y="3711575"/>
            <a:ext cx="7572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已知花坛的周长，怎样求它的直径？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714375" y="1071563"/>
            <a:ext cx="242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方法一：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71750" y="2149475"/>
            <a:ext cx="3500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因为</a:t>
            </a: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C= πd  </a:t>
            </a:r>
            <a:endParaRPr lang="zh-CN" altLang="en-US" sz="4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85938" y="3359150"/>
            <a:ext cx="60721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所以直径</a:t>
            </a: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=17.27÷3.14</a:t>
            </a:r>
          </a:p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=5.5</a:t>
            </a:r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（米）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14500" y="5072063"/>
            <a:ext cx="5643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答：花坛的直径是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5.5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428625" y="1220788"/>
            <a:ext cx="2428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方法二：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14500" y="5643563"/>
            <a:ext cx="5643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答：花坛的直径是</a:t>
            </a:r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5.5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  <p:grpSp>
        <p:nvGrpSpPr>
          <p:cNvPr id="2" name="组合 10"/>
          <p:cNvGrpSpPr/>
          <p:nvPr/>
        </p:nvGrpSpPr>
        <p:grpSpPr bwMode="auto">
          <a:xfrm>
            <a:off x="1214438" y="2176463"/>
            <a:ext cx="7000875" cy="708025"/>
            <a:chOff x="1214438" y="2176484"/>
            <a:chExt cx="7000875" cy="707886"/>
          </a:xfrm>
        </p:grpSpPr>
        <p:sp>
          <p:nvSpPr>
            <p:cNvPr id="1039" name="TextBox 4"/>
            <p:cNvSpPr txBox="1">
              <a:spLocks noChangeArrowheads="1"/>
            </p:cNvSpPr>
            <p:nvPr/>
          </p:nvSpPr>
          <p:spPr bwMode="auto">
            <a:xfrm>
              <a:off x="1214438" y="2176484"/>
              <a:ext cx="70008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解：设花坛的直径是</a:t>
              </a:r>
              <a:r>
                <a:rPr lang="en-US" altLang="zh-CN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</a:t>
              </a:r>
              <a:r>
                <a:rPr lang="zh-CN" altLang="en-US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米。 </a:t>
              </a:r>
            </a:p>
          </p:txBody>
        </p:sp>
        <p:graphicFrame>
          <p:nvGraphicFramePr>
            <p:cNvPr id="1029" name="Object 8"/>
            <p:cNvGraphicFramePr>
              <a:graphicFrameLocks noChangeAspect="1"/>
            </p:cNvGraphicFramePr>
            <p:nvPr/>
          </p:nvGraphicFramePr>
          <p:xfrm>
            <a:off x="5857884" y="2214554"/>
            <a:ext cx="357190" cy="602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Equation" r:id="rId4" imgW="127000" imgH="139700" progId="Equation.DSMT4">
                    <p:embed/>
                  </p:oleObj>
                </mc:Choice>
                <mc:Fallback>
                  <p:oleObj name="Equation" r:id="rId4" imgW="127000" imgH="1397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7884" y="2214554"/>
                          <a:ext cx="357190" cy="602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9"/>
          <p:cNvGrpSpPr/>
          <p:nvPr/>
        </p:nvGrpSpPr>
        <p:grpSpPr bwMode="auto">
          <a:xfrm>
            <a:off x="2714625" y="3176588"/>
            <a:ext cx="4857750" cy="708025"/>
            <a:chOff x="2714625" y="3176609"/>
            <a:chExt cx="4714875" cy="707886"/>
          </a:xfrm>
        </p:grpSpPr>
        <p:sp>
          <p:nvSpPr>
            <p:cNvPr id="1038" name="TextBox 5"/>
            <p:cNvSpPr txBox="1">
              <a:spLocks noChangeArrowheads="1"/>
            </p:cNvSpPr>
            <p:nvPr/>
          </p:nvSpPr>
          <p:spPr bwMode="auto">
            <a:xfrm>
              <a:off x="2714625" y="3176609"/>
              <a:ext cx="47148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3.14    =17.27</a:t>
              </a:r>
              <a:r>
                <a:rPr lang="zh-CN" altLang="en-US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</a:t>
              </a:r>
            </a:p>
          </p:txBody>
        </p:sp>
        <p:graphicFrame>
          <p:nvGraphicFramePr>
            <p:cNvPr id="1028" name="Object 9"/>
            <p:cNvGraphicFramePr>
              <a:graphicFrameLocks noChangeAspect="1"/>
            </p:cNvGraphicFramePr>
            <p:nvPr/>
          </p:nvGraphicFramePr>
          <p:xfrm>
            <a:off x="3714744" y="3214686"/>
            <a:ext cx="357188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Equation" r:id="rId6" imgW="127000" imgH="139700" progId="Equation.DSMT4">
                    <p:embed/>
                  </p:oleObj>
                </mc:Choice>
                <mc:Fallback>
                  <p:oleObj name="Equation" r:id="rId6" imgW="127000" imgH="1397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744" y="3214686"/>
                          <a:ext cx="357188" cy="603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12"/>
          <p:cNvGrpSpPr/>
          <p:nvPr/>
        </p:nvGrpSpPr>
        <p:grpSpPr bwMode="auto">
          <a:xfrm>
            <a:off x="3714750" y="4078288"/>
            <a:ext cx="5000625" cy="708025"/>
            <a:chOff x="3714744" y="4078309"/>
            <a:chExt cx="5000631" cy="707886"/>
          </a:xfrm>
        </p:grpSpPr>
        <p:sp>
          <p:nvSpPr>
            <p:cNvPr id="1037" name="TextBox 6"/>
            <p:cNvSpPr txBox="1">
              <a:spLocks noChangeArrowheads="1"/>
            </p:cNvSpPr>
            <p:nvPr/>
          </p:nvSpPr>
          <p:spPr bwMode="auto">
            <a:xfrm>
              <a:off x="4000500" y="4078309"/>
              <a:ext cx="47148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=17.27÷3.14</a:t>
              </a:r>
              <a:r>
                <a:rPr lang="zh-CN" altLang="en-US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</a:t>
              </a:r>
            </a:p>
          </p:txBody>
        </p:sp>
        <p:graphicFrame>
          <p:nvGraphicFramePr>
            <p:cNvPr id="1027" name="Object 10"/>
            <p:cNvGraphicFramePr>
              <a:graphicFrameLocks noChangeAspect="1"/>
            </p:cNvGraphicFramePr>
            <p:nvPr/>
          </p:nvGraphicFramePr>
          <p:xfrm>
            <a:off x="3714744" y="4143380"/>
            <a:ext cx="357188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name="Equation" r:id="rId7" imgW="127000" imgH="139700" progId="Equation.DSMT4">
                    <p:embed/>
                  </p:oleObj>
                </mc:Choice>
                <mc:Fallback>
                  <p:oleObj name="Equation" r:id="rId7" imgW="127000" imgH="139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744" y="4143380"/>
                          <a:ext cx="357188" cy="603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组合 14"/>
          <p:cNvGrpSpPr/>
          <p:nvPr/>
        </p:nvGrpSpPr>
        <p:grpSpPr bwMode="auto">
          <a:xfrm>
            <a:off x="3714750" y="4891088"/>
            <a:ext cx="3000375" cy="708025"/>
            <a:chOff x="3714746" y="4891109"/>
            <a:chExt cx="3000379" cy="707886"/>
          </a:xfrm>
        </p:grpSpPr>
        <p:sp>
          <p:nvSpPr>
            <p:cNvPr id="1036" name="TextBox 7"/>
            <p:cNvSpPr txBox="1">
              <a:spLocks noChangeArrowheads="1"/>
            </p:cNvSpPr>
            <p:nvPr/>
          </p:nvSpPr>
          <p:spPr bwMode="auto">
            <a:xfrm>
              <a:off x="4000500" y="4891109"/>
              <a:ext cx="27146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=5.5</a:t>
              </a:r>
              <a:r>
                <a:rPr lang="zh-CN" altLang="en-US" sz="4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</a:t>
              </a:r>
            </a:p>
          </p:txBody>
        </p:sp>
        <p:graphicFrame>
          <p:nvGraphicFramePr>
            <p:cNvPr id="1026" name="Object 11"/>
            <p:cNvGraphicFramePr>
              <a:graphicFrameLocks noChangeAspect="1"/>
            </p:cNvGraphicFramePr>
            <p:nvPr/>
          </p:nvGraphicFramePr>
          <p:xfrm>
            <a:off x="3714746" y="4968890"/>
            <a:ext cx="357188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Equation" r:id="rId8" imgW="127000" imgH="139700" progId="Equation.DSMT4">
                    <p:embed/>
                  </p:oleObj>
                </mc:Choice>
                <mc:Fallback>
                  <p:oleObj name="Equation" r:id="rId8" imgW="127000" imgH="1397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4746" y="4968890"/>
                          <a:ext cx="357188" cy="603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9218" name="图片 3" descr="2.pn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500063" y="1000125"/>
            <a:ext cx="657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143000" y="1068388"/>
            <a:ext cx="757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下面是某中学新建绿茵操场示意图。</a:t>
            </a:r>
          </a:p>
        </p:txBody>
      </p:sp>
      <p:pic>
        <p:nvPicPr>
          <p:cNvPr id="9220" name="图片 9" descr="图片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071688"/>
            <a:ext cx="5429250" cy="298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图片 11" descr="1.png"/>
          <p:cNvPicPr>
            <a:picLocks noChangeAspect="1"/>
          </p:cNvPicPr>
          <p:nvPr/>
        </p:nvPicPr>
        <p:blipFill>
          <a:blip r:embed="rId5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5929313" y="3571875"/>
            <a:ext cx="28575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12"/>
          <p:cNvSpPr txBox="1">
            <a:spLocks noChangeArrowheads="1"/>
          </p:cNvSpPr>
          <p:nvPr/>
        </p:nvSpPr>
        <p:spPr bwMode="auto">
          <a:xfrm>
            <a:off x="1285875" y="5572125"/>
            <a:ext cx="6429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说一说，你都发现了哪些信息？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1143000" y="785813"/>
            <a:ext cx="6429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算一算：沿跑道跑一圈是多少米？</a:t>
            </a:r>
          </a:p>
        </p:txBody>
      </p:sp>
      <p:pic>
        <p:nvPicPr>
          <p:cNvPr id="10243" name="图片 4" descr="图片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75" y="1403350"/>
            <a:ext cx="6000750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4845050"/>
            <a:ext cx="5357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3.14×36.5×5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229.22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（米）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00188" y="5988050"/>
            <a:ext cx="5786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答：沿跑道跑一圈是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米。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5403850"/>
            <a:ext cx="571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229.22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85.39×2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（米）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全屏显示(4:3)</PresentationFormat>
  <Paragraphs>66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华文楷体</vt:lpstr>
      <vt:lpstr>宋体</vt:lpstr>
      <vt:lpstr>微软雅黑</vt:lpstr>
      <vt:lpstr>Arial</vt:lpstr>
      <vt:lpstr>Calibri</vt:lpstr>
      <vt:lpstr>Times New Roman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2014-10-10T08:45:00Z</dcterms:created>
  <dcterms:modified xsi:type="dcterms:W3CDTF">2023-01-16T16:08:41Z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1F94E76A466641FEAA4297390D2DBE54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