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ppt/tags/tag8.xml" ContentType="application/vnd.openxmlformats-officedocument.presentationml.tags+xml"/>
  <Override PartName="/ppt/notesSlides/notesSlide10.xml" ContentType="application/vnd.openxmlformats-officedocument.presentationml.notesSlide+xml"/>
  <Override PartName="/ppt/tags/tag9.xml" ContentType="application/vnd.openxmlformats-officedocument.presentationml.tags+xml"/>
  <Override PartName="/ppt/notesSlides/notesSlide11.xml" ContentType="application/vnd.openxmlformats-officedocument.presentationml.notesSlide+xml"/>
  <Override PartName="/ppt/tags/tag10.xml" ContentType="application/vnd.openxmlformats-officedocument.presentationml.tags+xml"/>
  <Override PartName="/ppt/notesSlides/notesSlide12.xml" ContentType="application/vnd.openxmlformats-officedocument.presentationml.notesSlide+xml"/>
  <Override PartName="/ppt/tags/tag11.xml" ContentType="application/vnd.openxmlformats-officedocument.presentationml.tags+xml"/>
  <Override PartName="/ppt/notesSlides/notesSlide13.xml" ContentType="application/vnd.openxmlformats-officedocument.presentationml.notesSlide+xml"/>
  <Override PartName="/ppt/tags/tag12.xml" ContentType="application/vnd.openxmlformats-officedocument.presentationml.tags+xml"/>
  <Override PartName="/ppt/notesSlides/notesSlide14.xml" ContentType="application/vnd.openxmlformats-officedocument.presentationml.notesSlide+xml"/>
  <Override PartName="/ppt/tags/tag13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7" r:id="rId2"/>
    <p:sldId id="258" r:id="rId3"/>
    <p:sldId id="313" r:id="rId4"/>
    <p:sldId id="314" r:id="rId5"/>
    <p:sldId id="315" r:id="rId6"/>
    <p:sldId id="316" r:id="rId7"/>
    <p:sldId id="317" r:id="rId8"/>
    <p:sldId id="318" r:id="rId9"/>
    <p:sldId id="319" r:id="rId10"/>
    <p:sldId id="320" r:id="rId11"/>
    <p:sldId id="321" r:id="rId12"/>
    <p:sldId id="322" r:id="rId13"/>
    <p:sldId id="323" r:id="rId14"/>
    <p:sldId id="324" r:id="rId15"/>
    <p:sldId id="325" r:id="rId16"/>
    <p:sldId id="256" r:id="rId17"/>
  </p:sldIdLst>
  <p:sldSz cx="12192000" cy="6858000"/>
  <p:notesSz cx="6858000" cy="9144000"/>
  <p:embeddedFontLst>
    <p:embeddedFont>
      <p:font typeface="微软雅黑" panose="020B0503020204020204" pitchFamily="34" charset="-122"/>
      <p:regular r:id="rId20"/>
      <p:bold r:id="rId21"/>
    </p:embeddedFont>
    <p:embeddedFont>
      <p:font typeface="演示斜黑体" panose="02010600030101010101" charset="-122"/>
      <p:regular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黑体" panose="02010609060101010101" pitchFamily="49" charset="-122"/>
      <p:regular r:id="rId27"/>
    </p:embeddedFont>
    <p:embeddedFont>
      <p:font typeface="FandolFang R" panose="02010600030101010101" charset="-122"/>
      <p:regular r:id="rId28"/>
    </p:embeddedFont>
    <p:embeddedFont>
      <p:font typeface="楷体" panose="02010609060101010101" pitchFamily="49" charset="-122"/>
      <p:regular r:id="rId29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930" y="6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8" d="100"/>
          <a:sy n="78" d="100"/>
        </p:scale>
        <p:origin x="396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 dirty="0">
              <a:latin typeface="FandolFang R" panose="02010600030101010101" pitchFamily="50" charset="-122"/>
              <a:ea typeface="FandolFang R" panose="02010600030101010101" pitchFamily="50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5F0865-7744-46B7-8DD1-A914EAEB022F}" type="datetimeFigureOut">
              <a:rPr lang="zh-CN" altLang="en-US" smtClean="0">
                <a:latin typeface="FandolFang R" panose="02010600030101010101" pitchFamily="50" charset="-122"/>
                <a:ea typeface="FandolFang R" panose="02010600030101010101" pitchFamily="50" charset="-122"/>
              </a:rPr>
              <a:t>2023-01-10</a:t>
            </a:fld>
            <a:endParaRPr lang="zh-CN" altLang="en-US" dirty="0">
              <a:latin typeface="FandolFang R" panose="02010600030101010101" pitchFamily="50" charset="-122"/>
              <a:ea typeface="FandolFang R" panose="02010600030101010101" pitchFamily="50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 dirty="0">
              <a:latin typeface="FandolFang R" panose="02010600030101010101" pitchFamily="50" charset="-122"/>
              <a:ea typeface="FandolFang R" panose="02010600030101010101" pitchFamily="50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EB5A72-AB04-423E-89F8-782A089BB724}" type="slidenum">
              <a:rPr lang="zh-CN" altLang="en-US" smtClean="0">
                <a:latin typeface="FandolFang R" panose="02010600030101010101" pitchFamily="50" charset="-122"/>
                <a:ea typeface="FandolFang R" panose="02010600030101010101" pitchFamily="50" charset="-122"/>
              </a:rPr>
              <a:t>‹#›</a:t>
            </a:fld>
            <a:endParaRPr lang="zh-CN" altLang="en-US" dirty="0">
              <a:latin typeface="FandolFang R" panose="02010600030101010101" pitchFamily="50" charset="-122"/>
              <a:ea typeface="FandolFang R" panose="02010600030101010101" pitchFamily="50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fld id="{72F83A0D-E365-4FE5-8762-9305BF187138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fld id="{6A9D6B0A-3587-4B3E-B472-1191DD6CDD5C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9D6B0A-3587-4B3E-B472-1191DD6CDD5C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9D6B0A-3587-4B3E-B472-1191DD6CDD5C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9D6B0A-3587-4B3E-B472-1191DD6CDD5C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9D6B0A-3587-4B3E-B472-1191DD6CDD5C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9D6B0A-3587-4B3E-B472-1191DD6CDD5C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9D6B0A-3587-4B3E-B472-1191DD6CDD5C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9D6B0A-3587-4B3E-B472-1191DD6CDD5C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9D6B0A-3587-4B3E-B472-1191DD6CDD5C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9D6B0A-3587-4B3E-B472-1191DD6CDD5C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9D6B0A-3587-4B3E-B472-1191DD6CDD5C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9D6B0A-3587-4B3E-B472-1191DD6CDD5C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9D6B0A-3587-4B3E-B472-1191DD6CDD5C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9D6B0A-3587-4B3E-B472-1191DD6CDD5C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9D6B0A-3587-4B3E-B472-1191DD6CDD5C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9D6B0A-3587-4B3E-B472-1191DD6CDD5C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9D6B0A-3587-4B3E-B472-1191DD6CDD5C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bookmark_76382"/>
          <p:cNvSpPr>
            <a:spLocks noChangeAspect="1"/>
          </p:cNvSpPr>
          <p:nvPr userDrawn="1"/>
        </p:nvSpPr>
        <p:spPr bwMode="auto">
          <a:xfrm>
            <a:off x="305216" y="259882"/>
            <a:ext cx="258326" cy="681343"/>
          </a:xfrm>
          <a:custGeom>
            <a:avLst/>
            <a:gdLst>
              <a:gd name="T0" fmla="*/ 455839 w 606244"/>
              <a:gd name="T1" fmla="*/ 455839 w 606244"/>
              <a:gd name="T2" fmla="*/ 600116 w 606244"/>
              <a:gd name="T3" fmla="*/ 600116 w 606244"/>
              <a:gd name="T4" fmla="*/ 600116 w 606244"/>
              <a:gd name="T5" fmla="*/ 600116 w 606244"/>
              <a:gd name="T6" fmla="*/ 600116 w 606244"/>
              <a:gd name="T7" fmla="*/ 600116 w 606244"/>
              <a:gd name="T8" fmla="*/ 600116 w 606244"/>
              <a:gd name="T9" fmla="*/ 600116 w 606244"/>
              <a:gd name="T10" fmla="*/ 600116 w 606244"/>
              <a:gd name="T11" fmla="*/ 600116 w 606244"/>
              <a:gd name="T12" fmla="*/ 600116 w 606244"/>
              <a:gd name="T13" fmla="*/ 600116 w 606244"/>
              <a:gd name="T14" fmla="*/ 600116 w 606244"/>
              <a:gd name="T15" fmla="*/ 600116 w 606244"/>
              <a:gd name="T16" fmla="*/ 600116 w 606244"/>
              <a:gd name="T17" fmla="*/ 600116 w 606244"/>
              <a:gd name="T18" fmla="*/ 600116 w 606244"/>
              <a:gd name="T19" fmla="*/ 600116 w 606244"/>
              <a:gd name="T20" fmla="*/ 600116 w 606244"/>
              <a:gd name="T21" fmla="*/ 600116 w 606244"/>
              <a:gd name="T22" fmla="*/ 600116 w 606244"/>
              <a:gd name="T23" fmla="*/ 600116 w 606244"/>
              <a:gd name="T24" fmla="*/ 455839 w 606244"/>
              <a:gd name="T25" fmla="*/ 455839 w 606244"/>
              <a:gd name="T26" fmla="*/ 600116 w 606244"/>
              <a:gd name="T27" fmla="*/ 600116 w 606244"/>
              <a:gd name="T28" fmla="*/ 600116 w 606244"/>
              <a:gd name="T29" fmla="*/ 600116 w 606244"/>
              <a:gd name="T30" fmla="*/ 600116 w 606244"/>
              <a:gd name="T31" fmla="*/ 600116 w 606244"/>
              <a:gd name="T32" fmla="*/ 600116 w 606244"/>
              <a:gd name="T33" fmla="*/ 600116 w 606244"/>
              <a:gd name="T34" fmla="*/ 600116 w 606244"/>
              <a:gd name="T35" fmla="*/ 600116 w 606244"/>
              <a:gd name="T36" fmla="*/ 600116 w 606244"/>
              <a:gd name="T37" fmla="*/ 600116 w 606244"/>
              <a:gd name="T38" fmla="*/ 600116 w 606244"/>
              <a:gd name="T39" fmla="*/ 600116 w 606244"/>
              <a:gd name="T40" fmla="*/ 455839 w 606244"/>
              <a:gd name="T41" fmla="*/ 455839 w 606244"/>
              <a:gd name="T42" fmla="*/ 600116 w 606244"/>
              <a:gd name="T43" fmla="*/ 600116 w 606244"/>
              <a:gd name="T44" fmla="*/ 600116 w 606244"/>
              <a:gd name="T45" fmla="*/ 600116 w 606244"/>
              <a:gd name="T46" fmla="*/ 600116 w 606244"/>
              <a:gd name="T47" fmla="*/ 600116 w 606244"/>
              <a:gd name="T48" fmla="*/ 600116 w 606244"/>
              <a:gd name="T49" fmla="*/ 600116 w 606244"/>
              <a:gd name="T50" fmla="*/ 600116 w 606244"/>
              <a:gd name="T51" fmla="*/ 600116 w 606244"/>
              <a:gd name="T52" fmla="*/ 600116 w 606244"/>
              <a:gd name="T53" fmla="*/ 600116 w 606244"/>
              <a:gd name="T54" fmla="*/ 600116 w 606244"/>
              <a:gd name="T55" fmla="*/ 600116 w 606244"/>
              <a:gd name="T56" fmla="*/ 600116 w 606244"/>
              <a:gd name="T57" fmla="*/ 600116 w 606244"/>
              <a:gd name="T58" fmla="*/ 600116 w 606244"/>
              <a:gd name="T59" fmla="*/ 600116 w 606244"/>
              <a:gd name="T60" fmla="*/ 600116 w 606244"/>
              <a:gd name="T61" fmla="*/ 600116 w 606244"/>
              <a:gd name="T62" fmla="*/ 600116 w 606244"/>
              <a:gd name="T63" fmla="*/ 600116 w 606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467" h="3875">
                <a:moveTo>
                  <a:pt x="67" y="0"/>
                </a:moveTo>
                <a:cubicBezTo>
                  <a:pt x="30" y="0"/>
                  <a:pt x="0" y="30"/>
                  <a:pt x="0" y="67"/>
                </a:cubicBezTo>
                <a:lnTo>
                  <a:pt x="0" y="3800"/>
                </a:lnTo>
                <a:cubicBezTo>
                  <a:pt x="0" y="3837"/>
                  <a:pt x="30" y="3867"/>
                  <a:pt x="67" y="3867"/>
                </a:cubicBezTo>
                <a:cubicBezTo>
                  <a:pt x="86" y="3867"/>
                  <a:pt x="105" y="3858"/>
                  <a:pt x="118" y="3843"/>
                </a:cubicBezTo>
                <a:lnTo>
                  <a:pt x="733" y="3104"/>
                </a:lnTo>
                <a:lnTo>
                  <a:pt x="1349" y="3843"/>
                </a:lnTo>
                <a:cubicBezTo>
                  <a:pt x="1372" y="3871"/>
                  <a:pt x="1414" y="3875"/>
                  <a:pt x="1443" y="3851"/>
                </a:cubicBezTo>
                <a:cubicBezTo>
                  <a:pt x="1458" y="3839"/>
                  <a:pt x="1467" y="3820"/>
                  <a:pt x="1467" y="3800"/>
                </a:cubicBezTo>
                <a:lnTo>
                  <a:pt x="1467" y="67"/>
                </a:lnTo>
                <a:cubicBezTo>
                  <a:pt x="1467" y="30"/>
                  <a:pt x="1437" y="0"/>
                  <a:pt x="1400" y="0"/>
                </a:cubicBezTo>
                <a:lnTo>
                  <a:pt x="67" y="0"/>
                </a:lnTo>
                <a:close/>
                <a:moveTo>
                  <a:pt x="133" y="133"/>
                </a:moveTo>
                <a:lnTo>
                  <a:pt x="1333" y="133"/>
                </a:lnTo>
                <a:lnTo>
                  <a:pt x="1333" y="3616"/>
                </a:lnTo>
                <a:lnTo>
                  <a:pt x="785" y="2957"/>
                </a:lnTo>
                <a:cubicBezTo>
                  <a:pt x="761" y="2929"/>
                  <a:pt x="719" y="2925"/>
                  <a:pt x="691" y="2949"/>
                </a:cubicBezTo>
                <a:cubicBezTo>
                  <a:pt x="688" y="2951"/>
                  <a:pt x="685" y="2954"/>
                  <a:pt x="682" y="2957"/>
                </a:cubicBezTo>
                <a:lnTo>
                  <a:pt x="133" y="3616"/>
                </a:lnTo>
                <a:lnTo>
                  <a:pt x="133" y="133"/>
                </a:lnTo>
                <a:close/>
                <a:moveTo>
                  <a:pt x="267" y="233"/>
                </a:moveTo>
                <a:cubicBezTo>
                  <a:pt x="248" y="233"/>
                  <a:pt x="233" y="248"/>
                  <a:pt x="233" y="267"/>
                </a:cubicBezTo>
                <a:lnTo>
                  <a:pt x="233" y="1133"/>
                </a:lnTo>
                <a:cubicBezTo>
                  <a:pt x="233" y="1152"/>
                  <a:pt x="248" y="1167"/>
                  <a:pt x="266" y="1167"/>
                </a:cubicBezTo>
                <a:cubicBezTo>
                  <a:pt x="285" y="1167"/>
                  <a:pt x="300" y="1153"/>
                  <a:pt x="300" y="1134"/>
                </a:cubicBezTo>
                <a:lnTo>
                  <a:pt x="300" y="1133"/>
                </a:lnTo>
                <a:lnTo>
                  <a:pt x="300" y="300"/>
                </a:lnTo>
                <a:lnTo>
                  <a:pt x="733" y="300"/>
                </a:lnTo>
                <a:cubicBezTo>
                  <a:pt x="752" y="300"/>
                  <a:pt x="767" y="286"/>
                  <a:pt x="767" y="267"/>
                </a:cubicBezTo>
                <a:cubicBezTo>
                  <a:pt x="767" y="249"/>
                  <a:pt x="753" y="234"/>
                  <a:pt x="734" y="233"/>
                </a:cubicBezTo>
                <a:lnTo>
                  <a:pt x="733" y="233"/>
                </a:lnTo>
                <a:lnTo>
                  <a:pt x="267" y="233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3.jpeg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1.jpeg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8" t="639" b="1308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6805388" y="4450558"/>
            <a:ext cx="3924905" cy="318924"/>
            <a:chOff x="445479" y="4315402"/>
            <a:chExt cx="4198082" cy="468734"/>
          </a:xfrm>
        </p:grpSpPr>
        <p:sp>
          <p:nvSpPr>
            <p:cNvPr id="7" name="矩形 259"/>
            <p:cNvSpPr>
              <a:spLocks noChangeArrowheads="1"/>
            </p:cNvSpPr>
            <p:nvPr/>
          </p:nvSpPr>
          <p:spPr bwMode="auto">
            <a:xfrm>
              <a:off x="445479" y="4317855"/>
              <a:ext cx="2114790" cy="465708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lvl="0" algn="ctr" defTabSz="457200">
                <a:spcBef>
                  <a:spcPts val="0"/>
                </a:spcBef>
                <a:buNone/>
                <a:defRPr/>
              </a:pPr>
              <a:r>
                <a:rPr lang="zh-CN" altLang="en-US" sz="1600" kern="0" smtClean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主讲人：</a:t>
              </a:r>
              <a:r>
                <a:rPr lang="en-US" altLang="zh-CN" sz="1600" kern="0" smtClean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PPT818</a:t>
              </a:r>
              <a:endParaRPr lang="en-US" altLang="zh-CN" sz="1600" kern="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" name="矩形 259"/>
            <p:cNvSpPr>
              <a:spLocks noChangeArrowheads="1"/>
            </p:cNvSpPr>
            <p:nvPr/>
          </p:nvSpPr>
          <p:spPr bwMode="auto">
            <a:xfrm>
              <a:off x="2784412" y="4315402"/>
              <a:ext cx="1859149" cy="46873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时间</a:t>
              </a: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: xxx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387026" y="1270253"/>
            <a:ext cx="6606085" cy="2292786"/>
            <a:chOff x="4847769" y="2106980"/>
            <a:chExt cx="6606085" cy="2292786"/>
          </a:xfrm>
        </p:grpSpPr>
        <p:sp>
          <p:nvSpPr>
            <p:cNvPr id="10" name="矩形 259"/>
            <p:cNvSpPr>
              <a:spLocks noChangeArrowheads="1"/>
            </p:cNvSpPr>
            <p:nvPr/>
          </p:nvSpPr>
          <p:spPr bwMode="auto">
            <a:xfrm>
              <a:off x="4847769" y="2106980"/>
              <a:ext cx="6606085" cy="1477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r" defTabSz="457200">
                <a:buFont typeface="Arial" panose="020B0604020202020204" pitchFamily="34" charset="0"/>
                <a:buNone/>
              </a:pPr>
              <a:r>
                <a:rPr lang="zh-CN" altLang="en-US" sz="9600" dirty="0">
                  <a:solidFill>
                    <a:schemeClr val="bg1"/>
                  </a:solidFill>
                  <a:latin typeface="演示斜黑体" panose="02010600030101010101" pitchFamily="50" charset="-122"/>
                  <a:ea typeface="演示斜黑体" panose="02010600030101010101" pitchFamily="50" charset="-122"/>
                  <a:cs typeface="Arial" panose="020B0604020202020204" pitchFamily="34" charset="0"/>
                  <a:sym typeface="Arial" panose="020B0604020202020204" pitchFamily="34" charset="0"/>
                </a:rPr>
                <a:t>蝴蝶的家</a:t>
              </a:r>
              <a:endParaRPr lang="en-US" altLang="zh-CN" sz="9600" dirty="0">
                <a:solidFill>
                  <a:schemeClr val="bg1"/>
                </a:solidFill>
                <a:latin typeface="演示斜黑体" panose="02010600030101010101" pitchFamily="50" charset="-122"/>
                <a:ea typeface="演示斜黑体" panose="02010600030101010101" pitchFamily="50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7527170" y="3938101"/>
              <a:ext cx="382508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r" defTabSz="457200"/>
              <a:r>
                <a:rPr lang="zh-CN" altLang="en-US" sz="2400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语文 四年级 上册 配人教版</a:t>
              </a:r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5878586" y="3815288"/>
              <a:ext cx="5473670" cy="0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1993900" y="1946275"/>
            <a:ext cx="7794625" cy="30829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25487" y="1301750"/>
            <a:ext cx="10331450" cy="2554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读课文第</a:t>
            </a:r>
            <a:r>
              <a:rPr kumimoji="0" lang="en-US" altLang="zh-CN" sz="2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3</a:t>
            </a:r>
            <a:r>
              <a:rPr kumimoji="0" lang="zh-CN" altLang="en-US" sz="2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、</a:t>
            </a:r>
            <a:r>
              <a:rPr kumimoji="0" lang="en-US" altLang="zh-CN" sz="2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4</a:t>
            </a:r>
            <a:r>
              <a:rPr kumimoji="0" lang="zh-CN" altLang="en-US" sz="2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自然段，思考：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</a:t>
            </a:r>
            <a:r>
              <a:rPr kumimoji="0" lang="zh-CN" altLang="en-US" sz="2800" b="0" i="0" u="none" strike="noStrike" kern="1200" cap="none" spc="20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作者对蝴蝶的家在哪里做了哪些猜想？</a:t>
            </a:r>
            <a:endParaRPr kumimoji="0" lang="en-US" altLang="zh-CN" sz="2800" b="0" i="0" u="none" strike="noStrike" kern="1200" cap="none" spc="20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800" spc="200" noProof="1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 </a:t>
            </a:r>
            <a:r>
              <a:rPr kumimoji="0" lang="zh-CN" altLang="en-US" sz="2800" b="0" i="0" u="none" strike="noStrike" kern="1200" cap="none" spc="20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有什么作用？</a:t>
            </a:r>
          </a:p>
        </p:txBody>
      </p:sp>
      <p:sp>
        <p:nvSpPr>
          <p:cNvPr id="6" name="矩形 5"/>
          <p:cNvSpPr/>
          <p:nvPr/>
        </p:nvSpPr>
        <p:spPr>
          <a:xfrm>
            <a:off x="674489" y="260749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讨论交流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00" y="2882900"/>
            <a:ext cx="2667000" cy="3581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文本框 27651"/>
          <p:cNvSpPr txBox="1"/>
          <p:nvPr/>
        </p:nvSpPr>
        <p:spPr>
          <a:xfrm>
            <a:off x="594419" y="1314449"/>
            <a:ext cx="11003161" cy="14636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1200" cap="none" spc="20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    </a:t>
            </a:r>
            <a:r>
              <a:rPr kumimoji="0" lang="zh-CN" altLang="en-US" sz="2400" i="0" u="none" strike="noStrike" kern="1200" cap="none" spc="20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屋宇、麦田、松林、花园、石桥、树叶下</a:t>
            </a:r>
            <a:r>
              <a:rPr kumimoji="0" lang="en-US" altLang="zh-CN" sz="2400" i="0" u="none" strike="noStrike" kern="1200" cap="none" spc="20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……</a:t>
            </a:r>
            <a:r>
              <a:rPr kumimoji="0" lang="zh-CN" altLang="en-US" sz="2400" i="0" u="none" strike="noStrike" kern="1200" cap="none" spc="20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但这些猜想，又一个个被否定，</a:t>
            </a:r>
            <a:r>
              <a:rPr kumimoji="0" lang="zh-CN" altLang="en-US" sz="2400" i="0" u="none" strike="noStrike" kern="1200" cap="none" spc="20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于列举中增忧虑着急之情，于否定中见作者的关爱之意</a:t>
            </a:r>
            <a:r>
              <a:rPr kumimoji="0" lang="zh-CN" altLang="en-US" sz="2400" i="0" u="none" strike="noStrike" kern="1200" cap="none" spc="20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。</a:t>
            </a:r>
          </a:p>
        </p:txBody>
      </p:sp>
      <p:pic>
        <p:nvPicPr>
          <p:cNvPr id="2" name="图片 1" descr="58b83ff14fd29_610"/>
          <p:cNvPicPr>
            <a:picLocks noChangeAspect="1"/>
          </p:cNvPicPr>
          <p:nvPr/>
        </p:nvPicPr>
        <p:blipFill>
          <a:blip r:embed="rId4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453257" y="3282817"/>
            <a:ext cx="2386210" cy="158936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2" descr="c8f2a9bd3531864574024fbf41125e4487075b091cd64-m5FJQK_fw65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0577" y="3343499"/>
            <a:ext cx="2113686" cy="1468004"/>
          </a:xfrm>
          <a:prstGeom prst="ellipse">
            <a:avLst/>
          </a:prstGeom>
          <a:effectLst>
            <a:softEdge rad="152400"/>
          </a:effectLst>
        </p:spPr>
      </p:pic>
      <p:pic>
        <p:nvPicPr>
          <p:cNvPr id="4" name="图片 3" descr="bf9c28c86b89ea9325ea206759049c2c"/>
          <p:cNvPicPr>
            <a:picLocks noChangeAspect="1"/>
          </p:cNvPicPr>
          <p:nvPr/>
        </p:nvPicPr>
        <p:blipFill>
          <a:blip r:embed="rId6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75700" y="3375356"/>
            <a:ext cx="2349500" cy="140905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1187450" y="5175955"/>
            <a:ext cx="1685925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52ACA3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屋 宇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216525" y="5175955"/>
            <a:ext cx="1685925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52ACA3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麦 田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9266238" y="5175955"/>
            <a:ext cx="1685925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52ACA3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松 林</a:t>
            </a:r>
          </a:p>
        </p:txBody>
      </p:sp>
      <p:sp>
        <p:nvSpPr>
          <p:cNvPr id="8" name="矩形 7"/>
          <p:cNvSpPr/>
          <p:nvPr/>
        </p:nvSpPr>
        <p:spPr>
          <a:xfrm>
            <a:off x="674489" y="260749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讨论交流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74489" y="1339850"/>
            <a:ext cx="7481888" cy="795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20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你对蝴蝶的家有什么新的想法呢？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85601" y="2330450"/>
            <a:ext cx="7470775" cy="2710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1200" cap="none" spc="20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kumimoji="0" lang="zh-CN" altLang="en-US" sz="2400" i="0" u="none" strike="noStrike" kern="1200" cap="none" spc="20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我想蝴蝶四海为家，飞到哪儿，就把家安在哪儿。树叶下、草丛中、石缝里都有可能是它们的家，都是它们躲避风雨的地方。</a:t>
            </a:r>
          </a:p>
        </p:txBody>
      </p:sp>
      <p:sp>
        <p:nvSpPr>
          <p:cNvPr id="2" name="矩形 1"/>
          <p:cNvSpPr/>
          <p:nvPr/>
        </p:nvSpPr>
        <p:spPr>
          <a:xfrm>
            <a:off x="674489" y="260749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讨论交流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00" y="2882900"/>
            <a:ext cx="2667000" cy="3581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701476" y="1162050"/>
            <a:ext cx="10880924" cy="1406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20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 </a:t>
            </a:r>
            <a:r>
              <a:rPr kumimoji="0" lang="zh-CN" altLang="en-US" sz="3200" b="0" i="0" u="none" strike="noStrike" kern="1200" cap="none" spc="20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你感受到作者为蝴蝶急切担心的心情了吗？你是从课文中的那些地方体会到的？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01476" y="2861601"/>
            <a:ext cx="9039225" cy="2940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1200" cap="none" spc="20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第</a:t>
            </a:r>
            <a:r>
              <a:rPr kumimoji="0" lang="en-US" altLang="zh-CN" sz="2400" i="0" u="none" strike="noStrike" kern="1200" cap="none" spc="20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r>
              <a:rPr kumimoji="0" lang="zh-CN" altLang="en-US" sz="2400" i="0" u="none" strike="noStrike" kern="1200" cap="none" spc="20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自然段中对恶劣自然环境的刻画；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1200" cap="none" spc="20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第</a:t>
            </a:r>
            <a:r>
              <a:rPr kumimoji="0" lang="en-US" altLang="zh-CN" sz="2400" i="0" u="none" strike="noStrike" kern="1200" cap="none" spc="20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r>
              <a:rPr kumimoji="0" lang="zh-CN" altLang="en-US" sz="2400" i="0" u="none" strike="noStrike" kern="1200" cap="none" spc="20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自然段中对蝴蝶弱小形象的刻画；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1200" cap="none" spc="20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第</a:t>
            </a:r>
            <a:r>
              <a:rPr kumimoji="0" lang="en-US" altLang="zh-CN" sz="2400" i="0" u="none" strike="noStrike" kern="1200" cap="none" spc="20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</a:t>
            </a:r>
            <a:r>
              <a:rPr kumimoji="0" lang="zh-CN" altLang="en-US" sz="2400" i="0" u="none" strike="noStrike" kern="1200" cap="none" spc="20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、</a:t>
            </a:r>
            <a:r>
              <a:rPr kumimoji="0" lang="en-US" altLang="zh-CN" sz="2400" i="0" u="none" strike="noStrike" kern="1200" cap="none" spc="20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4</a:t>
            </a:r>
            <a:r>
              <a:rPr kumimoji="0" lang="zh-CN" altLang="en-US" sz="2400" i="0" u="none" strike="noStrike" kern="1200" cap="none" spc="20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自然段中，作者一遍遍的设问、猜想、找寻等。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1200" cap="none" spc="20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从这些描写当中，都可以体现作者对蝴蝶的担心与关爱。</a:t>
            </a:r>
          </a:p>
        </p:txBody>
      </p:sp>
      <p:sp>
        <p:nvSpPr>
          <p:cNvPr id="2" name="矩形 1"/>
          <p:cNvSpPr/>
          <p:nvPr/>
        </p:nvSpPr>
        <p:spPr>
          <a:xfrm>
            <a:off x="674489" y="260749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合作探究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524" y="2882900"/>
            <a:ext cx="2667000" cy="3581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898525" y="1885950"/>
            <a:ext cx="10541000" cy="39258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33795" name="图片 1" descr="asdf客家话可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4821"/>
          <a:stretch>
            <a:fillRect/>
          </a:stretch>
        </p:blipFill>
        <p:spPr>
          <a:xfrm>
            <a:off x="1223963" y="2266950"/>
            <a:ext cx="3649662" cy="3427413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5" name="直接连接符 4"/>
          <p:cNvCxnSpPr/>
          <p:nvPr/>
        </p:nvCxnSpPr>
        <p:spPr>
          <a:xfrm>
            <a:off x="5113338" y="1908175"/>
            <a:ext cx="0" cy="39608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797" name="文本框 5"/>
          <p:cNvSpPr txBox="1"/>
          <p:nvPr/>
        </p:nvSpPr>
        <p:spPr>
          <a:xfrm>
            <a:off x="5518150" y="2162175"/>
            <a:ext cx="5715000" cy="341580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本文以问题和思索为主线，以雨天为蝴蝶多长在哪里而着急的情感贯穿首尾，真切地表达了作者对幼小生灵的关爱之情。</a:t>
            </a:r>
          </a:p>
        </p:txBody>
      </p:sp>
      <p:sp>
        <p:nvSpPr>
          <p:cNvPr id="2" name="矩形 1"/>
          <p:cNvSpPr/>
          <p:nvPr/>
        </p:nvSpPr>
        <p:spPr>
          <a:xfrm>
            <a:off x="674489" y="260749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课文主旨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379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文本占位符 30722"/>
          <p:cNvSpPr>
            <a:spLocks noGrp="1"/>
          </p:cNvSpPr>
          <p:nvPr/>
        </p:nvSpPr>
        <p:spPr>
          <a:xfrm>
            <a:off x="5295900" y="910970"/>
            <a:ext cx="5861050" cy="51054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rtlCol="0" anchor="ctr" anchorCtr="0" compatLnSpc="1"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83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103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823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庄生晓梦迷蝴蝶，望帝春心托杜鹃。  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                         </a:t>
            </a:r>
            <a:r>
              <a:rPr kumimoji="0" lang="en-US" altLang="zh-CN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——</a:t>
            </a:r>
            <a:r>
              <a:rPr kumimoji="0" lang="zh-CN" altLang="en-US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李商隐</a:t>
            </a:r>
            <a:r>
              <a:rPr kumimoji="0" lang="en-US" altLang="zh-CN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《</a:t>
            </a:r>
            <a:r>
              <a:rPr kumimoji="0" lang="zh-CN" altLang="en-US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锦瑟</a:t>
            </a:r>
            <a:r>
              <a:rPr kumimoji="0" lang="en-US" altLang="zh-CN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》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儿童急走追黄蝶。飞入菜花无处寻。 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                 </a:t>
            </a:r>
            <a:r>
              <a:rPr kumimoji="0" lang="en-US" altLang="zh-CN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——</a:t>
            </a:r>
            <a:r>
              <a:rPr kumimoji="0" lang="zh-CN" altLang="en-US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杨万里</a:t>
            </a:r>
            <a:r>
              <a:rPr kumimoji="0" lang="en-US" altLang="zh-CN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《</a:t>
            </a:r>
            <a:r>
              <a:rPr kumimoji="0" lang="zh-CN" altLang="en-US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宿新市徐公店</a:t>
            </a:r>
            <a:r>
              <a:rPr kumimoji="0" lang="en-US" altLang="zh-CN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》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穿花蝴蝶深深见，点水蜻蜓款款飞。 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                  </a:t>
            </a:r>
            <a:r>
              <a:rPr kumimoji="0" lang="en-US" altLang="zh-CN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——</a:t>
            </a:r>
            <a:r>
              <a:rPr kumimoji="0" lang="zh-CN" altLang="en-US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杜甫</a:t>
            </a:r>
            <a:r>
              <a:rPr kumimoji="0" lang="en-US" altLang="zh-CN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《</a:t>
            </a:r>
            <a:r>
              <a:rPr kumimoji="0" lang="zh-CN" altLang="en-US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曲江二首</a:t>
            </a:r>
            <a:r>
              <a:rPr kumimoji="0" lang="en-US" altLang="zh-CN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》</a:t>
            </a:r>
            <a:r>
              <a:rPr kumimoji="0" lang="zh-CN" altLang="en-US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之二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044496" y="2801950"/>
            <a:ext cx="3013967" cy="1323439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300" normalizeH="0" baseline="0" noProof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与蝴蝶</a:t>
            </a:r>
            <a:endParaRPr kumimoji="0" lang="en-US" altLang="zh-CN" sz="4000" b="1" i="0" u="none" strike="noStrike" kern="1200" cap="none" spc="300" normalizeH="0" baseline="0" noProof="1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300" normalizeH="0" baseline="0" noProof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有关的诗句</a:t>
            </a:r>
          </a:p>
        </p:txBody>
      </p:sp>
      <p:sp>
        <p:nvSpPr>
          <p:cNvPr id="3" name="矩形 2"/>
          <p:cNvSpPr/>
          <p:nvPr/>
        </p:nvSpPr>
        <p:spPr>
          <a:xfrm>
            <a:off x="674489" y="260749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拓展延伸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8" t="639" b="1308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6805388" y="4450558"/>
            <a:ext cx="3924905" cy="318924"/>
            <a:chOff x="445479" y="4315402"/>
            <a:chExt cx="4198082" cy="468734"/>
          </a:xfrm>
        </p:grpSpPr>
        <p:sp>
          <p:nvSpPr>
            <p:cNvPr id="7" name="矩形 259"/>
            <p:cNvSpPr>
              <a:spLocks noChangeArrowheads="1"/>
            </p:cNvSpPr>
            <p:nvPr/>
          </p:nvSpPr>
          <p:spPr bwMode="auto">
            <a:xfrm>
              <a:off x="445479" y="4317855"/>
              <a:ext cx="2114790" cy="465708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lvl="0" algn="ctr" defTabSz="457200">
                <a:spcBef>
                  <a:spcPts val="0"/>
                </a:spcBef>
                <a:buNone/>
                <a:defRPr/>
              </a:pPr>
              <a:r>
                <a:rPr lang="zh-CN" altLang="en-US" sz="1600" kern="0" smtClean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主讲人：</a:t>
              </a:r>
              <a:r>
                <a:rPr lang="en-US" altLang="zh-CN" sz="1600" kern="0" smtClean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PPT818</a:t>
              </a:r>
              <a:endParaRPr lang="en-US" altLang="zh-CN" sz="1600" kern="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" name="矩形 259"/>
            <p:cNvSpPr>
              <a:spLocks noChangeArrowheads="1"/>
            </p:cNvSpPr>
            <p:nvPr/>
          </p:nvSpPr>
          <p:spPr bwMode="auto">
            <a:xfrm>
              <a:off x="2784412" y="4315402"/>
              <a:ext cx="1859149" cy="46873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时间</a:t>
              </a: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: xxx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387026" y="1270253"/>
            <a:ext cx="6606085" cy="2292786"/>
            <a:chOff x="4847769" y="2106980"/>
            <a:chExt cx="6606085" cy="2292786"/>
          </a:xfrm>
        </p:grpSpPr>
        <p:sp>
          <p:nvSpPr>
            <p:cNvPr id="10" name="矩形 259"/>
            <p:cNvSpPr>
              <a:spLocks noChangeArrowheads="1"/>
            </p:cNvSpPr>
            <p:nvPr/>
          </p:nvSpPr>
          <p:spPr bwMode="auto">
            <a:xfrm>
              <a:off x="4847769" y="2106980"/>
              <a:ext cx="6606085" cy="1477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r" defTabSz="457200">
                <a:buFont typeface="Arial" panose="020B0604020202020204" pitchFamily="34" charset="0"/>
                <a:buNone/>
              </a:pPr>
              <a:r>
                <a:rPr lang="zh-CN" altLang="en-US" sz="9600" dirty="0">
                  <a:solidFill>
                    <a:schemeClr val="bg1"/>
                  </a:solidFill>
                  <a:latin typeface="演示斜黑体" panose="02010600030101010101" pitchFamily="50" charset="-122"/>
                  <a:ea typeface="演示斜黑体" panose="02010600030101010101" pitchFamily="50" charset="-122"/>
                  <a:cs typeface="Arial" panose="020B0604020202020204" pitchFamily="34" charset="0"/>
                  <a:sym typeface="Arial" panose="020B0604020202020204" pitchFamily="34" charset="0"/>
                </a:rPr>
                <a:t>感谢聆听</a:t>
              </a:r>
              <a:endParaRPr lang="en-US" altLang="zh-CN" sz="9600" dirty="0">
                <a:solidFill>
                  <a:schemeClr val="bg1"/>
                </a:solidFill>
                <a:latin typeface="演示斜黑体" panose="02010600030101010101" pitchFamily="50" charset="-122"/>
                <a:ea typeface="演示斜黑体" panose="02010600030101010101" pitchFamily="50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7527170" y="3938101"/>
              <a:ext cx="382508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r" defTabSz="457200"/>
              <a:r>
                <a:rPr lang="zh-CN" altLang="en-US" sz="2400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语文 四年级 上册 配人教版</a:t>
              </a:r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5878586" y="3815288"/>
              <a:ext cx="5473670" cy="0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学习目标</a:t>
            </a:r>
          </a:p>
        </p:txBody>
      </p:sp>
      <p:grpSp>
        <p:nvGrpSpPr>
          <p:cNvPr id="4" name="组合 8"/>
          <p:cNvGrpSpPr/>
          <p:nvPr/>
        </p:nvGrpSpPr>
        <p:grpSpPr>
          <a:xfrm>
            <a:off x="1484949" y="1657350"/>
            <a:ext cx="9488486" cy="596265"/>
            <a:chOff x="3149" y="2827"/>
            <a:chExt cx="14942" cy="939"/>
          </a:xfrm>
        </p:grpSpPr>
        <p:grpSp>
          <p:nvGrpSpPr>
            <p:cNvPr id="5" name="组合 7"/>
            <p:cNvGrpSpPr/>
            <p:nvPr/>
          </p:nvGrpSpPr>
          <p:grpSpPr>
            <a:xfrm>
              <a:off x="3149" y="2827"/>
              <a:ext cx="1019" cy="939"/>
              <a:chOff x="3149" y="2827"/>
              <a:chExt cx="1019" cy="939"/>
            </a:xfrm>
          </p:grpSpPr>
          <p:sp>
            <p:nvSpPr>
              <p:cNvPr id="7" name="椭圆 6"/>
              <p:cNvSpPr/>
              <p:nvPr/>
            </p:nvSpPr>
            <p:spPr>
              <a:xfrm>
                <a:off x="3149" y="2827"/>
                <a:ext cx="1019" cy="939"/>
              </a:xfrm>
              <a:prstGeom prst="ellipse">
                <a:avLst/>
              </a:prstGeom>
              <a:noFill/>
              <a:ln w="28575">
                <a:solidFill>
                  <a:srgbClr val="C8A28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120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" name="文本框 2"/>
              <p:cNvSpPr txBox="1"/>
              <p:nvPr/>
            </p:nvSpPr>
            <p:spPr>
              <a:xfrm>
                <a:off x="3343" y="2827"/>
                <a:ext cx="764" cy="92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3200" b="1" i="0" u="none" strike="noStrike" kern="1200" cap="none" spc="0" normalizeH="0" baseline="0" noProof="0">
                    <a:ln>
                      <a:noFill/>
                    </a:ln>
                    <a:solidFill>
                      <a:srgbClr val="D3AC8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1</a:t>
                </a:r>
              </a:p>
            </p:txBody>
          </p:sp>
        </p:grpSp>
        <p:sp>
          <p:nvSpPr>
            <p:cNvPr id="6" name="文本框 5"/>
            <p:cNvSpPr txBox="1"/>
            <p:nvPr/>
          </p:nvSpPr>
          <p:spPr>
            <a:xfrm>
              <a:off x="4782" y="2827"/>
              <a:ext cx="13309" cy="7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20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宋体" panose="02010600030101010101" pitchFamily="2" charset="-122"/>
                  <a:sym typeface="Arial" panose="020B0604020202020204" pitchFamily="34" charset="0"/>
                </a:rPr>
                <a:t>认识</a:t>
              </a:r>
              <a:r>
                <a:rPr kumimoji="0" lang="en-US" altLang="zh-CN" sz="2400" b="1" i="0" u="none" strike="noStrike" kern="1200" cap="none" spc="20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宋体" panose="02010600030101010101" pitchFamily="2" charset="-122"/>
                  <a:sym typeface="Arial" panose="020B0604020202020204" pitchFamily="34" charset="0"/>
                </a:rPr>
                <a:t>6</a:t>
              </a:r>
              <a:r>
                <a:rPr kumimoji="0" lang="zh-CN" altLang="en-US" sz="2400" b="1" i="0" u="none" strike="noStrike" kern="1200" cap="none" spc="20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宋体" panose="02010600030101010101" pitchFamily="2" charset="-122"/>
                  <a:sym typeface="Arial" panose="020B0604020202020204" pitchFamily="34" charset="0"/>
                </a:rPr>
                <a:t>个生字，正确理解</a:t>
              </a:r>
              <a:r>
                <a:rPr kumimoji="0" lang="en-US" altLang="zh-CN" sz="2400" b="1" i="0" u="none" strike="noStrike" kern="1200" cap="none" spc="20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宋体" panose="02010600030101010101" pitchFamily="2" charset="-122"/>
                  <a:sym typeface="Arial" panose="020B0604020202020204" pitchFamily="34" charset="0"/>
                </a:rPr>
                <a:t>“</a:t>
              </a:r>
              <a:r>
                <a:rPr kumimoji="0" lang="zh-CN" altLang="en-US" sz="2400" b="1" i="0" u="none" strike="noStrike" kern="1200" cap="none" spc="20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宋体" panose="02010600030101010101" pitchFamily="2" charset="-122"/>
                  <a:sym typeface="Arial" panose="020B0604020202020204" pitchFamily="34" charset="0"/>
                </a:rPr>
                <a:t>震撼、斑斓</a:t>
              </a:r>
              <a:r>
                <a:rPr kumimoji="0" lang="en-US" altLang="zh-CN" sz="2400" b="1" i="0" u="none" strike="noStrike" kern="1200" cap="none" spc="20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宋体" panose="02010600030101010101" pitchFamily="2" charset="-122"/>
                  <a:sym typeface="Arial" panose="020B0604020202020204" pitchFamily="34" charset="0"/>
                </a:rPr>
                <a:t>”</a:t>
              </a:r>
              <a:r>
                <a:rPr kumimoji="0" lang="zh-CN" altLang="en-US" sz="2400" b="1" i="0" u="none" strike="noStrike" kern="1200" cap="none" spc="20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宋体" panose="02010600030101010101" pitchFamily="2" charset="-122"/>
                  <a:sym typeface="Arial" panose="020B0604020202020204" pitchFamily="34" charset="0"/>
                </a:rPr>
                <a:t>等词语。</a:t>
              </a:r>
            </a:p>
          </p:txBody>
        </p:sp>
      </p:grpSp>
      <p:grpSp>
        <p:nvGrpSpPr>
          <p:cNvPr id="9" name="组合 10"/>
          <p:cNvGrpSpPr/>
          <p:nvPr/>
        </p:nvGrpSpPr>
        <p:grpSpPr>
          <a:xfrm>
            <a:off x="1484947" y="2989263"/>
            <a:ext cx="9487853" cy="946785"/>
            <a:chOff x="3149" y="2542"/>
            <a:chExt cx="14942" cy="1491"/>
          </a:xfrm>
        </p:grpSpPr>
        <p:grpSp>
          <p:nvGrpSpPr>
            <p:cNvPr id="10" name="组合 11"/>
            <p:cNvGrpSpPr/>
            <p:nvPr/>
          </p:nvGrpSpPr>
          <p:grpSpPr>
            <a:xfrm>
              <a:off x="3149" y="2827"/>
              <a:ext cx="1019" cy="921"/>
              <a:chOff x="3149" y="2827"/>
              <a:chExt cx="1019" cy="921"/>
            </a:xfrm>
          </p:grpSpPr>
          <p:sp>
            <p:nvSpPr>
              <p:cNvPr id="12" name="椭圆 11"/>
              <p:cNvSpPr/>
              <p:nvPr/>
            </p:nvSpPr>
            <p:spPr>
              <a:xfrm>
                <a:off x="3149" y="2827"/>
                <a:ext cx="1019" cy="921"/>
              </a:xfrm>
              <a:prstGeom prst="ellipse">
                <a:avLst/>
              </a:prstGeom>
              <a:noFill/>
              <a:ln w="28575">
                <a:solidFill>
                  <a:srgbClr val="C8A28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120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3" name="文本框 13"/>
              <p:cNvSpPr txBox="1"/>
              <p:nvPr/>
            </p:nvSpPr>
            <p:spPr>
              <a:xfrm>
                <a:off x="3343" y="2827"/>
                <a:ext cx="764" cy="92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3200" b="1" i="0" u="none" strike="noStrike" kern="1200" cap="none" spc="0" normalizeH="0" baseline="0" noProof="0">
                    <a:ln>
                      <a:noFill/>
                    </a:ln>
                    <a:solidFill>
                      <a:srgbClr val="D3AC8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2</a:t>
                </a:r>
              </a:p>
            </p:txBody>
          </p:sp>
        </p:grpSp>
        <p:sp>
          <p:nvSpPr>
            <p:cNvPr id="11" name="文本框 10"/>
            <p:cNvSpPr txBox="1"/>
            <p:nvPr/>
          </p:nvSpPr>
          <p:spPr>
            <a:xfrm>
              <a:off x="4782" y="2542"/>
              <a:ext cx="13309" cy="14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20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宋体" panose="02010600030101010101" pitchFamily="2" charset="-122"/>
                  <a:sym typeface="Arial" panose="020B0604020202020204" pitchFamily="34" charset="0"/>
                </a:rPr>
                <a:t>有感情地朗读课文，抓住重点词句，体会作者对弱小生命的关爱之情。</a:t>
              </a:r>
            </a:p>
          </p:txBody>
        </p:sp>
      </p:grpSp>
      <p:grpSp>
        <p:nvGrpSpPr>
          <p:cNvPr id="14" name="组合 15"/>
          <p:cNvGrpSpPr/>
          <p:nvPr/>
        </p:nvGrpSpPr>
        <p:grpSpPr>
          <a:xfrm>
            <a:off x="1484947" y="4628198"/>
            <a:ext cx="9487853" cy="628650"/>
            <a:chOff x="3149" y="2758"/>
            <a:chExt cx="14942" cy="990"/>
          </a:xfrm>
        </p:grpSpPr>
        <p:grpSp>
          <p:nvGrpSpPr>
            <p:cNvPr id="15" name="组合 16"/>
            <p:cNvGrpSpPr/>
            <p:nvPr/>
          </p:nvGrpSpPr>
          <p:grpSpPr>
            <a:xfrm>
              <a:off x="3149" y="2758"/>
              <a:ext cx="1019" cy="990"/>
              <a:chOff x="3149" y="2758"/>
              <a:chExt cx="1019" cy="990"/>
            </a:xfrm>
          </p:grpSpPr>
          <p:sp>
            <p:nvSpPr>
              <p:cNvPr id="17" name="椭圆 16"/>
              <p:cNvSpPr/>
              <p:nvPr/>
            </p:nvSpPr>
            <p:spPr>
              <a:xfrm>
                <a:off x="3149" y="2758"/>
                <a:ext cx="1019" cy="990"/>
              </a:xfrm>
              <a:prstGeom prst="ellipse">
                <a:avLst/>
              </a:prstGeom>
              <a:noFill/>
              <a:ln w="28575">
                <a:solidFill>
                  <a:srgbClr val="C8A28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120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8" name="文本框 18"/>
              <p:cNvSpPr txBox="1"/>
              <p:nvPr/>
            </p:nvSpPr>
            <p:spPr>
              <a:xfrm>
                <a:off x="3343" y="2827"/>
                <a:ext cx="764" cy="92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D3AC8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3</a:t>
                </a:r>
              </a:p>
            </p:txBody>
          </p:sp>
        </p:grpSp>
        <p:sp>
          <p:nvSpPr>
            <p:cNvPr id="16" name="文本框 15"/>
            <p:cNvSpPr txBox="1"/>
            <p:nvPr/>
          </p:nvSpPr>
          <p:spPr>
            <a:xfrm>
              <a:off x="4782" y="2811"/>
              <a:ext cx="13309" cy="7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20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宋体" panose="02010600030101010101" pitchFamily="2" charset="-122"/>
                  <a:sym typeface="Arial" panose="020B0604020202020204" pitchFamily="34" charset="0"/>
                </a:rPr>
                <a:t>体会作者语言的生动和美妙，学习作者描写事物的方法。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圆角矩形 33"/>
          <p:cNvSpPr/>
          <p:nvPr/>
        </p:nvSpPr>
        <p:spPr>
          <a:xfrm>
            <a:off x="195263" y="1828800"/>
            <a:ext cx="11639550" cy="3570288"/>
          </a:xfrm>
          <a:prstGeom prst="roundRect">
            <a:avLst/>
          </a:prstGeom>
          <a:solidFill>
            <a:schemeClr val="bg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600" b="1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828675" y="2530475"/>
            <a:ext cx="1058545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直接连接符 1"/>
          <p:cNvCxnSpPr/>
          <p:nvPr/>
        </p:nvCxnSpPr>
        <p:spPr>
          <a:xfrm>
            <a:off x="881063" y="4718050"/>
            <a:ext cx="10545763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3" name="文本框 10"/>
          <p:cNvSpPr txBox="1"/>
          <p:nvPr/>
        </p:nvSpPr>
        <p:spPr>
          <a:xfrm>
            <a:off x="2055813" y="3317875"/>
            <a:ext cx="1189037" cy="1200329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72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避</a:t>
            </a:r>
          </a:p>
        </p:txBody>
      </p:sp>
      <p:sp>
        <p:nvSpPr>
          <p:cNvPr id="22534" name="文本框 11"/>
          <p:cNvSpPr txBox="1"/>
          <p:nvPr/>
        </p:nvSpPr>
        <p:spPr>
          <a:xfrm>
            <a:off x="3405188" y="3317875"/>
            <a:ext cx="1187450" cy="1200329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72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撼</a:t>
            </a:r>
          </a:p>
        </p:txBody>
      </p:sp>
      <p:sp>
        <p:nvSpPr>
          <p:cNvPr id="22535" name="文本框 12"/>
          <p:cNvSpPr txBox="1"/>
          <p:nvPr/>
        </p:nvSpPr>
        <p:spPr>
          <a:xfrm>
            <a:off x="4752975" y="3351213"/>
            <a:ext cx="1189038" cy="1200329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72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喧</a:t>
            </a:r>
          </a:p>
        </p:txBody>
      </p:sp>
      <p:sp>
        <p:nvSpPr>
          <p:cNvPr id="22536" name="文本框 18"/>
          <p:cNvSpPr txBox="1"/>
          <p:nvPr/>
        </p:nvSpPr>
        <p:spPr>
          <a:xfrm>
            <a:off x="6102350" y="3352800"/>
            <a:ext cx="1187450" cy="1200329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720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雀</a:t>
            </a:r>
          </a:p>
        </p:txBody>
      </p:sp>
      <p:sp>
        <p:nvSpPr>
          <p:cNvPr id="22537" name="文本框 19"/>
          <p:cNvSpPr txBox="1"/>
          <p:nvPr/>
        </p:nvSpPr>
        <p:spPr>
          <a:xfrm>
            <a:off x="7451725" y="3352800"/>
            <a:ext cx="1187450" cy="1200329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72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炊</a:t>
            </a:r>
          </a:p>
        </p:txBody>
      </p:sp>
      <p:sp>
        <p:nvSpPr>
          <p:cNvPr id="22538" name="文本框 23"/>
          <p:cNvSpPr txBox="1"/>
          <p:nvPr/>
        </p:nvSpPr>
        <p:spPr>
          <a:xfrm>
            <a:off x="8801100" y="3363913"/>
            <a:ext cx="1187450" cy="1200329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72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檐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2205038" y="2614613"/>
            <a:ext cx="1027112" cy="76944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kumimoji="0" lang="en-US" altLang="zh-CN" sz="44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bì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3487738" y="2614613"/>
            <a:ext cx="1109663" cy="76944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i="0" u="none" strike="noStrike" kern="1200" cap="none" spc="-20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hàn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4654550" y="2616200"/>
            <a:ext cx="1528763" cy="76944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xuān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6076950" y="2625725"/>
            <a:ext cx="1401763" cy="76944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qiǎo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7369175" y="2625725"/>
            <a:ext cx="1493838" cy="76944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chuī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8839200" y="2614613"/>
            <a:ext cx="1271588" cy="76944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i="0" u="none" strike="noStrike" kern="1200" cap="none" spc="-30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yán</a:t>
            </a:r>
          </a:p>
        </p:txBody>
      </p:sp>
      <p:sp>
        <p:nvSpPr>
          <p:cNvPr id="5" name="矩形 4"/>
          <p:cNvSpPr/>
          <p:nvPr/>
        </p:nvSpPr>
        <p:spPr>
          <a:xfrm>
            <a:off x="674489" y="260749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会认字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组合 1"/>
          <p:cNvGrpSpPr/>
          <p:nvPr/>
        </p:nvGrpSpPr>
        <p:grpSpPr>
          <a:xfrm>
            <a:off x="231775" y="1428749"/>
            <a:ext cx="10107613" cy="620663"/>
            <a:chOff x="643" y="2174"/>
            <a:chExt cx="15915" cy="977"/>
          </a:xfrm>
        </p:grpSpPr>
        <p:sp>
          <p:nvSpPr>
            <p:cNvPr id="23555" name="矩形 9"/>
            <p:cNvSpPr/>
            <p:nvPr/>
          </p:nvSpPr>
          <p:spPr>
            <a:xfrm>
              <a:off x="643" y="2174"/>
              <a:ext cx="4182" cy="972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68580" tIns="34290" rIns="68580" bIns="34290" anchor="t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52ACA3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【</a:t>
              </a: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52ACA3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喧嚷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52ACA3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】</a:t>
              </a:r>
            </a:p>
          </p:txBody>
        </p:sp>
        <p:sp>
          <p:nvSpPr>
            <p:cNvPr id="23556" name="矩形 6"/>
            <p:cNvSpPr/>
            <p:nvPr/>
          </p:nvSpPr>
          <p:spPr>
            <a:xfrm>
              <a:off x="4034" y="2179"/>
              <a:ext cx="12524" cy="97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68580" tIns="34290" rIns="68580" bIns="34290" anchor="t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（好些人）大声地叫或说。</a:t>
              </a:r>
            </a:p>
          </p:txBody>
        </p:sp>
      </p:grpSp>
      <p:grpSp>
        <p:nvGrpSpPr>
          <p:cNvPr id="23557" name="组合 1"/>
          <p:cNvGrpSpPr/>
          <p:nvPr/>
        </p:nvGrpSpPr>
        <p:grpSpPr>
          <a:xfrm>
            <a:off x="231775" y="2479652"/>
            <a:ext cx="10290175" cy="620663"/>
            <a:chOff x="643" y="2174"/>
            <a:chExt cx="16203" cy="977"/>
          </a:xfrm>
        </p:grpSpPr>
        <p:sp>
          <p:nvSpPr>
            <p:cNvPr id="23558" name="矩形 9"/>
            <p:cNvSpPr/>
            <p:nvPr/>
          </p:nvSpPr>
          <p:spPr>
            <a:xfrm>
              <a:off x="643" y="2174"/>
              <a:ext cx="4182" cy="972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68580" tIns="34290" rIns="68580" bIns="34290" anchor="t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52ACA3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【</a:t>
              </a: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52ACA3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轻盈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52ACA3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】</a:t>
              </a:r>
            </a:p>
          </p:txBody>
        </p:sp>
        <p:sp>
          <p:nvSpPr>
            <p:cNvPr id="23559" name="矩形 6"/>
            <p:cNvSpPr/>
            <p:nvPr/>
          </p:nvSpPr>
          <p:spPr>
            <a:xfrm>
              <a:off x="4322" y="2179"/>
              <a:ext cx="12524" cy="97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68580" tIns="34290" rIns="68580" bIns="34290" anchor="t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形容身材苗条，动作轻快。</a:t>
              </a:r>
            </a:p>
          </p:txBody>
        </p:sp>
      </p:grpSp>
      <p:grpSp>
        <p:nvGrpSpPr>
          <p:cNvPr id="23560" name="组合 5"/>
          <p:cNvGrpSpPr/>
          <p:nvPr/>
        </p:nvGrpSpPr>
        <p:grpSpPr>
          <a:xfrm>
            <a:off x="231775" y="3530555"/>
            <a:ext cx="10290175" cy="620730"/>
            <a:chOff x="643" y="2174"/>
            <a:chExt cx="16203" cy="975"/>
          </a:xfrm>
        </p:grpSpPr>
        <p:sp>
          <p:nvSpPr>
            <p:cNvPr id="23561" name="矩形 9"/>
            <p:cNvSpPr/>
            <p:nvPr/>
          </p:nvSpPr>
          <p:spPr>
            <a:xfrm>
              <a:off x="643" y="2174"/>
              <a:ext cx="4182" cy="97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68580" tIns="34290" rIns="68580" bIns="34290" anchor="t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52ACA3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【</a:t>
              </a: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52ACA3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斑斓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52ACA3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】</a:t>
              </a:r>
            </a:p>
          </p:txBody>
        </p:sp>
        <p:sp>
          <p:nvSpPr>
            <p:cNvPr id="23562" name="矩形 6"/>
            <p:cNvSpPr/>
            <p:nvPr/>
          </p:nvSpPr>
          <p:spPr>
            <a:xfrm>
              <a:off x="4322" y="2179"/>
              <a:ext cx="12524" cy="97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68580" tIns="34290" rIns="68580" bIns="34290" anchor="t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灿烂多彩。</a:t>
              </a:r>
            </a:p>
          </p:txBody>
        </p:sp>
      </p:grpSp>
      <p:grpSp>
        <p:nvGrpSpPr>
          <p:cNvPr id="23563" name="组合 8"/>
          <p:cNvGrpSpPr/>
          <p:nvPr/>
        </p:nvGrpSpPr>
        <p:grpSpPr>
          <a:xfrm>
            <a:off x="231775" y="4581525"/>
            <a:ext cx="10290175" cy="620730"/>
            <a:chOff x="643" y="2174"/>
            <a:chExt cx="16203" cy="975"/>
          </a:xfrm>
        </p:grpSpPr>
        <p:sp>
          <p:nvSpPr>
            <p:cNvPr id="23564" name="矩形 9"/>
            <p:cNvSpPr/>
            <p:nvPr/>
          </p:nvSpPr>
          <p:spPr>
            <a:xfrm>
              <a:off x="643" y="2174"/>
              <a:ext cx="4182" cy="97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68580" tIns="34290" rIns="68580" bIns="34290" anchor="t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52ACA3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【</a:t>
              </a: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52ACA3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确信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52ACA3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】</a:t>
              </a:r>
            </a:p>
          </p:txBody>
        </p:sp>
        <p:sp>
          <p:nvSpPr>
            <p:cNvPr id="23565" name="矩形 6"/>
            <p:cNvSpPr/>
            <p:nvPr/>
          </p:nvSpPr>
          <p:spPr>
            <a:xfrm>
              <a:off x="4322" y="2179"/>
              <a:ext cx="12524" cy="97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68580" tIns="34290" rIns="68580" bIns="34290" anchor="t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坚定地相信；坚信。</a:t>
              </a:r>
            </a:p>
          </p:txBody>
        </p:sp>
      </p:grpSp>
      <p:sp>
        <p:nvSpPr>
          <p:cNvPr id="2" name="矩形 1"/>
          <p:cNvSpPr/>
          <p:nvPr/>
        </p:nvSpPr>
        <p:spPr>
          <a:xfrm>
            <a:off x="674489" y="260749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词语解释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900" y="2790825"/>
            <a:ext cx="2667000" cy="3581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组合 1"/>
          <p:cNvGrpSpPr/>
          <p:nvPr/>
        </p:nvGrpSpPr>
        <p:grpSpPr>
          <a:xfrm>
            <a:off x="812006" y="1617663"/>
            <a:ext cx="10210800" cy="585666"/>
            <a:chOff x="1897" y="2569"/>
            <a:chExt cx="16079" cy="923"/>
          </a:xfrm>
        </p:grpSpPr>
        <p:sp>
          <p:nvSpPr>
            <p:cNvPr id="24579" name="文本框 16"/>
            <p:cNvSpPr txBox="1"/>
            <p:nvPr/>
          </p:nvSpPr>
          <p:spPr>
            <a:xfrm>
              <a:off x="1897" y="2570"/>
              <a:ext cx="3621" cy="9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52ACA3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第一部分：</a:t>
              </a:r>
            </a:p>
          </p:txBody>
        </p:sp>
        <p:sp>
          <p:nvSpPr>
            <p:cNvPr id="24580" name="文本框 17"/>
            <p:cNvSpPr txBox="1"/>
            <p:nvPr/>
          </p:nvSpPr>
          <p:spPr>
            <a:xfrm>
              <a:off x="5067" y="2569"/>
              <a:ext cx="12909" cy="90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（</a:t>
              </a:r>
              <a:r>
                <a:rPr kumimoji="0" lang="en-US" altLang="zh-CN" sz="2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1</a:t>
              </a:r>
              <a:r>
                <a: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、</a:t>
              </a:r>
              <a:r>
                <a:rPr kumimoji="0" lang="en-US" altLang="zh-CN" sz="2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2</a:t>
              </a:r>
              <a:r>
                <a: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）</a:t>
              </a:r>
              <a:r>
                <a: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总写</a:t>
              </a:r>
              <a:r>
                <a:rPr kumimoji="0" lang="en-US" altLang="zh-CN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“</a:t>
              </a:r>
              <a:r>
                <a: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我</a:t>
              </a:r>
              <a:r>
                <a:rPr kumimoji="0" lang="en-US" altLang="zh-CN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”</a:t>
              </a:r>
              <a:r>
                <a: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对蝴蝶在下雨天情况的担忧。</a:t>
              </a:r>
            </a:p>
          </p:txBody>
        </p:sp>
      </p:grpSp>
      <p:grpSp>
        <p:nvGrpSpPr>
          <p:cNvPr id="24581" name="组合 2"/>
          <p:cNvGrpSpPr/>
          <p:nvPr/>
        </p:nvGrpSpPr>
        <p:grpSpPr>
          <a:xfrm>
            <a:off x="812006" y="2592933"/>
            <a:ext cx="10567988" cy="1088933"/>
            <a:chOff x="1897" y="2551"/>
            <a:chExt cx="16643" cy="1714"/>
          </a:xfrm>
        </p:grpSpPr>
        <p:sp>
          <p:nvSpPr>
            <p:cNvPr id="24582" name="文本框 4"/>
            <p:cNvSpPr txBox="1"/>
            <p:nvPr/>
          </p:nvSpPr>
          <p:spPr>
            <a:xfrm>
              <a:off x="1897" y="2570"/>
              <a:ext cx="3621" cy="92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52ACA3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第二部分：</a:t>
              </a:r>
            </a:p>
          </p:txBody>
        </p:sp>
        <p:sp>
          <p:nvSpPr>
            <p:cNvPr id="24583" name="文本框 5"/>
            <p:cNvSpPr txBox="1"/>
            <p:nvPr/>
          </p:nvSpPr>
          <p:spPr>
            <a:xfrm>
              <a:off x="5067" y="2551"/>
              <a:ext cx="13473" cy="171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（</a:t>
              </a:r>
              <a:r>
                <a:rPr kumimoji="0" lang="en-US" altLang="zh-CN" sz="2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3</a:t>
              </a:r>
              <a:r>
                <a: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、</a:t>
              </a:r>
              <a:r>
                <a:rPr kumimoji="0" lang="en-US" altLang="zh-CN" sz="2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4</a:t>
              </a:r>
              <a:r>
                <a: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）</a:t>
              </a:r>
              <a:r>
                <a: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写</a:t>
              </a:r>
              <a:r>
                <a:rPr kumimoji="0" lang="en-US" altLang="zh-CN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“</a:t>
              </a:r>
              <a:r>
                <a: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我</a:t>
              </a:r>
              <a:r>
                <a:rPr kumimoji="0" lang="en-US" altLang="zh-CN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”</a:t>
              </a:r>
              <a:r>
                <a: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对蝴蝶的家一遍遍设问、猜想、找寻，表明了</a:t>
              </a:r>
              <a:r>
                <a:rPr kumimoji="0" lang="en-US" altLang="zh-CN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“</a:t>
              </a:r>
              <a:r>
                <a: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我</a:t>
              </a:r>
              <a:r>
                <a:rPr kumimoji="0" lang="en-US" altLang="zh-CN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”</a:t>
              </a:r>
              <a:r>
                <a: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对蝴蝶的担忧和关爱。</a:t>
              </a:r>
            </a:p>
          </p:txBody>
        </p:sp>
      </p:grpSp>
      <p:grpSp>
        <p:nvGrpSpPr>
          <p:cNvPr id="24584" name="组合 6"/>
          <p:cNvGrpSpPr/>
          <p:nvPr/>
        </p:nvGrpSpPr>
        <p:grpSpPr>
          <a:xfrm>
            <a:off x="812006" y="4071470"/>
            <a:ext cx="10567988" cy="596701"/>
            <a:chOff x="1897" y="2551"/>
            <a:chExt cx="16643" cy="941"/>
          </a:xfrm>
        </p:grpSpPr>
        <p:sp>
          <p:nvSpPr>
            <p:cNvPr id="24585" name="文本框 7"/>
            <p:cNvSpPr txBox="1"/>
            <p:nvPr/>
          </p:nvSpPr>
          <p:spPr>
            <a:xfrm>
              <a:off x="1897" y="2570"/>
              <a:ext cx="3621" cy="9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52ACA3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第三部分：</a:t>
              </a:r>
            </a:p>
          </p:txBody>
        </p:sp>
        <p:sp>
          <p:nvSpPr>
            <p:cNvPr id="24586" name="文本框 8"/>
            <p:cNvSpPr txBox="1"/>
            <p:nvPr/>
          </p:nvSpPr>
          <p:spPr>
            <a:xfrm>
              <a:off x="5067" y="2551"/>
              <a:ext cx="13473" cy="90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（</a:t>
              </a:r>
              <a:r>
                <a:rPr kumimoji="0" lang="en-US" altLang="zh-CN" sz="2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5</a:t>
              </a:r>
              <a:r>
                <a: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）</a:t>
              </a:r>
              <a:r>
                <a: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写</a:t>
              </a:r>
              <a:r>
                <a:rPr kumimoji="0" lang="en-US" altLang="zh-CN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“</a:t>
              </a:r>
              <a:r>
                <a: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我</a:t>
              </a:r>
              <a:r>
                <a:rPr kumimoji="0" lang="en-US" altLang="zh-CN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”</a:t>
              </a:r>
              <a:r>
                <a: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对蝴蝶的家的美好猜想。</a:t>
              </a:r>
            </a:p>
          </p:txBody>
        </p:sp>
      </p:grpSp>
      <p:grpSp>
        <p:nvGrpSpPr>
          <p:cNvPr id="24587" name="组合 9"/>
          <p:cNvGrpSpPr/>
          <p:nvPr/>
        </p:nvGrpSpPr>
        <p:grpSpPr>
          <a:xfrm>
            <a:off x="812006" y="5057775"/>
            <a:ext cx="10567988" cy="596820"/>
            <a:chOff x="1897" y="2551"/>
            <a:chExt cx="16643" cy="939"/>
          </a:xfrm>
        </p:grpSpPr>
        <p:sp>
          <p:nvSpPr>
            <p:cNvPr id="24588" name="文本框 10"/>
            <p:cNvSpPr txBox="1"/>
            <p:nvPr/>
          </p:nvSpPr>
          <p:spPr>
            <a:xfrm>
              <a:off x="1897" y="2570"/>
              <a:ext cx="3621" cy="92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52ACA3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第四部分：</a:t>
              </a:r>
            </a:p>
          </p:txBody>
        </p:sp>
        <p:sp>
          <p:nvSpPr>
            <p:cNvPr id="24589" name="文本框 11"/>
            <p:cNvSpPr txBox="1"/>
            <p:nvPr/>
          </p:nvSpPr>
          <p:spPr>
            <a:xfrm>
              <a:off x="5067" y="2551"/>
              <a:ext cx="13473" cy="90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（</a:t>
              </a:r>
              <a:r>
                <a:rPr kumimoji="0" lang="en-US" altLang="zh-CN" sz="2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6</a:t>
              </a:r>
              <a:r>
                <a: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）</a:t>
              </a:r>
              <a:r>
                <a: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以苦寻无果收束全文，给人留下无限遐想。</a:t>
              </a:r>
            </a:p>
          </p:txBody>
        </p:sp>
      </p:grpSp>
      <p:sp>
        <p:nvSpPr>
          <p:cNvPr id="2" name="矩形 1"/>
          <p:cNvSpPr/>
          <p:nvPr/>
        </p:nvSpPr>
        <p:spPr>
          <a:xfrm>
            <a:off x="674489" y="260749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段落层次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文本框 1"/>
          <p:cNvSpPr txBox="1"/>
          <p:nvPr/>
        </p:nvSpPr>
        <p:spPr>
          <a:xfrm>
            <a:off x="854075" y="1513729"/>
            <a:ext cx="10633075" cy="60426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读课文第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自然段，思考：下大雨的时候，外面的环境是怎样的？</a:t>
            </a:r>
          </a:p>
        </p:txBody>
      </p:sp>
      <p:sp>
        <p:nvSpPr>
          <p:cNvPr id="25603" name="文本框 2"/>
          <p:cNvSpPr txBox="1"/>
          <p:nvPr/>
        </p:nvSpPr>
        <p:spPr>
          <a:xfrm>
            <a:off x="854075" y="2662463"/>
            <a:ext cx="10402888" cy="27101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srgbClr val="52ACA3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52ACA3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天是那样低沉，云是那样黑，雷、电、雨、风，吼叫着，震撼着，雨点密集地喧嚷着，风将银色的雨幕斜挂起来，世界几乎都被冲洗遍了，就连树林内也黑压压的、水琳琳的，到处都是湿的。</a:t>
            </a:r>
          </a:p>
        </p:txBody>
      </p:sp>
      <p:sp>
        <p:nvSpPr>
          <p:cNvPr id="2" name="矩形 1"/>
          <p:cNvSpPr/>
          <p:nvPr/>
        </p:nvSpPr>
        <p:spPr>
          <a:xfrm>
            <a:off x="674489" y="260749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课文解读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文本框 1"/>
          <p:cNvSpPr txBox="1"/>
          <p:nvPr/>
        </p:nvSpPr>
        <p:spPr>
          <a:xfrm>
            <a:off x="703263" y="1123950"/>
            <a:ext cx="10610597" cy="1474186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雷、电、雨、风，吼叫着，震撼着，雨点密集地</a:t>
            </a: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喧嚷着，风将银色的雨幕斜挂起来。</a:t>
            </a:r>
          </a:p>
        </p:txBody>
      </p:sp>
      <p:sp>
        <p:nvSpPr>
          <p:cNvPr id="3" name="椭圆 2"/>
          <p:cNvSpPr/>
          <p:nvPr/>
        </p:nvSpPr>
        <p:spPr>
          <a:xfrm>
            <a:off x="5316537" y="1218106"/>
            <a:ext cx="1558925" cy="657225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666750" y="1941513"/>
            <a:ext cx="1558925" cy="657225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340" name="文本框 14339"/>
          <p:cNvSpPr txBox="1"/>
          <p:nvPr/>
        </p:nvSpPr>
        <p:spPr>
          <a:xfrm>
            <a:off x="5678488" y="3117501"/>
            <a:ext cx="5903913" cy="228472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200" normalizeH="0" baseline="0" noProof="1">
                <a:ln>
                  <a:noFill/>
                </a:ln>
                <a:solidFill>
                  <a:srgbClr val="52ACA3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kumimoji="0" lang="zh-CN" altLang="en-US" sz="2800" b="1" i="0" u="none" strike="noStrike" kern="1200" cap="none" spc="200" normalizeH="0" baseline="0" noProof="1">
                <a:ln>
                  <a:noFill/>
                </a:ln>
                <a:solidFill>
                  <a:srgbClr val="52ACA3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作者运用拟人的手法，形象地描绘了风雨交加的场面，让人听着心惊、看着害怕！为下文描写担心蝴蝶做了铺垫。</a:t>
            </a:r>
          </a:p>
        </p:txBody>
      </p:sp>
      <p:pic>
        <p:nvPicPr>
          <p:cNvPr id="26629" name="图片 4" descr="5abb671b53e87_610"/>
          <p:cNvPicPr>
            <a:picLocks noChangeAspect="1"/>
          </p:cNvPicPr>
          <p:nvPr/>
        </p:nvPicPr>
        <p:blipFill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36675" y="3028950"/>
            <a:ext cx="3623265" cy="3070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/>
        </p:nvSpPr>
        <p:spPr>
          <a:xfrm>
            <a:off x="674489" y="260749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课文解读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000560" y="3449309"/>
            <a:ext cx="2589772" cy="2079626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68350" y="1544285"/>
            <a:ext cx="10623550" cy="640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30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假如蝴蝶没有及时躲过猛烈的风雨，会是什么结果呢？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893545" y="2929542"/>
            <a:ext cx="5588000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翅膀会被雨点打湿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893545" y="3709332"/>
            <a:ext cx="5588000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可能会被风吹得不知去向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893545" y="4489122"/>
            <a:ext cx="6961187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彩粉会被雨水冲刷，失去原有的美丽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893545" y="5268913"/>
            <a:ext cx="7431087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沾上泥污，摔在地上，再也无法飞起来</a:t>
            </a:r>
          </a:p>
        </p:txBody>
      </p:sp>
      <p:sp>
        <p:nvSpPr>
          <p:cNvPr id="2" name="矩形 1"/>
          <p:cNvSpPr/>
          <p:nvPr/>
        </p:nvSpPr>
        <p:spPr>
          <a:xfrm>
            <a:off x="674489" y="260749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讨论交流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文本框 1"/>
          <p:cNvSpPr txBox="1"/>
          <p:nvPr/>
        </p:nvSpPr>
        <p:spPr>
          <a:xfrm>
            <a:off x="727075" y="1219200"/>
            <a:ext cx="10737850" cy="160608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它们的身体是那样轻盈，载不动一个水点儿；它们身上的彩粉是那样斑斓，一点儿谁都不能沾；它们是那样柔弱，比一片树叶还无力，怎么禁得起这猛烈的风雨呢？</a:t>
            </a:r>
          </a:p>
        </p:txBody>
      </p:sp>
      <p:sp>
        <p:nvSpPr>
          <p:cNvPr id="14340" name="文本框 14339"/>
          <p:cNvSpPr txBox="1"/>
          <p:nvPr/>
        </p:nvSpPr>
        <p:spPr>
          <a:xfrm>
            <a:off x="849313" y="3130550"/>
            <a:ext cx="5246687" cy="294099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200" normalizeH="0" baseline="0" noProof="1">
                <a:ln>
                  <a:noFill/>
                </a:ln>
                <a:solidFill>
                  <a:srgbClr val="52ACA3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kumimoji="0" lang="zh-CN" altLang="en-US" sz="2400" b="1" i="0" u="none" strike="noStrike" kern="1200" cap="none" spc="200" normalizeH="0" baseline="0" noProof="1">
                <a:ln>
                  <a:noFill/>
                </a:ln>
                <a:solidFill>
                  <a:srgbClr val="52ACA3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通过排比，巧妙地刻画了蝴蝶的轻盈纤巧、圣洁无暇、柔弱无助的形象。句尾的反问，更是强化了作者对蝴蝶的关切和担忧。</a:t>
            </a:r>
          </a:p>
        </p:txBody>
      </p:sp>
      <p:sp>
        <p:nvSpPr>
          <p:cNvPr id="2" name="矩形 1"/>
          <p:cNvSpPr/>
          <p:nvPr/>
        </p:nvSpPr>
        <p:spPr>
          <a:xfrm>
            <a:off x="674489" y="260749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讨论交流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8" t="639" r="26083" b="13088"/>
          <a:stretch>
            <a:fillRect/>
          </a:stretch>
        </p:blipFill>
        <p:spPr>
          <a:xfrm>
            <a:off x="7023100" y="3130549"/>
            <a:ext cx="3670802" cy="2940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879</Words>
  <Application>Microsoft Office PowerPoint</Application>
  <PresentationFormat>宽屏</PresentationFormat>
  <Paragraphs>107</Paragraphs>
  <Slides>16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7" baseType="lpstr">
      <vt:lpstr>Arial</vt:lpstr>
      <vt:lpstr>微软雅黑</vt:lpstr>
      <vt:lpstr>宋体</vt:lpstr>
      <vt:lpstr>阿里巴巴普惠体 M</vt:lpstr>
      <vt:lpstr>演示斜黑体</vt:lpstr>
      <vt:lpstr>思源黑体 CN Regular</vt:lpstr>
      <vt:lpstr>Calibri</vt:lpstr>
      <vt:lpstr>黑体</vt:lpstr>
      <vt:lpstr>FandolFang R</vt:lpstr>
      <vt:lpstr>楷体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2021-05-10T01:11:29Z</dcterms:created>
  <dcterms:modified xsi:type="dcterms:W3CDTF">2023-01-10T10:27:11Z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FEDC774143344CC0A08D18E52278537A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