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</p:sldIdLst>
  <p:sldSz cx="9144000" cy="51847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72"/>
      </p:cViewPr>
      <p:guideLst>
        <p:guide orient="horz" pos="1541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fld id="{14972BEF-9302-47C4-BB29-09AA4DEF0D8B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339569C-33A4-4CB5-845C-DA4E9836CD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355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277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379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BC365C-D760-4846-801E-0C98D9F19C91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80527E-10C7-4162-AC69-F6C8C35CF288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2B1F92-9D89-4CF6-83DA-53E912931AF3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C33628-FD41-4A67-B2D7-DB1A4C554411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9336A4-807D-4B2B-8C69-DECDAB58EBD6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00710A-0834-498E-B9AF-3C598AAD9752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EE4CEFB-7C8E-4686-881E-7E0461076642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3174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F6B9-AF38-4D43-9152-1073BE5C40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5C74-BDAB-4062-A616-9AEF4185F1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9423-7C09-4D0B-923C-AE8276C25B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7E5F-C47D-4CEE-B847-1E5F54C220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634"/>
            <a:ext cx="2057400" cy="442386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634"/>
            <a:ext cx="6019800" cy="442386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E1B2-8B66-4363-842B-04CA8E8051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2E4E-EE8D-435D-848F-0BBFFE3238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1E48-5567-409E-89D8-70FF996786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3BAB-9B57-4B30-8164-6A44125306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AEE2-7360-4229-B698-EEAE7A375E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8C0-93F9-4B0F-9E1E-1502F942F0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A4F5-2D73-4779-99F1-808109ED24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72E1-E19B-472B-AE57-74B99A714F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C19A-CBF7-4A70-8C19-6C323B3B5D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861A-88F9-4BDA-9D9B-BDED0AA246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BF7D-5BD6-4583-9A48-FDD60E2138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F94C-C4E2-4FB3-B200-CB71ED454E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2CCD-50CD-41E2-BF1E-D88887D915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53A3-B2A9-41D1-BE43-5E21005EAC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FF14-5394-4EE8-A22D-7A9022BEF1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DC62-FE8C-482E-B585-AA69D8CA7A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D479-9DAF-47F9-A39B-CD3BC8419E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AA1B-0888-48A4-A4CB-1A39450215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B038-130A-4E54-AA19-88CF29A95A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257D-352E-40A8-944F-C00027FB0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7633"/>
            <a:ext cx="8229600" cy="442386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F8E94E4-8FAB-4053-9793-3213245E76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97531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492-2EF9-4F61-9E56-CB16BF6E6F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F90E-1AB1-4163-A91C-FC82A8B546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B2A4-A32C-4C0B-A42E-5057960638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3DCD-EAE2-447D-B3AC-17028E3CE7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16F6-5989-4862-B0C0-7BDC637930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6621-9652-413D-8DF8-63A5390DFE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14E0-C11D-4C07-AA5B-193275F9E4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C515-17C9-4039-837E-DEAF2C950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6A97-DEB4-4D93-881C-39BA25ACB5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AC9F-798E-4E87-8C35-58E22C3EBD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1C89-0F31-4B75-9F53-8D00752439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5435-4907-48EA-8368-34B8DA0C87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57809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D466-D35C-4E9A-BC70-669C23326F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7E0-7A76-4866-91E4-8202C79B09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159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9677"/>
            <a:ext cx="8229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805363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CF45F3-C03C-4B8A-9665-028399EDF0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05363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805363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B3656-CBB1-4C80-8DBB-52B3D37445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40307"/>
            <a:ext cx="9144000" cy="129609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天安门广场</a:t>
            </a:r>
          </a:p>
        </p:txBody>
      </p:sp>
      <p:sp>
        <p:nvSpPr>
          <p:cNvPr id="3075" name="标题 1"/>
          <p:cNvSpPr>
            <a:spLocks noGrp="1" noChangeArrowheads="1"/>
          </p:cNvSpPr>
          <p:nvPr>
            <p:ph type="ctrTitle"/>
          </p:nvPr>
        </p:nvSpPr>
        <p:spPr>
          <a:xfrm>
            <a:off x="1115760" y="216224"/>
            <a:ext cx="1922462" cy="3857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六年级上册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88847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2291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12292" name="TextBox 89"/>
          <p:cNvSpPr txBox="1">
            <a:spLocks noChangeArrowheads="1"/>
          </p:cNvSpPr>
          <p:nvPr/>
        </p:nvSpPr>
        <p:spPr bwMode="auto">
          <a:xfrm>
            <a:off x="1538292" y="1924050"/>
            <a:ext cx="6065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观察物体时，可以根据正面和侧面的比例大小来判断观察的位置。也可以用物品代替模拟观察一下再判断。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3315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13316" name="TextBox 89"/>
          <p:cNvSpPr txBox="1">
            <a:spLocks noChangeArrowheads="1"/>
          </p:cNvSpPr>
          <p:nvPr/>
        </p:nvSpPr>
        <p:spPr bwMode="auto">
          <a:xfrm>
            <a:off x="1633542" y="1262063"/>
            <a:ext cx="6175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按照位置②③①④的顺序把四幅图连起来看一看。</a:t>
            </a:r>
          </a:p>
        </p:txBody>
      </p:sp>
      <p:pic>
        <p:nvPicPr>
          <p:cNvPr id="25604" name="图片 -21474826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560640"/>
            <a:ext cx="3987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-21474825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2029" y="2484440"/>
            <a:ext cx="401796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4339" name="TextBox 89"/>
          <p:cNvSpPr txBox="1">
            <a:spLocks noChangeArrowheads="1"/>
          </p:cNvSpPr>
          <p:nvPr/>
        </p:nvSpPr>
        <p:spPr bwMode="auto">
          <a:xfrm>
            <a:off x="801692" y="793750"/>
            <a:ext cx="7043737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淘气乘船游览，游船从A点出发。</a:t>
            </a: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（1）说一说，填一填。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淘气看到下面这四幅图片的先后顺序是：</a:t>
            </a:r>
          </a:p>
        </p:txBody>
      </p:sp>
      <p:sp>
        <p:nvSpPr>
          <p:cNvPr id="6156" name="TextBox 89"/>
          <p:cNvSpPr txBox="1">
            <a:spLocks noChangeArrowheads="1"/>
          </p:cNvSpPr>
          <p:nvPr/>
        </p:nvSpPr>
        <p:spPr bwMode="auto">
          <a:xfrm>
            <a:off x="5334000" y="4176713"/>
            <a:ext cx="101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b,c,d,a</a:t>
            </a:r>
          </a:p>
        </p:txBody>
      </p:sp>
      <p:pic>
        <p:nvPicPr>
          <p:cNvPr id="14341" name="图片 -21474825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7150" y="793750"/>
            <a:ext cx="28654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-21474825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6467" y="2422527"/>
            <a:ext cx="7331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03329" y="804864"/>
            <a:ext cx="27082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摆一摆，验证一下。</a:t>
            </a:r>
          </a:p>
        </p:txBody>
      </p:sp>
      <p:sp>
        <p:nvSpPr>
          <p:cNvPr id="6156" name="TextBox 89"/>
          <p:cNvSpPr txBox="1">
            <a:spLocks noChangeArrowheads="1"/>
          </p:cNvSpPr>
          <p:nvPr/>
        </p:nvSpPr>
        <p:spPr bwMode="auto">
          <a:xfrm>
            <a:off x="1117604" y="2223572"/>
            <a:ext cx="6454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用三个物品代替这三个建筑物，按图中的位置摆一摆，再观察。</a:t>
            </a:r>
          </a:p>
        </p:txBody>
      </p:sp>
      <p:sp>
        <p:nvSpPr>
          <p:cNvPr id="5" name="TextBox 89"/>
          <p:cNvSpPr txBox="1">
            <a:spLocks noChangeArrowheads="1"/>
          </p:cNvSpPr>
          <p:nvPr/>
        </p:nvSpPr>
        <p:spPr bwMode="auto">
          <a:xfrm>
            <a:off x="1117601" y="3168427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先想一想，航行中看到的三个建筑物的位置关系时怎样变化的，再判断。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-21474826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7304" y="2138363"/>
            <a:ext cx="331311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219204" y="842963"/>
            <a:ext cx="719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、不马虎沿小路向果树林看守人的小屋走去。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（1）右面两幅图中，哪幅是在A点处看到的，哪幅是在B点处看到的？</a:t>
            </a:r>
          </a:p>
        </p:txBody>
      </p:sp>
      <p:sp>
        <p:nvSpPr>
          <p:cNvPr id="10" name="副标题 2"/>
          <p:cNvSpPr txBox="1">
            <a:spLocks noChangeArrowheads="1"/>
          </p:cNvSpPr>
          <p:nvPr/>
        </p:nvSpPr>
        <p:spPr bwMode="auto">
          <a:xfrm>
            <a:off x="2771776" y="4556127"/>
            <a:ext cx="1084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4" name="副标题 2"/>
          <p:cNvSpPr txBox="1">
            <a:spLocks noChangeArrowheads="1"/>
          </p:cNvSpPr>
          <p:nvPr/>
        </p:nvSpPr>
        <p:spPr bwMode="auto">
          <a:xfrm>
            <a:off x="4406904" y="4556127"/>
            <a:ext cx="1084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-21474826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7304" y="2138363"/>
            <a:ext cx="331311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可选过程 2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219204" y="914400"/>
            <a:ext cx="719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、不马虎沿小路向果树林看守人的小屋走去。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（2）想一想，不马虎走到C点时，可以看到什么，看不到什么？</a:t>
            </a:r>
          </a:p>
        </p:txBody>
      </p:sp>
      <p:sp>
        <p:nvSpPr>
          <p:cNvPr id="17413" name="副标题 2"/>
          <p:cNvSpPr txBox="1">
            <a:spLocks noChangeArrowheads="1"/>
          </p:cNvSpPr>
          <p:nvPr/>
        </p:nvSpPr>
        <p:spPr bwMode="auto">
          <a:xfrm>
            <a:off x="2771776" y="4556127"/>
            <a:ext cx="1084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17414" name="副标题 2"/>
          <p:cNvSpPr txBox="1">
            <a:spLocks noChangeArrowheads="1"/>
          </p:cNvSpPr>
          <p:nvPr/>
        </p:nvSpPr>
        <p:spPr bwMode="auto">
          <a:xfrm>
            <a:off x="4406904" y="4556127"/>
            <a:ext cx="1084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5" name="副标题 2"/>
          <p:cNvSpPr txBox="1">
            <a:spLocks noChangeArrowheads="1"/>
          </p:cNvSpPr>
          <p:nvPr/>
        </p:nvSpPr>
        <p:spPr bwMode="auto">
          <a:xfrm>
            <a:off x="5840417" y="3111501"/>
            <a:ext cx="28717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不马虎走到C点，可以看到房屋，看不到树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-21474825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938" y="2560639"/>
            <a:ext cx="436721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-21474826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7" y="2560638"/>
            <a:ext cx="43846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22304" y="754063"/>
            <a:ext cx="719296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2、右图是在空中看到的乐乐的家，房子周围有一颗大树，一个石凳，门前有一条小路。（1）下面四个画面，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分别是站在①②③④哪个位置。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27113" y="3419476"/>
            <a:ext cx="62706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pic>
        <p:nvPicPr>
          <p:cNvPr id="18439" name="图片 -21474826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4800" y="1341438"/>
            <a:ext cx="27574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46454" y="3449640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0829" y="3468690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88254" y="3454401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974729" y="1017588"/>
            <a:ext cx="719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下面两个画面是从房子的东、南、西、北四个方向中的哪个方向看到的？填一填。</a:t>
            </a:r>
          </a:p>
        </p:txBody>
      </p:sp>
      <p:pic>
        <p:nvPicPr>
          <p:cNvPr id="19460" name="图片 -21474826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1788" y="1627190"/>
            <a:ext cx="27559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-21474825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4354" y="2906713"/>
            <a:ext cx="41767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30478" y="3997327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1704" y="3997327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79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本课小结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47813" y="1296990"/>
            <a:ext cx="1090612" cy="733425"/>
            <a:chOff x="2257426" y="1609441"/>
            <a:chExt cx="1358900" cy="734510"/>
          </a:xfrm>
        </p:grpSpPr>
        <p:cxnSp>
          <p:nvCxnSpPr>
            <p:cNvPr id="4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2257426" y="1617390"/>
              <a:ext cx="1008791" cy="72656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9"/>
              </p:custDataLst>
            </p:nvPr>
          </p:nvSpPr>
          <p:spPr>
            <a:xfrm>
              <a:off x="2374129" y="1609441"/>
              <a:ext cx="1242197" cy="42607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01</a:t>
              </a:r>
              <a:endParaRPr lang="zh-CN" altLang="en-US" sz="24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47813" y="2439990"/>
            <a:ext cx="1090612" cy="733425"/>
            <a:chOff x="2257426" y="2743610"/>
            <a:chExt cx="1358900" cy="733310"/>
          </a:xfrm>
        </p:grpSpPr>
        <p:cxnSp>
          <p:nvCxnSpPr>
            <p:cNvPr id="8" name="MH_Other_3"/>
            <p:cNvCxnSpPr/>
            <p:nvPr>
              <p:custDataLst>
                <p:tags r:id="rId6"/>
              </p:custDataLst>
            </p:nvPr>
          </p:nvCxnSpPr>
          <p:spPr>
            <a:xfrm>
              <a:off x="2257426" y="2751546"/>
              <a:ext cx="1008791" cy="72537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4"/>
            <p:cNvSpPr/>
            <p:nvPr>
              <p:custDataLst>
                <p:tags r:id="rId7"/>
              </p:custDataLst>
            </p:nvPr>
          </p:nvSpPr>
          <p:spPr>
            <a:xfrm>
              <a:off x="2374129" y="274361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02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547813" y="3617915"/>
            <a:ext cx="1090612" cy="733425"/>
            <a:chOff x="2257426" y="3877780"/>
            <a:chExt cx="1358900" cy="733309"/>
          </a:xfrm>
        </p:grpSpPr>
        <p:cxnSp>
          <p:nvCxnSpPr>
            <p:cNvPr id="12" name="MH_Other_5"/>
            <p:cNvCxnSpPr/>
            <p:nvPr>
              <p:custDataLst>
                <p:tags r:id="rId4"/>
              </p:custDataLst>
            </p:nvPr>
          </p:nvCxnSpPr>
          <p:spPr>
            <a:xfrm>
              <a:off x="2257426" y="3885716"/>
              <a:ext cx="1008791" cy="72537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>
              <p:custDataLst>
                <p:tags r:id="rId5"/>
              </p:custDataLst>
            </p:nvPr>
          </p:nvSpPr>
          <p:spPr>
            <a:xfrm>
              <a:off x="2374129" y="387778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03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5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8425" y="1219202"/>
            <a:ext cx="54625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判断观察照片的拍摄位置时，要抓住照片中主要景物之间的位置关系来判断照片的拍摄位置。</a:t>
            </a: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42" y="2439988"/>
            <a:ext cx="5222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观察物体时，可以根据正面和侧面的比例大小来判断观察的位置。</a:t>
            </a: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625851"/>
            <a:ext cx="53022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也可以用物品代替模拟观察一下再判断。</a:t>
            </a:r>
          </a:p>
        </p:txBody>
      </p:sp>
      <p:sp>
        <p:nvSpPr>
          <p:cNvPr id="20489" name="矩形 17"/>
          <p:cNvSpPr>
            <a:spLocks noChangeArrowheads="1"/>
          </p:cNvSpPr>
          <p:nvPr/>
        </p:nvSpPr>
        <p:spPr bwMode="auto">
          <a:xfrm>
            <a:off x="3738011" y="57626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天安门广场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21507" name="副标题 2"/>
          <p:cNvSpPr txBox="1">
            <a:spLocks noChangeArrowheads="1"/>
          </p:cNvSpPr>
          <p:nvPr/>
        </p:nvSpPr>
        <p:spPr bwMode="auto">
          <a:xfrm>
            <a:off x="971550" y="944563"/>
            <a:ext cx="720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1、从不同位置给你的学校拍摄照片，让你的同桌判断一下是从什么位置拍摄的。</a:t>
            </a:r>
          </a:p>
        </p:txBody>
      </p:sp>
      <p:sp>
        <p:nvSpPr>
          <p:cNvPr id="21508" name="副标题 2"/>
          <p:cNvSpPr txBox="1">
            <a:spLocks noChangeArrowheads="1"/>
          </p:cNvSpPr>
          <p:nvPr/>
        </p:nvSpPr>
        <p:spPr bwMode="auto">
          <a:xfrm>
            <a:off x="1217613" y="2411413"/>
            <a:ext cx="72009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2、预习课本第39页，并谈谈你对百分数的理解。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7" name="副标题 2"/>
          <p:cNvSpPr txBox="1">
            <a:spLocks noChangeArrowheads="1"/>
          </p:cNvSpPr>
          <p:nvPr/>
        </p:nvSpPr>
        <p:spPr bwMode="auto">
          <a:xfrm>
            <a:off x="1631950" y="4051302"/>
            <a:ext cx="6423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你从中能读出哪些数学信息？</a:t>
            </a:r>
          </a:p>
        </p:txBody>
      </p:sp>
      <p:pic>
        <p:nvPicPr>
          <p:cNvPr id="4100" name="图片 -21474826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3725" y="1247775"/>
            <a:ext cx="516413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本节目标</a:t>
            </a: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850904" y="1362075"/>
            <a:ext cx="7440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1．通过观察、比较一些照片或图片画面，能识别和判断拍摄的地点与照片或图片的位置关系。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2、通过观察、想象、判断与推理的活动，发展空间观念。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6147" name="TextBox 89"/>
          <p:cNvSpPr txBox="1">
            <a:spLocks noChangeArrowheads="1"/>
          </p:cNvSpPr>
          <p:nvPr/>
        </p:nvSpPr>
        <p:spPr bwMode="auto">
          <a:xfrm>
            <a:off x="801688" y="793750"/>
            <a:ext cx="4211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淘气乘船游览，按照游览的顺序拍摄了四张照片，你能说说他的游览顺序吗？</a:t>
            </a:r>
          </a:p>
        </p:txBody>
      </p:sp>
      <p:sp>
        <p:nvSpPr>
          <p:cNvPr id="6156" name="TextBox 89"/>
          <p:cNvSpPr txBox="1">
            <a:spLocks noChangeArrowheads="1"/>
          </p:cNvSpPr>
          <p:nvPr/>
        </p:nvSpPr>
        <p:spPr bwMode="auto">
          <a:xfrm>
            <a:off x="1919288" y="4029075"/>
            <a:ext cx="347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按照从右向左的顺序游览的。</a:t>
            </a:r>
          </a:p>
        </p:txBody>
      </p:sp>
      <p:pic>
        <p:nvPicPr>
          <p:cNvPr id="6149" name="图片 -21474825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7150" y="793750"/>
            <a:ext cx="28654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-21474825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9100" y="2422525"/>
            <a:ext cx="1746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-214748259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92" y="2433638"/>
            <a:ext cx="17621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-214748259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57488" y="2433639"/>
            <a:ext cx="1797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-214748259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37104" y="2422527"/>
            <a:ext cx="1762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7171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7172" name="TextBox 89"/>
          <p:cNvSpPr txBox="1">
            <a:spLocks noChangeArrowheads="1"/>
          </p:cNvSpPr>
          <p:nvPr/>
        </p:nvSpPr>
        <p:spPr bwMode="auto">
          <a:xfrm>
            <a:off x="1782767" y="971551"/>
            <a:ext cx="62753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下面这两幅图分别是从哪个位置拍摄的？想一想，说一说。</a:t>
            </a:r>
          </a:p>
        </p:txBody>
      </p:sp>
      <p:pic>
        <p:nvPicPr>
          <p:cNvPr id="7173" name="图片 -2147482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6317" y="1928813"/>
            <a:ext cx="4651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270003" y="3648075"/>
            <a:ext cx="729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第一幅图是从①位置拍摄的，从位置①只能看到人民英雄纪念碑与毛主席纪念堂的正面。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8195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8196" name="TextBox 89"/>
          <p:cNvSpPr txBox="1">
            <a:spLocks noChangeArrowheads="1"/>
          </p:cNvSpPr>
          <p:nvPr/>
        </p:nvSpPr>
        <p:spPr bwMode="auto">
          <a:xfrm>
            <a:off x="1782767" y="971551"/>
            <a:ext cx="62753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下面这两幅图分别是从哪个位置拍摄的？想一想，说一说。</a:t>
            </a:r>
          </a:p>
        </p:txBody>
      </p:sp>
      <p:pic>
        <p:nvPicPr>
          <p:cNvPr id="8197" name="图片 -2147482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6317" y="1928813"/>
            <a:ext cx="4651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270003" y="3648075"/>
            <a:ext cx="729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第二幅图是从④位置拍摄的，位置④则能看到人民英雄纪念碑和毛主席纪念堂的正面和右面。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9219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9220" name="TextBox 89"/>
          <p:cNvSpPr txBox="1">
            <a:spLocks noChangeArrowheads="1"/>
          </p:cNvSpPr>
          <p:nvPr/>
        </p:nvSpPr>
        <p:spPr bwMode="auto">
          <a:xfrm>
            <a:off x="1782767" y="971551"/>
            <a:ext cx="62753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下面这两幅图分别是从哪个位置拍摄的？想一想，说一说。</a:t>
            </a:r>
          </a:p>
        </p:txBody>
      </p:sp>
      <p:pic>
        <p:nvPicPr>
          <p:cNvPr id="9221" name="图片 -2147482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46317" y="1928813"/>
            <a:ext cx="4651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270003" y="3648075"/>
            <a:ext cx="729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判断观察照片的拍摄位置时，要抓住照片中主要景物之间的位置关系来判断照片的拍摄位置。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0243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10244" name="TextBox 89"/>
          <p:cNvSpPr txBox="1">
            <a:spLocks noChangeArrowheads="1"/>
          </p:cNvSpPr>
          <p:nvPr/>
        </p:nvSpPr>
        <p:spPr bwMode="auto">
          <a:xfrm>
            <a:off x="1343029" y="1100139"/>
            <a:ext cx="63468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下面哪幅图是从位置②拍摄的？你有什么好办法？</a:t>
            </a:r>
          </a:p>
        </p:txBody>
      </p:sp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343029" y="3394075"/>
            <a:ext cx="72993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可以比较一下位置②和位置③观察到的人民英雄纪念碑和毛主席纪念堂正面和侧面的大小来判断。在位置②看到人民英雄纪念碑的正面要比侧面小一些。从位置③看到人民英雄纪念碑的正面要比侧面大一些。</a:t>
            </a:r>
          </a:p>
        </p:txBody>
      </p:sp>
      <p:pic>
        <p:nvPicPr>
          <p:cNvPr id="10246" name="图片 -2147482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3254" y="1752600"/>
            <a:ext cx="5286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1267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11268" name="TextBox 89"/>
          <p:cNvSpPr txBox="1">
            <a:spLocks noChangeArrowheads="1"/>
          </p:cNvSpPr>
          <p:nvPr/>
        </p:nvSpPr>
        <p:spPr bwMode="auto">
          <a:xfrm>
            <a:off x="1343029" y="1100139"/>
            <a:ext cx="63468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下面哪幅图是从位置②拍摄的？你有什么好办法？</a:t>
            </a:r>
          </a:p>
        </p:txBody>
      </p:sp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433517" y="3600451"/>
            <a:ext cx="72993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可以在桌子上用物品代替模拟观察一下再判断。</a:t>
            </a:r>
          </a:p>
        </p:txBody>
      </p:sp>
      <p:pic>
        <p:nvPicPr>
          <p:cNvPr id="11270" name="图片 -2147482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3254" y="1752600"/>
            <a:ext cx="5286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>
          <a:solidFill>
            <a:srgbClr val="D60093"/>
          </a:solidFill>
          <a:prstDash val="solid"/>
          <a:miter/>
          <a:headEnd type="none" w="med" len="med"/>
          <a:tailEnd type="none" w="med" len="med"/>
        </a:ln>
      </a:spPr>
      <a:bodyPr wrap="square" lIns="68041" tIns="35381" rIns="68041" bIns="35381">
        <a:spAutoFit/>
      </a:bodyPr>
      <a:lstStyle>
        <a:defPPr algn="l">
          <a:defRPr lang="zh-CN" altLang="en-US" sz="1800" dirty="0">
            <a:solidFill>
              <a:srgbClr val="D6009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自定义</PresentationFormat>
  <Paragraphs>93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黑体</vt:lpstr>
      <vt:lpstr>宋体</vt:lpstr>
      <vt:lpstr>微软雅黑</vt:lpstr>
      <vt:lpstr>Agency FB</vt:lpstr>
      <vt:lpstr>Arial</vt:lpstr>
      <vt:lpstr>Calibri</vt:lpstr>
      <vt:lpstr>WWW.2PPT.COM
</vt:lpstr>
      <vt:lpstr>六年级上册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2023-01-16T16:08:51Z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8115B36DD0ED45A9872F04892E8C5AFD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