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35"/>
  </p:notesMasterIdLst>
  <p:handoutMasterIdLst>
    <p:handoutMasterId r:id="rId36"/>
  </p:handoutMasterIdLst>
  <p:sldIdLst>
    <p:sldId id="258" r:id="rId3"/>
    <p:sldId id="290" r:id="rId4"/>
    <p:sldId id="291" r:id="rId5"/>
    <p:sldId id="292" r:id="rId6"/>
    <p:sldId id="260" r:id="rId7"/>
    <p:sldId id="263" r:id="rId8"/>
    <p:sldId id="276" r:id="rId9"/>
    <p:sldId id="277" r:id="rId10"/>
    <p:sldId id="279" r:id="rId11"/>
    <p:sldId id="280" r:id="rId12"/>
    <p:sldId id="262" r:id="rId13"/>
    <p:sldId id="268" r:id="rId14"/>
    <p:sldId id="274" r:id="rId15"/>
    <p:sldId id="261" r:id="rId16"/>
    <p:sldId id="267" r:id="rId17"/>
    <p:sldId id="269" r:id="rId18"/>
    <p:sldId id="270" r:id="rId19"/>
    <p:sldId id="272" r:id="rId20"/>
    <p:sldId id="273" r:id="rId21"/>
    <p:sldId id="271" r:id="rId22"/>
    <p:sldId id="264" r:id="rId23"/>
    <p:sldId id="282" r:id="rId24"/>
    <p:sldId id="283" r:id="rId25"/>
    <p:sldId id="285" r:id="rId26"/>
    <p:sldId id="265" r:id="rId27"/>
    <p:sldId id="284" r:id="rId28"/>
    <p:sldId id="286" r:id="rId29"/>
    <p:sldId id="287" r:id="rId30"/>
    <p:sldId id="266" r:id="rId31"/>
    <p:sldId id="288" r:id="rId32"/>
    <p:sldId id="289" r:id="rId33"/>
    <p:sldId id="29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orient="horz" pos="2416">
          <p15:clr>
            <a:srgbClr val="A4A3A4"/>
          </p15:clr>
        </p15:guide>
        <p15:guide id="3" pos="74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EAE"/>
    <a:srgbClr val="127C5C"/>
    <a:srgbClr val="05594D"/>
    <a:srgbClr val="E9416A"/>
    <a:srgbClr val="84A0B4"/>
    <a:srgbClr val="6379A6"/>
    <a:srgbClr val="B8B861"/>
    <a:srgbClr val="DF8DA6"/>
    <a:srgbClr val="F3694F"/>
    <a:srgbClr val="709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8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-108" y="-1290"/>
      </p:cViewPr>
      <p:guideLst>
        <p:guide orient="horz" pos="3385"/>
        <p:guide orient="horz" pos="2416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18306-39E9-4A2F-B4CD-9C04FF53FF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702D-E860-4757-B75A-902A060F40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185ED-CF16-4D9A-B8A4-A260EBD16A4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702D-E860-4757-B75A-902A060F40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bg>
      <p:bgPr>
        <a:blipFill dpi="0" rotWithShape="1">
          <a:blip r:embed="rId2"/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9" name="组合 8"/>
          <p:cNvGrpSpPr/>
          <p:nvPr userDrawn="1"/>
        </p:nvGrpSpPr>
        <p:grpSpPr>
          <a:xfrm>
            <a:off x="4747029" y="714719"/>
            <a:ext cx="2727848" cy="739076"/>
            <a:chOff x="3797914" y="476164"/>
            <a:chExt cx="2727848" cy="7390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00324" flipH="1">
              <a:off x="4059442" y="214636"/>
              <a:ext cx="739076" cy="126213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9676">
              <a:off x="5525158" y="214636"/>
              <a:ext cx="739076" cy="1262132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 userDrawn="1"/>
        </p:nvSpPr>
        <p:spPr>
          <a:xfrm>
            <a:off x="5182930" y="25190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369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游戏设置</a:t>
            </a: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403" y="0"/>
            <a:ext cx="2672597" cy="3004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6688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>
            <a:off x="-275771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01"/>
          <a:stretch>
            <a:fillRect/>
          </a:stretch>
        </p:blipFill>
        <p:spPr>
          <a:xfrm flipH="1">
            <a:off x="9071429" y="3004457"/>
            <a:ext cx="3120571" cy="4166369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570249" y="667181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8CED8-7DBC-4883-94D0-179989588A2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6B47D-3DE2-45C6-B8D9-18301E7377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4889" y="3278189"/>
            <a:ext cx="6272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127C5C"/>
                </a:solidFill>
                <a:cs typeface="+mn-ea"/>
                <a:sym typeface="+mn-lt"/>
              </a:rPr>
              <a:t>活动策划方案</a:t>
            </a:r>
            <a:r>
              <a:rPr lang="en-US" altLang="zh-CN" sz="6000" b="1" dirty="0">
                <a:solidFill>
                  <a:srgbClr val="127C5C"/>
                </a:solidFill>
                <a:cs typeface="+mn-ea"/>
                <a:sym typeface="+mn-lt"/>
              </a:rPr>
              <a:t>PPT</a:t>
            </a:r>
            <a:endParaRPr lang="zh-CN" altLang="en-US" sz="6000" b="1" dirty="0">
              <a:solidFill>
                <a:srgbClr val="127C5C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8859" y="4594400"/>
            <a:ext cx="3194281" cy="6976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1829378" y="1230090"/>
            <a:ext cx="6129474" cy="2613092"/>
            <a:chOff x="176256" y="-927066"/>
            <a:chExt cx="6127943" cy="2612806"/>
          </a:xfrm>
        </p:grpSpPr>
        <p:sp>
          <p:nvSpPr>
            <p:cNvPr id="9266" name="椭圆 181"/>
            <p:cNvSpPr>
              <a:spLocks noChangeArrowheads="1"/>
            </p:cNvSpPr>
            <p:nvPr/>
          </p:nvSpPr>
          <p:spPr bwMode="auto">
            <a:xfrm>
              <a:off x="176256" y="-927066"/>
              <a:ext cx="2609864" cy="2612806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dirty="0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3137887" y="317940"/>
              <a:ext cx="3166312" cy="60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、每人将乒乓球吹到最后一个水杯，  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、挑战成功即可获得奖章一枚。</a:t>
              </a: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3137887" y="-277921"/>
              <a:ext cx="2030818" cy="646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小球过河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92587" y="3054620"/>
            <a:ext cx="6590805" cy="2527029"/>
            <a:chOff x="3892587" y="3054620"/>
            <a:chExt cx="6590805" cy="2527029"/>
          </a:xfrm>
        </p:grpSpPr>
        <p:sp>
          <p:nvSpPr>
            <p:cNvPr id="9255" name="椭圆 14"/>
            <p:cNvSpPr>
              <a:spLocks noChangeArrowheads="1"/>
            </p:cNvSpPr>
            <p:nvPr/>
          </p:nvSpPr>
          <p:spPr bwMode="auto">
            <a:xfrm>
              <a:off x="7958852" y="3054620"/>
              <a:ext cx="2524540" cy="2527029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3892587" y="4475583"/>
              <a:ext cx="4066265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、每人利用吸管将乒乓球吹过荧光棒铺设的迷宫，   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、挑战成功即可获得奖章一枚。</a:t>
              </a: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3892587" y="3881835"/>
              <a:ext cx="23845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一气呵成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6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7523" y="3429000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一站到底（视野）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21423" y="2795813"/>
            <a:ext cx="398115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681002" y="1810961"/>
            <a:ext cx="471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于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2012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日推出的全新益智答题类节目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是江苏卫视推出的一档全新益智答题类节目。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一站到底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采用参与者分别单独厮杀的模式，让不同职业、社会标签的参与者在限定的时间内进行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PK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681001" y="3502386"/>
            <a:ext cx="471086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通过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妇女节系列活动，不仅培养了员工基本的人文素养，扩宽了知识层面，激发员工的自信心，开阔视野，也引发了新一轮的全民知识普及大潮，很大程度得提高了常识知识的普及度。</a:t>
            </a:r>
          </a:p>
        </p:txBody>
      </p:sp>
      <p:pic>
        <p:nvPicPr>
          <p:cNvPr id="16" name="图片 15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59521" y="1825625"/>
            <a:ext cx="3948430" cy="2960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-21686" y="1930217"/>
            <a:ext cx="4082890" cy="3063036"/>
            <a:chOff x="1202860" y="2053447"/>
            <a:chExt cx="4111294" cy="3004808"/>
          </a:xfrm>
        </p:grpSpPr>
        <p:sp>
          <p:nvSpPr>
            <p:cNvPr id="3" name="Freeform: Shape 4"/>
            <p:cNvSpPr/>
            <p:nvPr/>
          </p:nvSpPr>
          <p:spPr>
            <a:xfrm>
              <a:off x="2013729" y="2053719"/>
              <a:ext cx="3173981" cy="3004536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94707" tIns="594699" rIns="594707" bIns="594699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13"/>
            <p:cNvSpPr/>
            <p:nvPr/>
          </p:nvSpPr>
          <p:spPr>
            <a:xfrm>
              <a:off x="4092646" y="2053447"/>
              <a:ext cx="1221508" cy="1221118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241241" tIns="241189" rIns="241241" bIns="241189" anchor="ctr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14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21"/>
            <p:cNvSpPr txBox="1"/>
            <p:nvPr/>
          </p:nvSpPr>
          <p:spPr>
            <a:xfrm>
              <a:off x="1202860" y="3064766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6" name="TextBox 28"/>
            <p:cNvSpPr txBox="1"/>
            <p:nvPr/>
          </p:nvSpPr>
          <p:spPr>
            <a:xfrm>
              <a:off x="3023638" y="4106874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组合 1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86982" y="4520070"/>
            <a:ext cx="846899" cy="615100"/>
            <a:chOff x="3768337" y="5126553"/>
            <a:chExt cx="1624013" cy="1179513"/>
          </a:xfrm>
          <a:solidFill>
            <a:srgbClr val="127C5C"/>
          </a:solidFill>
        </p:grpSpPr>
        <p:sp>
          <p:nvSpPr>
            <p:cNvPr id="18" name="Freeform 53"/>
            <p:cNvSpPr/>
            <p:nvPr/>
          </p:nvSpPr>
          <p:spPr bwMode="auto">
            <a:xfrm>
              <a:off x="3768337" y="5186878"/>
              <a:ext cx="1093788" cy="1119188"/>
            </a:xfrm>
            <a:custGeom>
              <a:avLst/>
              <a:gdLst>
                <a:gd name="T0" fmla="*/ 689 w 689"/>
                <a:gd name="T1" fmla="*/ 288 h 705"/>
                <a:gd name="T2" fmla="*/ 689 w 689"/>
                <a:gd name="T3" fmla="*/ 705 h 705"/>
                <a:gd name="T4" fmla="*/ 0 w 689"/>
                <a:gd name="T5" fmla="*/ 705 h 705"/>
                <a:gd name="T6" fmla="*/ 0 w 689"/>
                <a:gd name="T7" fmla="*/ 0 h 705"/>
                <a:gd name="T8" fmla="*/ 689 w 689"/>
                <a:gd name="T9" fmla="*/ 0 h 705"/>
                <a:gd name="T10" fmla="*/ 689 w 689"/>
                <a:gd name="T11" fmla="*/ 94 h 705"/>
                <a:gd name="T12" fmla="*/ 598 w 689"/>
                <a:gd name="T13" fmla="*/ 148 h 705"/>
                <a:gd name="T14" fmla="*/ 598 w 689"/>
                <a:gd name="T15" fmla="*/ 94 h 705"/>
                <a:gd name="T16" fmla="*/ 94 w 689"/>
                <a:gd name="T17" fmla="*/ 94 h 705"/>
                <a:gd name="T18" fmla="*/ 94 w 689"/>
                <a:gd name="T19" fmla="*/ 611 h 705"/>
                <a:gd name="T20" fmla="*/ 598 w 689"/>
                <a:gd name="T21" fmla="*/ 611 h 705"/>
                <a:gd name="T22" fmla="*/ 598 w 689"/>
                <a:gd name="T23" fmla="*/ 352 h 705"/>
                <a:gd name="T24" fmla="*/ 689 w 689"/>
                <a:gd name="T25" fmla="*/ 2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5">
                  <a:moveTo>
                    <a:pt x="689" y="288"/>
                  </a:moveTo>
                  <a:lnTo>
                    <a:pt x="689" y="705"/>
                  </a:lnTo>
                  <a:lnTo>
                    <a:pt x="0" y="705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2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5"/>
            <p:cNvGrpSpPr/>
            <p:nvPr/>
          </p:nvGrpSpPr>
          <p:grpSpPr>
            <a:xfrm>
              <a:off x="4008050" y="5126553"/>
              <a:ext cx="1384300" cy="906464"/>
              <a:chOff x="4008050" y="5126553"/>
              <a:chExt cx="1384300" cy="906464"/>
            </a:xfrm>
            <a:grpFill/>
          </p:grpSpPr>
          <p:sp>
            <p:nvSpPr>
              <p:cNvPr id="20" name="Freeform 52"/>
              <p:cNvSpPr/>
              <p:nvPr/>
            </p:nvSpPr>
            <p:spPr bwMode="auto">
              <a:xfrm>
                <a:off x="4862125" y="5126553"/>
                <a:ext cx="530225" cy="401638"/>
              </a:xfrm>
              <a:custGeom>
                <a:avLst/>
                <a:gdLst>
                  <a:gd name="T0" fmla="*/ 334 w 334"/>
                  <a:gd name="T1" fmla="*/ 0 h 253"/>
                  <a:gd name="T2" fmla="*/ 0 w 334"/>
                  <a:gd name="T3" fmla="*/ 253 h 253"/>
                  <a:gd name="T4" fmla="*/ 0 w 334"/>
                  <a:gd name="T5" fmla="*/ 194 h 253"/>
                  <a:gd name="T6" fmla="*/ 334 w 334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3">
                    <a:moveTo>
                      <a:pt x="334" y="0"/>
                    </a:moveTo>
                    <a:lnTo>
                      <a:pt x="0" y="253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54"/>
              <p:cNvSpPr/>
              <p:nvPr/>
            </p:nvSpPr>
            <p:spPr bwMode="auto">
              <a:xfrm>
                <a:off x="4717663" y="5434528"/>
                <a:ext cx="144463" cy="204788"/>
              </a:xfrm>
              <a:custGeom>
                <a:avLst/>
                <a:gdLst>
                  <a:gd name="T0" fmla="*/ 91 w 91"/>
                  <a:gd name="T1" fmla="*/ 0 h 129"/>
                  <a:gd name="T2" fmla="*/ 91 w 91"/>
                  <a:gd name="T3" fmla="*/ 59 h 129"/>
                  <a:gd name="T4" fmla="*/ 0 w 91"/>
                  <a:gd name="T5" fmla="*/ 129 h 129"/>
                  <a:gd name="T6" fmla="*/ 0 w 91"/>
                  <a:gd name="T7" fmla="*/ 54 h 129"/>
                  <a:gd name="T8" fmla="*/ 91 w 91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0"/>
                    </a:moveTo>
                    <a:lnTo>
                      <a:pt x="91" y="59"/>
                    </a:lnTo>
                    <a:lnTo>
                      <a:pt x="0" y="129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59"/>
              <p:cNvSpPr/>
              <p:nvPr/>
            </p:nvSpPr>
            <p:spPr bwMode="auto">
              <a:xfrm>
                <a:off x="4008050" y="5520254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5 h 323"/>
                  <a:gd name="T4" fmla="*/ 123 w 447"/>
                  <a:gd name="T5" fmla="*/ 323 h 323"/>
                  <a:gd name="T6" fmla="*/ 0 w 447"/>
                  <a:gd name="T7" fmla="*/ 21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5"/>
                    </a:lnTo>
                    <a:lnTo>
                      <a:pt x="123" y="323"/>
                    </a:lnTo>
                    <a:lnTo>
                      <a:pt x="0" y="21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509547" y="3088015"/>
            <a:ext cx="846899" cy="625400"/>
            <a:chOff x="3768337" y="3487550"/>
            <a:chExt cx="1624013" cy="1199266"/>
          </a:xfrm>
          <a:solidFill>
            <a:srgbClr val="127C5C"/>
          </a:solidFill>
        </p:grpSpPr>
        <p:sp>
          <p:nvSpPr>
            <p:cNvPr id="24" name="Freeform 55"/>
            <p:cNvSpPr/>
            <p:nvPr/>
          </p:nvSpPr>
          <p:spPr bwMode="auto">
            <a:xfrm>
              <a:off x="3768337" y="3566041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6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09 h 706"/>
                <a:gd name="T20" fmla="*/ 598 w 689"/>
                <a:gd name="T21" fmla="*/ 609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6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09"/>
                  </a:lnTo>
                  <a:lnTo>
                    <a:pt x="598" y="609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1"/>
            <p:cNvGrpSpPr/>
            <p:nvPr/>
          </p:nvGrpSpPr>
          <p:grpSpPr>
            <a:xfrm>
              <a:off x="4008050" y="3487550"/>
              <a:ext cx="1384300" cy="906940"/>
              <a:chOff x="4008050" y="3487550"/>
              <a:chExt cx="1384300" cy="906940"/>
            </a:xfrm>
            <a:grpFill/>
          </p:grpSpPr>
          <p:sp>
            <p:nvSpPr>
              <p:cNvPr id="26" name="Freeform 51"/>
              <p:cNvSpPr/>
              <p:nvPr/>
            </p:nvSpPr>
            <p:spPr bwMode="auto">
              <a:xfrm>
                <a:off x="4862125" y="3487550"/>
                <a:ext cx="530225" cy="406400"/>
              </a:xfrm>
              <a:custGeom>
                <a:avLst/>
                <a:gdLst>
                  <a:gd name="T0" fmla="*/ 334 w 334"/>
                  <a:gd name="T1" fmla="*/ 0 h 256"/>
                  <a:gd name="T2" fmla="*/ 0 w 334"/>
                  <a:gd name="T3" fmla="*/ 256 h 256"/>
                  <a:gd name="T4" fmla="*/ 0 w 334"/>
                  <a:gd name="T5" fmla="*/ 194 h 256"/>
                  <a:gd name="T6" fmla="*/ 334 w 334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6">
                    <a:moveTo>
                      <a:pt x="334" y="0"/>
                    </a:moveTo>
                    <a:lnTo>
                      <a:pt x="0" y="256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 56"/>
              <p:cNvSpPr/>
              <p:nvPr/>
            </p:nvSpPr>
            <p:spPr bwMode="auto">
              <a:xfrm>
                <a:off x="4717663" y="3795525"/>
                <a:ext cx="144463" cy="209550"/>
              </a:xfrm>
              <a:custGeom>
                <a:avLst/>
                <a:gdLst>
                  <a:gd name="T0" fmla="*/ 91 w 91"/>
                  <a:gd name="T1" fmla="*/ 0 h 132"/>
                  <a:gd name="T2" fmla="*/ 91 w 91"/>
                  <a:gd name="T3" fmla="*/ 62 h 132"/>
                  <a:gd name="T4" fmla="*/ 0 w 91"/>
                  <a:gd name="T5" fmla="*/ 132 h 132"/>
                  <a:gd name="T6" fmla="*/ 0 w 91"/>
                  <a:gd name="T7" fmla="*/ 54 h 132"/>
                  <a:gd name="T8" fmla="*/ 91 w 9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2">
                    <a:moveTo>
                      <a:pt x="91" y="0"/>
                    </a:moveTo>
                    <a:lnTo>
                      <a:pt x="91" y="62"/>
                    </a:lnTo>
                    <a:lnTo>
                      <a:pt x="0" y="132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 60"/>
              <p:cNvSpPr/>
              <p:nvPr/>
            </p:nvSpPr>
            <p:spPr bwMode="auto">
              <a:xfrm>
                <a:off x="4008050" y="3881727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8 h 323"/>
                  <a:gd name="T4" fmla="*/ 123 w 447"/>
                  <a:gd name="T5" fmla="*/ 323 h 323"/>
                  <a:gd name="T6" fmla="*/ 0 w 447"/>
                  <a:gd name="T7" fmla="*/ 24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8"/>
                    </a:lnTo>
                    <a:lnTo>
                      <a:pt x="123" y="323"/>
                    </a:lnTo>
                    <a:lnTo>
                      <a:pt x="0" y="24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31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496950" y="1705522"/>
            <a:ext cx="846899" cy="615927"/>
            <a:chOff x="3768337" y="1881704"/>
            <a:chExt cx="1624013" cy="1181100"/>
          </a:xfrm>
          <a:solidFill>
            <a:srgbClr val="127C5C"/>
          </a:solidFill>
        </p:grpSpPr>
        <p:sp>
          <p:nvSpPr>
            <p:cNvPr id="30" name="Freeform 57"/>
            <p:cNvSpPr/>
            <p:nvPr/>
          </p:nvSpPr>
          <p:spPr bwMode="auto">
            <a:xfrm>
              <a:off x="3768337" y="1942029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8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11 h 706"/>
                <a:gd name="T20" fmla="*/ 598 w 689"/>
                <a:gd name="T21" fmla="*/ 611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04" tIns="60952" rIns="121904" bIns="6095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3"/>
            <p:cNvGrpSpPr/>
            <p:nvPr/>
          </p:nvGrpSpPr>
          <p:grpSpPr>
            <a:xfrm>
              <a:off x="4008050" y="1881704"/>
              <a:ext cx="1384300" cy="903287"/>
              <a:chOff x="4008050" y="1881704"/>
              <a:chExt cx="1384300" cy="903287"/>
            </a:xfrm>
            <a:grpFill/>
          </p:grpSpPr>
          <p:sp>
            <p:nvSpPr>
              <p:cNvPr id="32" name="Freeform 50"/>
              <p:cNvSpPr/>
              <p:nvPr/>
            </p:nvSpPr>
            <p:spPr bwMode="auto">
              <a:xfrm>
                <a:off x="4862125" y="1881704"/>
                <a:ext cx="530225" cy="403225"/>
              </a:xfrm>
              <a:custGeom>
                <a:avLst/>
                <a:gdLst>
                  <a:gd name="T0" fmla="*/ 334 w 334"/>
                  <a:gd name="T1" fmla="*/ 0 h 254"/>
                  <a:gd name="T2" fmla="*/ 0 w 334"/>
                  <a:gd name="T3" fmla="*/ 254 h 254"/>
                  <a:gd name="T4" fmla="*/ 0 w 334"/>
                  <a:gd name="T5" fmla="*/ 194 h 254"/>
                  <a:gd name="T6" fmla="*/ 334 w 334"/>
                  <a:gd name="T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4">
                    <a:moveTo>
                      <a:pt x="334" y="0"/>
                    </a:moveTo>
                    <a:lnTo>
                      <a:pt x="0" y="254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58"/>
              <p:cNvSpPr/>
              <p:nvPr/>
            </p:nvSpPr>
            <p:spPr bwMode="auto">
              <a:xfrm>
                <a:off x="4717663" y="2189679"/>
                <a:ext cx="144463" cy="206375"/>
              </a:xfrm>
              <a:custGeom>
                <a:avLst/>
                <a:gdLst>
                  <a:gd name="T0" fmla="*/ 91 w 91"/>
                  <a:gd name="T1" fmla="*/ 0 h 130"/>
                  <a:gd name="T2" fmla="*/ 91 w 91"/>
                  <a:gd name="T3" fmla="*/ 60 h 130"/>
                  <a:gd name="T4" fmla="*/ 0 w 91"/>
                  <a:gd name="T5" fmla="*/ 130 h 130"/>
                  <a:gd name="T6" fmla="*/ 0 w 91"/>
                  <a:gd name="T7" fmla="*/ 54 h 130"/>
                  <a:gd name="T8" fmla="*/ 91 w 9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0">
                    <a:moveTo>
                      <a:pt x="91" y="0"/>
                    </a:moveTo>
                    <a:lnTo>
                      <a:pt x="91" y="60"/>
                    </a:lnTo>
                    <a:lnTo>
                      <a:pt x="0" y="130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1"/>
              <p:cNvSpPr/>
              <p:nvPr/>
            </p:nvSpPr>
            <p:spPr bwMode="auto">
              <a:xfrm>
                <a:off x="4008050" y="2275403"/>
                <a:ext cx="709613" cy="509588"/>
              </a:xfrm>
              <a:custGeom>
                <a:avLst/>
                <a:gdLst>
                  <a:gd name="T0" fmla="*/ 447 w 447"/>
                  <a:gd name="T1" fmla="*/ 0 h 321"/>
                  <a:gd name="T2" fmla="*/ 447 w 447"/>
                  <a:gd name="T3" fmla="*/ 76 h 321"/>
                  <a:gd name="T4" fmla="*/ 123 w 447"/>
                  <a:gd name="T5" fmla="*/ 321 h 321"/>
                  <a:gd name="T6" fmla="*/ 0 w 447"/>
                  <a:gd name="T7" fmla="*/ 22 h 321"/>
                  <a:gd name="T8" fmla="*/ 123 w 447"/>
                  <a:gd name="T9" fmla="*/ 186 h 321"/>
                  <a:gd name="T10" fmla="*/ 447 w 447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1">
                    <a:moveTo>
                      <a:pt x="447" y="0"/>
                    </a:moveTo>
                    <a:lnTo>
                      <a:pt x="447" y="76"/>
                    </a:lnTo>
                    <a:lnTo>
                      <a:pt x="123" y="321"/>
                    </a:lnTo>
                    <a:lnTo>
                      <a:pt x="0" y="22"/>
                    </a:lnTo>
                    <a:lnTo>
                      <a:pt x="123" y="186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4" tIns="60952" rIns="121904" bIns="6095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TextBox 55"/>
          <p:cNvSpPr txBox="1"/>
          <p:nvPr/>
        </p:nvSpPr>
        <p:spPr>
          <a:xfrm>
            <a:off x="5637738" y="1588862"/>
            <a:ext cx="5539327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首先，一位挑战者站在中间，旁边有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个人，先选择一位，开始答题，每道题有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秒钟的回答时间，答错不扣时间。</a:t>
            </a:r>
          </a:p>
        </p:txBody>
      </p:sp>
      <p:sp>
        <p:nvSpPr>
          <p:cNvPr id="36" name="TextBox 46"/>
          <p:cNvSpPr txBox="1"/>
          <p:nvPr/>
        </p:nvSpPr>
        <p:spPr>
          <a:xfrm>
            <a:off x="5575001" y="3055847"/>
            <a:ext cx="550019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到时间为止，没答上的一方为输，答对了由另一位继续回答，重新计时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秒，如果场上除了挑战者外有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人以上，有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次免答权，少于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人有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次。</a:t>
            </a:r>
          </a:p>
        </p:txBody>
      </p:sp>
      <p:sp>
        <p:nvSpPr>
          <p:cNvPr id="37" name="TextBox 42"/>
          <p:cNvSpPr txBox="1"/>
          <p:nvPr/>
        </p:nvSpPr>
        <p:spPr>
          <a:xfrm>
            <a:off x="5587627" y="4503414"/>
            <a:ext cx="563954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免答权就是当挑战者问题不会回答时，可以将这个问题给予被选中的人回答。则消耗掉一次。当挑战者掉下去时，则被选中的成为挑战者。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76079" y="171745"/>
            <a:ext cx="4265184" cy="584775"/>
            <a:chOff x="376079" y="171745"/>
            <a:chExt cx="4265184" cy="584775"/>
          </a:xfrm>
        </p:grpSpPr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  <p:sp>
          <p:nvSpPr>
            <p:cNvPr id="4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91775" y="35235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运动区（健康）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648975" y="2422397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26950" y="2529182"/>
            <a:ext cx="603338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它比拓展训练更具有趣味及凝聚力，能更好的把企业文化渗透到每个员工，增进员工之间的亲密感，从中学会团队协作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137910" y="3727065"/>
            <a:ext cx="911486" cy="910008"/>
          </a:xfrm>
          <a:prstGeom prst="roundRect">
            <a:avLst/>
          </a:prstGeom>
          <a:solidFill>
            <a:schemeClr val="bg1"/>
          </a:solidFill>
          <a:ln>
            <a:solidFill>
              <a:srgbClr val="12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rgbClr val="248EAE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90334" y="3954948"/>
            <a:ext cx="624015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它的经济性、趣味性及其观赏性能给员工带来另一种新奇体验，能够使整个活动行程兴奋，锻炼员工的团队精神与协作能力。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-2147482610" descr="D:\办公资源网录入\PPT录入素材\2.jp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510" y="1678461"/>
            <a:ext cx="2596515" cy="3246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096000" y="197995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趣味高尔夫</a:t>
            </a:r>
          </a:p>
        </p:txBody>
      </p:sp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5968998" y="2700429"/>
            <a:ext cx="53594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、每名队员在距球门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米的击球点处，用高尔夫球杆将球击进球洞；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、每人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次击球机会，大洞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分小洞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分；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、总分达到</a:t>
            </a:r>
            <a:r>
              <a:rPr lang="en-US" altLang="zh-CN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分即可获得奖章一枚。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办公资源网录入\PPT录入素材\photo-1491841550275-ad7854e35ca6.jpgphoto-1491841550275-ad7854e35c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702" y="1784390"/>
            <a:ext cx="3843655" cy="2882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858145" y="2859802"/>
            <a:ext cx="4412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参赛选手需要用到弯管来投掷球，通过调整弯管的方向，使小球沿管道滚动后，击倒一定距离外的目标，限时一分钟，共计</a:t>
            </a: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个目标。按照击倒目标的数量来获得相应的积分。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58145" y="212485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精准射击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3" name="文本框 1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92622" y="2208687"/>
            <a:ext cx="3257228" cy="244157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5716826" y="2040094"/>
            <a:ext cx="5408373" cy="2571510"/>
            <a:chOff x="2680945" y="518073"/>
            <a:chExt cx="4008275" cy="1905805"/>
          </a:xfrm>
        </p:grpSpPr>
        <p:sp>
          <p:nvSpPr>
            <p:cNvPr id="4" name="Rounded Rectangle 72"/>
            <p:cNvSpPr/>
            <p:nvPr/>
          </p:nvSpPr>
          <p:spPr>
            <a:xfrm>
              <a:off x="4597044" y="51807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企鹅漫步</a:t>
              </a: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680945" y="986846"/>
              <a:ext cx="4008275" cy="143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buFont typeface="Arial" panose="020B0604020202020204" pitchFamily="34" charset="0"/>
                <a:defRPr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、参赛人数为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个人；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、起点和终点各站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名队友，起点第一名队友用手抱球和腿夹球的方式将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个球夹住，呈企鹅状走路，运送到终点与下一名参赛者完成接力，比赛全程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米；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、比赛中球没有掉落即可获得奖章一枚。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08563" y="1912565"/>
            <a:ext cx="3404326" cy="255206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ln w="76200">
            <a:solidFill>
              <a:schemeClr val="bg1"/>
            </a:solidFill>
          </a:ln>
          <a:effectLst/>
        </p:spPr>
      </p:pic>
      <p:grpSp>
        <p:nvGrpSpPr>
          <p:cNvPr id="3" name="组合 2"/>
          <p:cNvGrpSpPr/>
          <p:nvPr/>
        </p:nvGrpSpPr>
        <p:grpSpPr>
          <a:xfrm flipH="1">
            <a:off x="2169011" y="2105336"/>
            <a:ext cx="4828854" cy="2166524"/>
            <a:chOff x="7159879" y="533383"/>
            <a:chExt cx="3578780" cy="1605661"/>
          </a:xfrm>
        </p:grpSpPr>
        <p:sp>
          <p:nvSpPr>
            <p:cNvPr id="4" name="Rounded Rectangle 72"/>
            <p:cNvSpPr/>
            <p:nvPr/>
          </p:nvSpPr>
          <p:spPr>
            <a:xfrm>
              <a:off x="8646483" y="533383"/>
              <a:ext cx="2092176" cy="296863"/>
            </a:xfrm>
            <a:prstGeom prst="roundRect">
              <a:avLst>
                <a:gd name="adj" fmla="val 21110"/>
              </a:avLst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疯狂指压板</a:t>
              </a:r>
              <a:endParaRPr lang="en-US" sz="32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7159879" y="975733"/>
              <a:ext cx="3578780" cy="11633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、比赛开始前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名队员拿着跳绳站在指压板上，比赛时间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分钟；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、裁判发令后，队员在规定时间内</a:t>
              </a: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跳绳计数，参赛队员需拖鞋参赛；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、达到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30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个即可获得奖章一枚。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99082" y="1668701"/>
            <a:ext cx="2031325" cy="709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活动背景</a:t>
            </a:r>
          </a:p>
        </p:txBody>
      </p:sp>
      <p:sp>
        <p:nvSpPr>
          <p:cNvPr id="11" name="矩形 10"/>
          <p:cNvSpPr/>
          <p:nvPr/>
        </p:nvSpPr>
        <p:spPr>
          <a:xfrm>
            <a:off x="1442392" y="3268368"/>
            <a:ext cx="930721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三八妇女节是世界的传统节日，也是广大妇女的节日，为了体现社 区对女同胞的特别关爱，同时丰富员工的业余文化生活，特举办此次活动， 同时将庆祝活动与加强妇女思想教育，激励广大妇女满怀热情投身于工作当中，促进社区和谐发展。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764259" y="1582056"/>
            <a:ext cx="1828802" cy="182880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420001" y="3465286"/>
            <a:ext cx="20794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分钟投篮</a:t>
            </a: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2046873" y="4151696"/>
            <a:ext cx="3439715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、每名队员站在器材外投篮；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、每名队员限时一分钟，不限个数；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、投中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个即可获得奖章一枚。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535489" y="3471276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248EAE"/>
                </a:solidFill>
                <a:latin typeface="+mn-lt"/>
                <a:ea typeface="+mn-ea"/>
                <a:cs typeface="+mn-ea"/>
                <a:sym typeface="+mn-lt"/>
              </a:rPr>
              <a:t>定点羽毛球</a:t>
            </a:r>
          </a:p>
        </p:txBody>
      </p:sp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6222124" y="4147550"/>
            <a:ext cx="5345587" cy="978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、参赛队员在指定位置，以羽毛球发球的方式击球；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、限时一分钟，按球落到呼啦圈内的数量决定是否达标；</a:t>
            </a: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、达标者，现场获得奖章一枚。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670924" y="1609996"/>
            <a:ext cx="1828802" cy="182880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0" grpId="0"/>
      <p:bldP spid="11" grpId="0"/>
      <p:bldP spid="12" grpId="0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67975" y="35997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亲子区（母爱）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4875" y="27282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244"/>
          <p:cNvGrpSpPr/>
          <p:nvPr/>
        </p:nvGrpSpPr>
        <p:grpSpPr bwMode="auto">
          <a:xfrm>
            <a:off x="1876705" y="1889996"/>
            <a:ext cx="3170238" cy="3170236"/>
            <a:chOff x="146037" y="146046"/>
            <a:chExt cx="3106460" cy="3106644"/>
          </a:xfrm>
        </p:grpSpPr>
        <p:sp>
          <p:nvSpPr>
            <p:cNvPr id="11295" name="椭圆 28"/>
            <p:cNvSpPr>
              <a:spLocks noChangeArrowheads="1"/>
            </p:cNvSpPr>
            <p:nvPr/>
          </p:nvSpPr>
          <p:spPr bwMode="auto">
            <a:xfrm>
              <a:off x="146037" y="146046"/>
              <a:ext cx="3106460" cy="3106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DFBE9"/>
                </a:solidFill>
                <a:cs typeface="+mn-ea"/>
                <a:sym typeface="+mn-lt"/>
              </a:endParaRPr>
            </a:p>
          </p:txBody>
        </p:sp>
        <p:pic>
          <p:nvPicPr>
            <p:cNvPr id="11287" name="Group 17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flipH="1">
              <a:off x="340996" y="763678"/>
              <a:ext cx="2716541" cy="187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6" name="组合 1"/>
          <p:cNvGrpSpPr/>
          <p:nvPr/>
        </p:nvGrpSpPr>
        <p:grpSpPr bwMode="auto">
          <a:xfrm>
            <a:off x="5443258" y="1807446"/>
            <a:ext cx="4872037" cy="1460067"/>
            <a:chOff x="0" y="0"/>
            <a:chExt cx="4872627" cy="1459848"/>
          </a:xfrm>
        </p:grpSpPr>
        <p:sp>
          <p:nvSpPr>
            <p:cNvPr id="11280" name="矩形 553"/>
            <p:cNvSpPr>
              <a:spLocks noChangeArrowheads="1"/>
            </p:cNvSpPr>
            <p:nvPr/>
          </p:nvSpPr>
          <p:spPr bwMode="auto">
            <a:xfrm>
              <a:off x="1702006" y="0"/>
              <a:ext cx="172375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2000" b="1" dirty="0">
                  <a:solidFill>
                    <a:srgbClr val="248EAE"/>
                  </a:solidFill>
                  <a:cs typeface="+mn-ea"/>
                  <a:sym typeface="+mn-lt"/>
                </a:rPr>
                <a:t>增进情感交流</a:t>
              </a:r>
            </a:p>
          </p:txBody>
        </p:sp>
        <p:grpSp>
          <p:nvGrpSpPr>
            <p:cNvPr id="11281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83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84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85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282" name="矩形 560"/>
            <p:cNvSpPr>
              <a:spLocks noChangeArrowheads="1"/>
            </p:cNvSpPr>
            <p:nvPr/>
          </p:nvSpPr>
          <p:spPr bwMode="auto">
            <a:xfrm>
              <a:off x="0" y="592048"/>
              <a:ext cx="4872627" cy="86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由于现代社会竞争的日趋激烈，年轻的父母大多把大部分精力都用在工作及不断学习、提高中。与孩子共同游戏的时间更是明显减少。</a:t>
              </a:r>
            </a:p>
          </p:txBody>
        </p:sp>
      </p:grpSp>
      <p:grpSp>
        <p:nvGrpSpPr>
          <p:cNvPr id="13333" name="组合 2"/>
          <p:cNvGrpSpPr/>
          <p:nvPr/>
        </p:nvGrpSpPr>
        <p:grpSpPr bwMode="auto">
          <a:xfrm>
            <a:off x="5443258" y="3552243"/>
            <a:ext cx="4872037" cy="1460069"/>
            <a:chOff x="0" y="0"/>
            <a:chExt cx="4872627" cy="1458751"/>
          </a:xfrm>
        </p:grpSpPr>
        <p:sp>
          <p:nvSpPr>
            <p:cNvPr id="11274" name="矩形 561"/>
            <p:cNvSpPr>
              <a:spLocks noChangeArrowheads="1"/>
            </p:cNvSpPr>
            <p:nvPr/>
          </p:nvSpPr>
          <p:spPr bwMode="auto">
            <a:xfrm>
              <a:off x="1446180" y="0"/>
              <a:ext cx="1980269" cy="39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2000" b="1" dirty="0">
                  <a:solidFill>
                    <a:srgbClr val="248EAE"/>
                  </a:solidFill>
                  <a:cs typeface="+mn-ea"/>
                  <a:sym typeface="+mn-lt"/>
                </a:rPr>
                <a:t>激发孩子的潜能</a:t>
              </a:r>
            </a:p>
          </p:txBody>
        </p:sp>
        <p:grpSp>
          <p:nvGrpSpPr>
            <p:cNvPr id="11275" name="Group 8"/>
            <p:cNvGrpSpPr/>
            <p:nvPr/>
          </p:nvGrpSpPr>
          <p:grpSpPr bwMode="auto">
            <a:xfrm>
              <a:off x="1182778" y="267249"/>
              <a:ext cx="2507071" cy="211316"/>
              <a:chOff x="0" y="0"/>
              <a:chExt cx="2444" cy="206"/>
            </a:xfrm>
          </p:grpSpPr>
          <p:sp>
            <p:nvSpPr>
              <p:cNvPr id="11277" name="Freeform 9"/>
              <p:cNvSpPr/>
              <p:nvPr/>
            </p:nvSpPr>
            <p:spPr bwMode="auto">
              <a:xfrm>
                <a:off x="0" y="0"/>
                <a:ext cx="169" cy="204"/>
              </a:xfrm>
              <a:custGeom>
                <a:avLst/>
                <a:gdLst>
                  <a:gd name="T0" fmla="*/ 0 w 71"/>
                  <a:gd name="T1" fmla="*/ 106 h 83"/>
                  <a:gd name="T2" fmla="*/ 69 w 71"/>
                  <a:gd name="T3" fmla="*/ 88 h 83"/>
                  <a:gd name="T4" fmla="*/ 90 w 71"/>
                  <a:gd name="T5" fmla="*/ 96 h 83"/>
                  <a:gd name="T6" fmla="*/ 81 w 71"/>
                  <a:gd name="T7" fmla="*/ 42 h 83"/>
                  <a:gd name="T8" fmla="*/ 150 w 71"/>
                  <a:gd name="T9" fmla="*/ 20 h 83"/>
                  <a:gd name="T10" fmla="*/ 157 w 71"/>
                  <a:gd name="T11" fmla="*/ 64 h 83"/>
                  <a:gd name="T12" fmla="*/ 150 w 71"/>
                  <a:gd name="T13" fmla="*/ 76 h 83"/>
                  <a:gd name="T14" fmla="*/ 126 w 71"/>
                  <a:gd name="T15" fmla="*/ 79 h 83"/>
                  <a:gd name="T16" fmla="*/ 121 w 71"/>
                  <a:gd name="T17" fmla="*/ 57 h 83"/>
                  <a:gd name="T18" fmla="*/ 145 w 71"/>
                  <a:gd name="T19" fmla="*/ 52 h 83"/>
                  <a:gd name="T20" fmla="*/ 152 w 71"/>
                  <a:gd name="T21" fmla="*/ 57 h 83"/>
                  <a:gd name="T22" fmla="*/ 133 w 71"/>
                  <a:gd name="T23" fmla="*/ 20 h 83"/>
                  <a:gd name="T24" fmla="*/ 86 w 71"/>
                  <a:gd name="T25" fmla="*/ 52 h 83"/>
                  <a:gd name="T26" fmla="*/ 117 w 71"/>
                  <a:gd name="T27" fmla="*/ 101 h 83"/>
                  <a:gd name="T28" fmla="*/ 131 w 71"/>
                  <a:gd name="T29" fmla="*/ 103 h 83"/>
                  <a:gd name="T30" fmla="*/ 131 w 71"/>
                  <a:gd name="T31" fmla="*/ 108 h 83"/>
                  <a:gd name="T32" fmla="*/ 114 w 71"/>
                  <a:gd name="T33" fmla="*/ 113 h 83"/>
                  <a:gd name="T34" fmla="*/ 86 w 71"/>
                  <a:gd name="T35" fmla="*/ 160 h 83"/>
                  <a:gd name="T36" fmla="*/ 126 w 71"/>
                  <a:gd name="T37" fmla="*/ 197 h 83"/>
                  <a:gd name="T38" fmla="*/ 152 w 71"/>
                  <a:gd name="T39" fmla="*/ 157 h 83"/>
                  <a:gd name="T40" fmla="*/ 145 w 71"/>
                  <a:gd name="T41" fmla="*/ 162 h 83"/>
                  <a:gd name="T42" fmla="*/ 121 w 71"/>
                  <a:gd name="T43" fmla="*/ 157 h 83"/>
                  <a:gd name="T44" fmla="*/ 126 w 71"/>
                  <a:gd name="T45" fmla="*/ 135 h 83"/>
                  <a:gd name="T46" fmla="*/ 150 w 71"/>
                  <a:gd name="T47" fmla="*/ 138 h 83"/>
                  <a:gd name="T48" fmla="*/ 159 w 71"/>
                  <a:gd name="T49" fmla="*/ 182 h 83"/>
                  <a:gd name="T50" fmla="*/ 121 w 71"/>
                  <a:gd name="T51" fmla="*/ 204 h 83"/>
                  <a:gd name="T52" fmla="*/ 83 w 71"/>
                  <a:gd name="T53" fmla="*/ 177 h 83"/>
                  <a:gd name="T54" fmla="*/ 93 w 71"/>
                  <a:gd name="T55" fmla="*/ 118 h 83"/>
                  <a:gd name="T56" fmla="*/ 67 w 71"/>
                  <a:gd name="T57" fmla="*/ 128 h 83"/>
                  <a:gd name="T58" fmla="*/ 10 w 71"/>
                  <a:gd name="T59" fmla="*/ 116 h 83"/>
                  <a:gd name="T60" fmla="*/ 0 w 71"/>
                  <a:gd name="T61" fmla="*/ 108 h 83"/>
                  <a:gd name="T62" fmla="*/ 0 w 71"/>
                  <a:gd name="T63" fmla="*/ 106 h 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1" h="83">
                    <a:moveTo>
                      <a:pt x="0" y="43"/>
                    </a:moveTo>
                    <a:cubicBezTo>
                      <a:pt x="9" y="37"/>
                      <a:pt x="18" y="32"/>
                      <a:pt x="29" y="36"/>
                    </a:cubicBezTo>
                    <a:cubicBezTo>
                      <a:pt x="32" y="36"/>
                      <a:pt x="35" y="38"/>
                      <a:pt x="38" y="39"/>
                    </a:cubicBezTo>
                    <a:cubicBezTo>
                      <a:pt x="33" y="32"/>
                      <a:pt x="31" y="25"/>
                      <a:pt x="34" y="17"/>
                    </a:cubicBezTo>
                    <a:cubicBezTo>
                      <a:pt x="38" y="5"/>
                      <a:pt x="53" y="0"/>
                      <a:pt x="63" y="8"/>
                    </a:cubicBezTo>
                    <a:cubicBezTo>
                      <a:pt x="69" y="13"/>
                      <a:pt x="70" y="20"/>
                      <a:pt x="66" y="26"/>
                    </a:cubicBezTo>
                    <a:cubicBezTo>
                      <a:pt x="65" y="28"/>
                      <a:pt x="64" y="29"/>
                      <a:pt x="63" y="31"/>
                    </a:cubicBezTo>
                    <a:cubicBezTo>
                      <a:pt x="60" y="34"/>
                      <a:pt x="56" y="35"/>
                      <a:pt x="53" y="32"/>
                    </a:cubicBezTo>
                    <a:cubicBezTo>
                      <a:pt x="50" y="30"/>
                      <a:pt x="49" y="26"/>
                      <a:pt x="51" y="23"/>
                    </a:cubicBezTo>
                    <a:cubicBezTo>
                      <a:pt x="53" y="20"/>
                      <a:pt x="57" y="19"/>
                      <a:pt x="61" y="21"/>
                    </a:cubicBezTo>
                    <a:cubicBezTo>
                      <a:pt x="62" y="21"/>
                      <a:pt x="63" y="22"/>
                      <a:pt x="64" y="23"/>
                    </a:cubicBezTo>
                    <a:cubicBezTo>
                      <a:pt x="67" y="16"/>
                      <a:pt x="63" y="10"/>
                      <a:pt x="56" y="8"/>
                    </a:cubicBezTo>
                    <a:cubicBezTo>
                      <a:pt x="47" y="5"/>
                      <a:pt x="38" y="11"/>
                      <a:pt x="36" y="21"/>
                    </a:cubicBezTo>
                    <a:cubicBezTo>
                      <a:pt x="34" y="31"/>
                      <a:pt x="39" y="40"/>
                      <a:pt x="49" y="41"/>
                    </a:cubicBezTo>
                    <a:cubicBezTo>
                      <a:pt x="51" y="42"/>
                      <a:pt x="53" y="42"/>
                      <a:pt x="55" y="42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3" y="45"/>
                      <a:pt x="50" y="45"/>
                      <a:pt x="48" y="46"/>
                    </a:cubicBezTo>
                    <a:cubicBezTo>
                      <a:pt x="39" y="48"/>
                      <a:pt x="34" y="55"/>
                      <a:pt x="36" y="65"/>
                    </a:cubicBezTo>
                    <a:cubicBezTo>
                      <a:pt x="37" y="74"/>
                      <a:pt x="44" y="80"/>
                      <a:pt x="53" y="80"/>
                    </a:cubicBezTo>
                    <a:cubicBezTo>
                      <a:pt x="62" y="79"/>
                      <a:pt x="68" y="70"/>
                      <a:pt x="64" y="64"/>
                    </a:cubicBezTo>
                    <a:cubicBezTo>
                      <a:pt x="63" y="65"/>
                      <a:pt x="62" y="66"/>
                      <a:pt x="61" y="66"/>
                    </a:cubicBezTo>
                    <a:cubicBezTo>
                      <a:pt x="58" y="68"/>
                      <a:pt x="53" y="67"/>
                      <a:pt x="51" y="64"/>
                    </a:cubicBezTo>
                    <a:cubicBezTo>
                      <a:pt x="49" y="61"/>
                      <a:pt x="50" y="57"/>
                      <a:pt x="53" y="55"/>
                    </a:cubicBezTo>
                    <a:cubicBezTo>
                      <a:pt x="55" y="53"/>
                      <a:pt x="60" y="53"/>
                      <a:pt x="63" y="56"/>
                    </a:cubicBezTo>
                    <a:cubicBezTo>
                      <a:pt x="67" y="61"/>
                      <a:pt x="71" y="66"/>
                      <a:pt x="67" y="74"/>
                    </a:cubicBezTo>
                    <a:cubicBezTo>
                      <a:pt x="64" y="80"/>
                      <a:pt x="58" y="83"/>
                      <a:pt x="51" y="83"/>
                    </a:cubicBezTo>
                    <a:cubicBezTo>
                      <a:pt x="43" y="83"/>
                      <a:pt x="38" y="79"/>
                      <a:pt x="35" y="72"/>
                    </a:cubicBezTo>
                    <a:cubicBezTo>
                      <a:pt x="31" y="63"/>
                      <a:pt x="32" y="55"/>
                      <a:pt x="39" y="48"/>
                    </a:cubicBezTo>
                    <a:cubicBezTo>
                      <a:pt x="35" y="49"/>
                      <a:pt x="32" y="51"/>
                      <a:pt x="28" y="52"/>
                    </a:cubicBezTo>
                    <a:cubicBezTo>
                      <a:pt x="19" y="54"/>
                      <a:pt x="11" y="51"/>
                      <a:pt x="4" y="47"/>
                    </a:cubicBezTo>
                    <a:cubicBezTo>
                      <a:pt x="3" y="46"/>
                      <a:pt x="1" y="45"/>
                      <a:pt x="0" y="44"/>
                    </a:cubicBezTo>
                    <a:cubicBezTo>
                      <a:pt x="0" y="44"/>
                      <a:pt x="0" y="44"/>
                      <a:pt x="0" y="4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78" name="Freeform 10"/>
              <p:cNvSpPr/>
              <p:nvPr/>
            </p:nvSpPr>
            <p:spPr bwMode="auto">
              <a:xfrm>
                <a:off x="145" y="91"/>
                <a:ext cx="2155" cy="32"/>
              </a:xfrm>
              <a:custGeom>
                <a:avLst/>
                <a:gdLst>
                  <a:gd name="T0" fmla="*/ 59 w 910"/>
                  <a:gd name="T1" fmla="*/ 0 h 13"/>
                  <a:gd name="T2" fmla="*/ 270 w 910"/>
                  <a:gd name="T3" fmla="*/ 10 h 13"/>
                  <a:gd name="T4" fmla="*/ 348 w 910"/>
                  <a:gd name="T5" fmla="*/ 12 h 13"/>
                  <a:gd name="T6" fmla="*/ 1762 w 910"/>
                  <a:gd name="T7" fmla="*/ 12 h 13"/>
                  <a:gd name="T8" fmla="*/ 2041 w 910"/>
                  <a:gd name="T9" fmla="*/ 2 h 13"/>
                  <a:gd name="T10" fmla="*/ 2136 w 910"/>
                  <a:gd name="T11" fmla="*/ 0 h 13"/>
                  <a:gd name="T12" fmla="*/ 2155 w 910"/>
                  <a:gd name="T13" fmla="*/ 17 h 13"/>
                  <a:gd name="T14" fmla="*/ 2136 w 910"/>
                  <a:gd name="T15" fmla="*/ 32 h 13"/>
                  <a:gd name="T16" fmla="*/ 1923 w 910"/>
                  <a:gd name="T17" fmla="*/ 25 h 13"/>
                  <a:gd name="T18" fmla="*/ 1655 w 910"/>
                  <a:gd name="T19" fmla="*/ 20 h 13"/>
                  <a:gd name="T20" fmla="*/ 791 w 910"/>
                  <a:gd name="T21" fmla="*/ 20 h 13"/>
                  <a:gd name="T22" fmla="*/ 118 w 910"/>
                  <a:gd name="T23" fmla="*/ 30 h 13"/>
                  <a:gd name="T24" fmla="*/ 21 w 910"/>
                  <a:gd name="T25" fmla="*/ 32 h 13"/>
                  <a:gd name="T26" fmla="*/ 2 w 910"/>
                  <a:gd name="T27" fmla="*/ 15 h 13"/>
                  <a:gd name="T28" fmla="*/ 19 w 910"/>
                  <a:gd name="T29" fmla="*/ 0 h 13"/>
                  <a:gd name="T30" fmla="*/ 59 w 910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10" h="13">
                    <a:moveTo>
                      <a:pt x="25" y="0"/>
                    </a:moveTo>
                    <a:cubicBezTo>
                      <a:pt x="55" y="1"/>
                      <a:pt x="84" y="3"/>
                      <a:pt x="114" y="4"/>
                    </a:cubicBezTo>
                    <a:cubicBezTo>
                      <a:pt x="125" y="4"/>
                      <a:pt x="136" y="5"/>
                      <a:pt x="147" y="5"/>
                    </a:cubicBezTo>
                    <a:cubicBezTo>
                      <a:pt x="346" y="5"/>
                      <a:pt x="545" y="5"/>
                      <a:pt x="744" y="5"/>
                    </a:cubicBezTo>
                    <a:cubicBezTo>
                      <a:pt x="783" y="5"/>
                      <a:pt x="822" y="2"/>
                      <a:pt x="862" y="1"/>
                    </a:cubicBezTo>
                    <a:cubicBezTo>
                      <a:pt x="875" y="0"/>
                      <a:pt x="889" y="0"/>
                      <a:pt x="902" y="0"/>
                    </a:cubicBezTo>
                    <a:cubicBezTo>
                      <a:pt x="907" y="0"/>
                      <a:pt x="910" y="2"/>
                      <a:pt x="910" y="7"/>
                    </a:cubicBezTo>
                    <a:cubicBezTo>
                      <a:pt x="910" y="11"/>
                      <a:pt x="907" y="13"/>
                      <a:pt x="902" y="13"/>
                    </a:cubicBezTo>
                    <a:cubicBezTo>
                      <a:pt x="872" y="12"/>
                      <a:pt x="842" y="11"/>
                      <a:pt x="812" y="10"/>
                    </a:cubicBezTo>
                    <a:cubicBezTo>
                      <a:pt x="775" y="9"/>
                      <a:pt x="737" y="8"/>
                      <a:pt x="699" y="8"/>
                    </a:cubicBezTo>
                    <a:cubicBezTo>
                      <a:pt x="578" y="8"/>
                      <a:pt x="456" y="8"/>
                      <a:pt x="334" y="8"/>
                    </a:cubicBezTo>
                    <a:cubicBezTo>
                      <a:pt x="240" y="9"/>
                      <a:pt x="145" y="6"/>
                      <a:pt x="50" y="12"/>
                    </a:cubicBezTo>
                    <a:cubicBezTo>
                      <a:pt x="36" y="13"/>
                      <a:pt x="23" y="13"/>
                      <a:pt x="9" y="13"/>
                    </a:cubicBezTo>
                    <a:cubicBezTo>
                      <a:pt x="4" y="13"/>
                      <a:pt x="0" y="10"/>
                      <a:pt x="1" y="6"/>
                    </a:cubicBezTo>
                    <a:cubicBezTo>
                      <a:pt x="1" y="2"/>
                      <a:pt x="3" y="0"/>
                      <a:pt x="8" y="0"/>
                    </a:cubicBezTo>
                    <a:cubicBezTo>
                      <a:pt x="14" y="0"/>
                      <a:pt x="20" y="0"/>
                      <a:pt x="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79" name="Freeform 11"/>
              <p:cNvSpPr/>
              <p:nvPr/>
            </p:nvSpPr>
            <p:spPr bwMode="auto">
              <a:xfrm>
                <a:off x="2276" y="7"/>
                <a:ext cx="168" cy="199"/>
              </a:xfrm>
              <a:custGeom>
                <a:avLst/>
                <a:gdLst>
                  <a:gd name="T0" fmla="*/ 40 w 71"/>
                  <a:gd name="T1" fmla="*/ 98 h 81"/>
                  <a:gd name="T2" fmla="*/ 54 w 71"/>
                  <a:gd name="T3" fmla="*/ 93 h 81"/>
                  <a:gd name="T4" fmla="*/ 83 w 71"/>
                  <a:gd name="T5" fmla="*/ 39 h 81"/>
                  <a:gd name="T6" fmla="*/ 35 w 71"/>
                  <a:gd name="T7" fmla="*/ 12 h 81"/>
                  <a:gd name="T8" fmla="*/ 19 w 71"/>
                  <a:gd name="T9" fmla="*/ 49 h 81"/>
                  <a:gd name="T10" fmla="*/ 24 w 71"/>
                  <a:gd name="T11" fmla="*/ 44 h 81"/>
                  <a:gd name="T12" fmla="*/ 47 w 71"/>
                  <a:gd name="T13" fmla="*/ 49 h 81"/>
                  <a:gd name="T14" fmla="*/ 45 w 71"/>
                  <a:gd name="T15" fmla="*/ 71 h 81"/>
                  <a:gd name="T16" fmla="*/ 21 w 71"/>
                  <a:gd name="T17" fmla="*/ 69 h 81"/>
                  <a:gd name="T18" fmla="*/ 12 w 71"/>
                  <a:gd name="T19" fmla="*/ 22 h 81"/>
                  <a:gd name="T20" fmla="*/ 54 w 71"/>
                  <a:gd name="T21" fmla="*/ 2 h 81"/>
                  <a:gd name="T22" fmla="*/ 90 w 71"/>
                  <a:gd name="T23" fmla="*/ 39 h 81"/>
                  <a:gd name="T24" fmla="*/ 80 w 71"/>
                  <a:gd name="T25" fmla="*/ 88 h 81"/>
                  <a:gd name="T26" fmla="*/ 168 w 71"/>
                  <a:gd name="T27" fmla="*/ 98 h 81"/>
                  <a:gd name="T28" fmla="*/ 78 w 71"/>
                  <a:gd name="T29" fmla="*/ 111 h 81"/>
                  <a:gd name="T30" fmla="*/ 90 w 71"/>
                  <a:gd name="T31" fmla="*/ 157 h 81"/>
                  <a:gd name="T32" fmla="*/ 64 w 71"/>
                  <a:gd name="T33" fmla="*/ 194 h 81"/>
                  <a:gd name="T34" fmla="*/ 19 w 71"/>
                  <a:gd name="T35" fmla="*/ 187 h 81"/>
                  <a:gd name="T36" fmla="*/ 12 w 71"/>
                  <a:gd name="T37" fmla="*/ 142 h 81"/>
                  <a:gd name="T38" fmla="*/ 19 w 71"/>
                  <a:gd name="T39" fmla="*/ 133 h 81"/>
                  <a:gd name="T40" fmla="*/ 43 w 71"/>
                  <a:gd name="T41" fmla="*/ 128 h 81"/>
                  <a:gd name="T42" fmla="*/ 47 w 71"/>
                  <a:gd name="T43" fmla="*/ 152 h 81"/>
                  <a:gd name="T44" fmla="*/ 21 w 71"/>
                  <a:gd name="T45" fmla="*/ 152 h 81"/>
                  <a:gd name="T46" fmla="*/ 19 w 71"/>
                  <a:gd name="T47" fmla="*/ 147 h 81"/>
                  <a:gd name="T48" fmla="*/ 31 w 71"/>
                  <a:gd name="T49" fmla="*/ 187 h 81"/>
                  <a:gd name="T50" fmla="*/ 85 w 71"/>
                  <a:gd name="T51" fmla="*/ 155 h 81"/>
                  <a:gd name="T52" fmla="*/ 50 w 71"/>
                  <a:gd name="T53" fmla="*/ 103 h 81"/>
                  <a:gd name="T54" fmla="*/ 40 w 71"/>
                  <a:gd name="T55" fmla="*/ 101 h 81"/>
                  <a:gd name="T56" fmla="*/ 40 w 71"/>
                  <a:gd name="T57" fmla="*/ 98 h 8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1" h="81">
                    <a:moveTo>
                      <a:pt x="17" y="40"/>
                    </a:moveTo>
                    <a:cubicBezTo>
                      <a:pt x="19" y="39"/>
                      <a:pt x="21" y="39"/>
                      <a:pt x="23" y="38"/>
                    </a:cubicBezTo>
                    <a:cubicBezTo>
                      <a:pt x="35" y="36"/>
                      <a:pt x="37" y="26"/>
                      <a:pt x="35" y="16"/>
                    </a:cubicBezTo>
                    <a:cubicBezTo>
                      <a:pt x="34" y="7"/>
                      <a:pt x="23" y="2"/>
                      <a:pt x="15" y="5"/>
                    </a:cubicBezTo>
                    <a:cubicBezTo>
                      <a:pt x="8" y="7"/>
                      <a:pt x="5" y="14"/>
                      <a:pt x="8" y="20"/>
                    </a:cubicBezTo>
                    <a:cubicBezTo>
                      <a:pt x="9" y="19"/>
                      <a:pt x="9" y="18"/>
                      <a:pt x="10" y="18"/>
                    </a:cubicBezTo>
                    <a:cubicBezTo>
                      <a:pt x="14" y="16"/>
                      <a:pt x="18" y="17"/>
                      <a:pt x="20" y="20"/>
                    </a:cubicBezTo>
                    <a:cubicBezTo>
                      <a:pt x="22" y="23"/>
                      <a:pt x="21" y="27"/>
                      <a:pt x="19" y="29"/>
                    </a:cubicBezTo>
                    <a:cubicBezTo>
                      <a:pt x="16" y="32"/>
                      <a:pt x="11" y="31"/>
                      <a:pt x="9" y="28"/>
                    </a:cubicBezTo>
                    <a:cubicBezTo>
                      <a:pt x="5" y="22"/>
                      <a:pt x="0" y="17"/>
                      <a:pt x="5" y="9"/>
                    </a:cubicBezTo>
                    <a:cubicBezTo>
                      <a:pt x="8" y="4"/>
                      <a:pt x="16" y="0"/>
                      <a:pt x="23" y="1"/>
                    </a:cubicBezTo>
                    <a:cubicBezTo>
                      <a:pt x="31" y="3"/>
                      <a:pt x="37" y="9"/>
                      <a:pt x="38" y="16"/>
                    </a:cubicBezTo>
                    <a:cubicBezTo>
                      <a:pt x="40" y="23"/>
                      <a:pt x="39" y="26"/>
                      <a:pt x="34" y="36"/>
                    </a:cubicBezTo>
                    <a:cubicBezTo>
                      <a:pt x="47" y="28"/>
                      <a:pt x="59" y="31"/>
                      <a:pt x="71" y="40"/>
                    </a:cubicBezTo>
                    <a:cubicBezTo>
                      <a:pt x="63" y="49"/>
                      <a:pt x="51" y="51"/>
                      <a:pt x="33" y="45"/>
                    </a:cubicBezTo>
                    <a:cubicBezTo>
                      <a:pt x="38" y="51"/>
                      <a:pt x="40" y="57"/>
                      <a:pt x="38" y="64"/>
                    </a:cubicBezTo>
                    <a:cubicBezTo>
                      <a:pt x="37" y="71"/>
                      <a:pt x="33" y="76"/>
                      <a:pt x="27" y="79"/>
                    </a:cubicBezTo>
                    <a:cubicBezTo>
                      <a:pt x="20" y="81"/>
                      <a:pt x="14" y="80"/>
                      <a:pt x="8" y="76"/>
                    </a:cubicBezTo>
                    <a:cubicBezTo>
                      <a:pt x="2" y="71"/>
                      <a:pt x="1" y="64"/>
                      <a:pt x="5" y="58"/>
                    </a:cubicBezTo>
                    <a:cubicBezTo>
                      <a:pt x="6" y="57"/>
                      <a:pt x="7" y="55"/>
                      <a:pt x="8" y="54"/>
                    </a:cubicBezTo>
                    <a:cubicBezTo>
                      <a:pt x="11" y="50"/>
                      <a:pt x="15" y="49"/>
                      <a:pt x="18" y="52"/>
                    </a:cubicBezTo>
                    <a:cubicBezTo>
                      <a:pt x="22" y="54"/>
                      <a:pt x="22" y="59"/>
                      <a:pt x="20" y="62"/>
                    </a:cubicBezTo>
                    <a:cubicBezTo>
                      <a:pt x="17" y="65"/>
                      <a:pt x="13" y="65"/>
                      <a:pt x="9" y="62"/>
                    </a:cubicBezTo>
                    <a:cubicBezTo>
                      <a:pt x="9" y="62"/>
                      <a:pt x="9" y="61"/>
                      <a:pt x="8" y="60"/>
                    </a:cubicBezTo>
                    <a:cubicBezTo>
                      <a:pt x="5" y="67"/>
                      <a:pt x="7" y="73"/>
                      <a:pt x="13" y="76"/>
                    </a:cubicBezTo>
                    <a:cubicBezTo>
                      <a:pt x="23" y="80"/>
                      <a:pt x="34" y="73"/>
                      <a:pt x="36" y="63"/>
                    </a:cubicBezTo>
                    <a:cubicBezTo>
                      <a:pt x="37" y="51"/>
                      <a:pt x="32" y="44"/>
                      <a:pt x="21" y="42"/>
                    </a:cubicBezTo>
                    <a:cubicBezTo>
                      <a:pt x="19" y="42"/>
                      <a:pt x="18" y="42"/>
                      <a:pt x="17" y="41"/>
                    </a:cubicBezTo>
                    <a:cubicBezTo>
                      <a:pt x="17" y="41"/>
                      <a:pt x="17" y="40"/>
                      <a:pt x="17" y="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276" name="矩形 566"/>
            <p:cNvSpPr>
              <a:spLocks noChangeArrowheads="1"/>
            </p:cNvSpPr>
            <p:nvPr/>
          </p:nvSpPr>
          <p:spPr bwMode="auto">
            <a:xfrm>
              <a:off x="0" y="591604"/>
              <a:ext cx="4872627" cy="86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父母鼓励的目光是他们不断进取的动力，也往往能激发他们的内在潜能！每个孩子都希望在父母面前表现一把，让父母为他们骄傲！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68509" y="1397517"/>
            <a:ext cx="2710515" cy="4300681"/>
            <a:chOff x="573745" y="1146521"/>
            <a:chExt cx="2032887" cy="3225511"/>
          </a:xfrm>
        </p:grpSpPr>
        <p:sp>
          <p:nvSpPr>
            <p:cNvPr id="4" name="椭圆 3"/>
            <p:cNvSpPr/>
            <p:nvPr/>
          </p:nvSpPr>
          <p:spPr>
            <a:xfrm>
              <a:off x="802643" y="1146521"/>
              <a:ext cx="1661337" cy="166133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573746" y="3318276"/>
              <a:ext cx="2032886" cy="10537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、参赛前，家长和孩子都在起点做好准备，家长拿铲，共同出发清除路上的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处“垃圾”，并不能使“垃圾”掉落，直到回到终点。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、比赛结束，比赛距离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米，按用时多少排名。</a:t>
              </a:r>
            </a:p>
          </p:txBody>
        </p:sp>
        <p:sp>
          <p:nvSpPr>
            <p:cNvPr id="51" name="文本框 37"/>
            <p:cNvSpPr txBox="1"/>
            <p:nvPr/>
          </p:nvSpPr>
          <p:spPr>
            <a:xfrm>
              <a:off x="573745" y="2889133"/>
              <a:ext cx="2032886" cy="33259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亲子运球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95381" y="1397517"/>
            <a:ext cx="2710514" cy="4851469"/>
            <a:chOff x="2529105" y="1146521"/>
            <a:chExt cx="2032886" cy="3638601"/>
          </a:xfrm>
        </p:grpSpPr>
        <p:sp>
          <p:nvSpPr>
            <p:cNvPr id="6" name="椭圆 5"/>
            <p:cNvSpPr/>
            <p:nvPr/>
          </p:nvSpPr>
          <p:spPr>
            <a:xfrm>
              <a:off x="2750527" y="1146521"/>
              <a:ext cx="1661337" cy="166133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311740"/>
              <a:ext cx="2032886" cy="147338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、小孩与家长在起点和终点站立，裁判发令后，小孩在起点骑着跳跳球，跳到终点与家长接力。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、全程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米，按用时多少排名。</a:t>
              </a:r>
            </a:p>
          </p:txBody>
        </p:sp>
        <p:sp>
          <p:nvSpPr>
            <p:cNvPr id="52" name="文本框 38"/>
            <p:cNvSpPr txBox="1"/>
            <p:nvPr/>
          </p:nvSpPr>
          <p:spPr>
            <a:xfrm>
              <a:off x="2529105" y="2897874"/>
              <a:ext cx="2032886" cy="32384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跳跳球接力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22253" y="1397516"/>
            <a:ext cx="2710515" cy="5041382"/>
            <a:chOff x="4526460" y="1146521"/>
            <a:chExt cx="2032886" cy="3781039"/>
          </a:xfrm>
        </p:grpSpPr>
        <p:sp>
          <p:nvSpPr>
            <p:cNvPr id="8" name="椭圆 7"/>
            <p:cNvSpPr/>
            <p:nvPr/>
          </p:nvSpPr>
          <p:spPr>
            <a:xfrm>
              <a:off x="4712237" y="1146521"/>
              <a:ext cx="1661337" cy="166133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311739"/>
              <a:ext cx="2032886" cy="16158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、比赛开始前，宝宝和家长站在起点线后，家长坐地上，小孩坐家长身上，家长倒着移动。</a:t>
              </a:r>
            </a:p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、从起点到达终点后每次拿一个海洋球，一共运送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个海洋球到达终点，根据用时排名。</a:t>
              </a:r>
            </a:p>
          </p:txBody>
        </p:sp>
        <p:sp>
          <p:nvSpPr>
            <p:cNvPr id="53" name="文本框 39"/>
            <p:cNvSpPr txBox="1"/>
            <p:nvPr/>
          </p:nvSpPr>
          <p:spPr>
            <a:xfrm>
              <a:off x="4526460" y="2896772"/>
              <a:ext cx="2032886" cy="3260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亲子运球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86665" y="2248219"/>
            <a:ext cx="3130160" cy="15292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、比赛开始前，宝宝和家长分别站在起点和终点线后，宝宝从起点匍匐爬到终点，与家长击掌接力</a:t>
            </a: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、家长再匍匐穿过障碍到达终点，按用时多少排名，比赛距离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米。</a:t>
            </a:r>
          </a:p>
        </p:txBody>
      </p:sp>
      <p:sp>
        <p:nvSpPr>
          <p:cNvPr id="25" name="矩形 24"/>
          <p:cNvSpPr/>
          <p:nvPr/>
        </p:nvSpPr>
        <p:spPr>
          <a:xfrm>
            <a:off x="2693275" y="1766982"/>
            <a:ext cx="1723549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亲子匍匐接力</a:t>
            </a:r>
          </a:p>
        </p:txBody>
      </p:sp>
      <p:sp>
        <p:nvSpPr>
          <p:cNvPr id="28" name="矩形 27"/>
          <p:cNvSpPr/>
          <p:nvPr/>
        </p:nvSpPr>
        <p:spPr>
          <a:xfrm>
            <a:off x="8255727" y="2248218"/>
            <a:ext cx="3132000" cy="15292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、比赛开始前，宝宝和家长站在起点线后，两个人手持两根木棍，将一个排球抬在木棍上。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、保持排球的平衡，行进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米到达终点，根据用时排名。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255728" y="1766982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亲子花轿</a:t>
            </a:r>
          </a:p>
        </p:txBody>
      </p:sp>
      <p:sp>
        <p:nvSpPr>
          <p:cNvPr id="12" name="矩形 11"/>
          <p:cNvSpPr/>
          <p:nvPr/>
        </p:nvSpPr>
        <p:spPr>
          <a:xfrm>
            <a:off x="1200942" y="4138609"/>
            <a:ext cx="3130159" cy="2160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、比赛开始前，宝宝和家长分别站在起点和终点线后，宝宝从起点抱起西瓜球，穿过两个障碍到达终点交给家长。</a:t>
            </a:r>
          </a:p>
          <a:p>
            <a:pPr algn="r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、再回到起点去拿球，直到拿到</a:t>
            </a:r>
            <a:r>
              <a:rPr lang="en-US" altLang="zh-CN" sz="1400" dirty="0">
                <a:cs typeface="+mn-ea"/>
                <a:sym typeface="+mn-lt"/>
              </a:rPr>
              <a:t>3</a:t>
            </a:r>
            <a:r>
              <a:rPr lang="zh-CN" altLang="en-US" sz="1400" dirty="0">
                <a:cs typeface="+mn-ea"/>
                <a:sym typeface="+mn-lt"/>
              </a:rPr>
              <a:t>个球的时间排名，比赛距离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米。</a:t>
            </a:r>
          </a:p>
        </p:txBody>
      </p:sp>
      <p:sp>
        <p:nvSpPr>
          <p:cNvPr id="13" name="矩形 12"/>
          <p:cNvSpPr/>
          <p:nvPr/>
        </p:nvSpPr>
        <p:spPr>
          <a:xfrm>
            <a:off x="2864033" y="3657373"/>
            <a:ext cx="146706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运西瓜比赛</a:t>
            </a:r>
          </a:p>
        </p:txBody>
      </p:sp>
      <p:sp>
        <p:nvSpPr>
          <p:cNvPr id="14" name="矩形 13"/>
          <p:cNvSpPr/>
          <p:nvPr/>
        </p:nvSpPr>
        <p:spPr>
          <a:xfrm>
            <a:off x="8170004" y="4138609"/>
            <a:ext cx="3132000" cy="18651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、每队</a:t>
            </a: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人，一名孩子，一名家长。 </a:t>
            </a:r>
          </a:p>
          <a:p>
            <a:pPr algn="just">
              <a:lnSpc>
                <a:spcPct val="120000"/>
              </a:lnSpc>
            </a:pPr>
            <a:r>
              <a:rPr lang="en-US" altLang="zh-CN" sz="1400" dirty="0">
                <a:cs typeface="+mn-ea"/>
                <a:sym typeface="+mn-lt"/>
              </a:rPr>
              <a:t>2</a:t>
            </a:r>
            <a:r>
              <a:rPr lang="zh-CN" altLang="en-US" sz="1400" dirty="0">
                <a:cs typeface="+mn-ea"/>
                <a:sym typeface="+mn-lt"/>
              </a:rPr>
              <a:t>、比赛前，孩子和家长的靠近脚绑在一起，裁判发令后出发，往返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米距离，最快完成者胜出。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170005" y="3657373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rgbClr val="248EAE"/>
                </a:solidFill>
                <a:cs typeface="+mn-ea"/>
                <a:sym typeface="+mn-lt"/>
              </a:rPr>
              <a:t>二人三足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0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42575" y="3625187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展示区（才艺）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14075" y="2882428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第五部分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00.pn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296826">
            <a:off x="-228120" y="1045421"/>
            <a:ext cx="12234217" cy="48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4360">
            <a:off x="909152" y="2595105"/>
            <a:ext cx="2083008" cy="1562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2413">
            <a:off x="4509871" y="3295630"/>
            <a:ext cx="2425265" cy="22068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457104" y="3575266"/>
            <a:ext cx="2940180" cy="174345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57099" y="1957870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956" y="1956554"/>
            <a:ext cx="2214845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157" y="1956554"/>
            <a:ext cx="2353341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6320778" y="3853757"/>
            <a:ext cx="2361600" cy="156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/>
          <p:nvPr/>
        </p:nvPicPr>
        <p:blipFill>
          <a:blip r:embed="rId7"/>
          <a:stretch>
            <a:fillRect/>
          </a:stretch>
        </p:blipFill>
        <p:spPr>
          <a:xfrm>
            <a:off x="3637792" y="3853757"/>
            <a:ext cx="2361600" cy="156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组合 15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0919547">
            <a:off x="1544747" y="2060541"/>
            <a:ext cx="5733701" cy="4021884"/>
            <a:chOff x="1846262" y="1406055"/>
            <a:chExt cx="9601808" cy="6735164"/>
          </a:xfrm>
        </p:grpSpPr>
        <p:sp>
          <p:nvSpPr>
            <p:cNvPr id="30" name="矩形 29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25" y="1600200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7" name="矩形 6"/>
            <p:cNvSpPr/>
            <p:nvPr/>
          </p:nvSpPr>
          <p:spPr>
            <a:xfrm>
              <a:off x="6169632" y="416247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095" y="4356619"/>
              <a:ext cx="4549513" cy="319834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32" name="组合 31"/>
          <p:cNvGrpSpPr/>
          <p:nvPr/>
        </p:nvGrpSpPr>
        <p:grpSpPr>
          <a:xfrm rot="581556">
            <a:off x="5046331" y="1696116"/>
            <a:ext cx="5438908" cy="2515467"/>
            <a:chOff x="1846262" y="1406055"/>
            <a:chExt cx="9108139" cy="4212474"/>
          </a:xfrm>
        </p:grpSpPr>
        <p:sp>
          <p:nvSpPr>
            <p:cNvPr id="33" name="矩形 32"/>
            <p:cNvSpPr/>
            <p:nvPr/>
          </p:nvSpPr>
          <p:spPr>
            <a:xfrm>
              <a:off x="1846262" y="1406055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2085255" y="1661060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5675963" y="1639784"/>
              <a:ext cx="5278438" cy="3978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279400" dist="76200" dir="5400000" algn="t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33"/>
            <a:stretch>
              <a:fillRect/>
            </a:stretch>
          </p:blipFill>
          <p:spPr>
            <a:xfrm>
              <a:off x="5914956" y="1894789"/>
              <a:ext cx="4730907" cy="306156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376079" y="171745"/>
            <a:ext cx="3854815" cy="633187"/>
            <a:chOff x="376079" y="171745"/>
            <a:chExt cx="3854815" cy="633187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057247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2198" y="3429000"/>
            <a:ext cx="4033405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员工关怀（贴心）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5299" y="2795813"/>
            <a:ext cx="2372302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248EAE"/>
                </a:solidFill>
                <a:cs typeface="+mn-ea"/>
                <a:sym typeface="+mn-lt"/>
              </a:rPr>
              <a:t>第六部分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7745" y="1688376"/>
            <a:ext cx="2236510" cy="768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248EAE"/>
                </a:solidFill>
                <a:cs typeface="+mn-ea"/>
                <a:sym typeface="+mn-lt"/>
              </a:rPr>
              <a:t>活动主题</a:t>
            </a:r>
          </a:p>
        </p:txBody>
      </p:sp>
      <p:sp>
        <p:nvSpPr>
          <p:cNvPr id="6" name="矩形 5"/>
          <p:cNvSpPr/>
          <p:nvPr/>
        </p:nvSpPr>
        <p:spPr>
          <a:xfrm>
            <a:off x="1501017" y="3181892"/>
            <a:ext cx="8898590" cy="12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6600" dirty="0">
                <a:solidFill>
                  <a:srgbClr val="248EAE"/>
                </a:solidFill>
                <a:cs typeface="+mn-ea"/>
                <a:sym typeface="+mn-lt"/>
              </a:rPr>
              <a:t>最美女人节</a:t>
            </a:r>
            <a:r>
              <a:rPr lang="en-US" altLang="zh-CN" sz="6600" dirty="0">
                <a:solidFill>
                  <a:srgbClr val="248EAE"/>
                </a:solidFill>
                <a:cs typeface="+mn-ea"/>
                <a:sym typeface="+mn-lt"/>
              </a:rPr>
              <a:t> </a:t>
            </a:r>
            <a:r>
              <a:rPr lang="zh-CN" altLang="zh-CN" sz="6600" dirty="0">
                <a:solidFill>
                  <a:srgbClr val="248EAE"/>
                </a:solidFill>
                <a:cs typeface="+mn-ea"/>
                <a:sym typeface="+mn-lt"/>
              </a:rPr>
              <a:t>勇敢向前冲</a:t>
            </a:r>
            <a:endParaRPr lang="zh-CN" altLang="en-US" sz="6600" dirty="0">
              <a:solidFill>
                <a:srgbClr val="248EAE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824600" y="2878853"/>
            <a:ext cx="55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此外我们还专门针对妇女的健康提供了一系列服务，包括美容化妆讲座，女性健康知识现场咨询等，让员工体会到公司对妇女们的关怀及其对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3.8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妇女节的重视。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243613" y="1990671"/>
            <a:ext cx="2506767" cy="796872"/>
            <a:chOff x="7193849" y="1533471"/>
            <a:chExt cx="2506767" cy="796872"/>
          </a:xfrm>
        </p:grpSpPr>
        <p:sp>
          <p:nvSpPr>
            <p:cNvPr id="4" name="矩形 553"/>
            <p:cNvSpPr>
              <a:spLocks noChangeArrowheads="1"/>
            </p:cNvSpPr>
            <p:nvPr/>
          </p:nvSpPr>
          <p:spPr bwMode="auto">
            <a:xfrm>
              <a:off x="7521593" y="1533471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3600" b="1" dirty="0">
                  <a:solidFill>
                    <a:srgbClr val="248EAE"/>
                  </a:solidFill>
                  <a:cs typeface="+mn-ea"/>
                  <a:sym typeface="+mn-lt"/>
                </a:rPr>
                <a:t>附加服务</a:t>
              </a:r>
            </a:p>
          </p:txBody>
        </p:sp>
        <p:sp>
          <p:nvSpPr>
            <p:cNvPr id="5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620" y="850900"/>
            <a:ext cx="2947422" cy="490119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41438" y="1870401"/>
            <a:ext cx="2500105" cy="1236038"/>
            <a:chOff x="1163638" y="2248362"/>
            <a:chExt cx="2500105" cy="1236038"/>
          </a:xfrm>
        </p:grpSpPr>
        <p:sp>
          <p:nvSpPr>
            <p:cNvPr id="17" name="矩形 16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40194" y="2248362"/>
              <a:ext cx="1723549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日常护肤方法</a:t>
              </a:r>
            </a:p>
          </p:txBody>
        </p:sp>
      </p:grpSp>
      <p:sp>
        <p:nvSpPr>
          <p:cNvPr id="19" name="Rounded Rectangle 69"/>
          <p:cNvSpPr/>
          <p:nvPr/>
        </p:nvSpPr>
        <p:spPr>
          <a:xfrm rot="18900000">
            <a:off x="4485638" y="2016504"/>
            <a:ext cx="3585586" cy="3585584"/>
          </a:xfrm>
          <a:prstGeom prst="roundRect">
            <a:avLst>
              <a:gd name="adj" fmla="val 7277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5" name="Rounded Rectangle 47"/>
          <p:cNvSpPr/>
          <p:nvPr/>
        </p:nvSpPr>
        <p:spPr>
          <a:xfrm>
            <a:off x="4241801" y="1941417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28" name="Rounded Rectangle 60"/>
          <p:cNvSpPr/>
          <p:nvPr/>
        </p:nvSpPr>
        <p:spPr>
          <a:xfrm>
            <a:off x="6532444" y="1977919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5" name="Rounded Rectangle 63"/>
          <p:cNvSpPr/>
          <p:nvPr/>
        </p:nvSpPr>
        <p:spPr>
          <a:xfrm>
            <a:off x="6532444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127C5C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38" name="Rounded Rectangle 66"/>
          <p:cNvSpPr/>
          <p:nvPr/>
        </p:nvSpPr>
        <p:spPr>
          <a:xfrm>
            <a:off x="4241801" y="4035778"/>
            <a:ext cx="1781986" cy="1688606"/>
          </a:xfrm>
          <a:prstGeom prst="roundRect">
            <a:avLst>
              <a:gd name="adj" fmla="val 8669"/>
            </a:avLst>
          </a:prstGeom>
          <a:solidFill>
            <a:srgbClr val="248EAE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7116818" y="2195590"/>
            <a:ext cx="613238" cy="613236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2" name="Rectangle 89"/>
          <p:cNvSpPr/>
          <p:nvPr/>
        </p:nvSpPr>
        <p:spPr>
          <a:xfrm>
            <a:off x="4717197" y="3017141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3" name="Freeform 187"/>
          <p:cNvSpPr>
            <a:spLocks noEditPoints="1"/>
          </p:cNvSpPr>
          <p:nvPr/>
        </p:nvSpPr>
        <p:spPr bwMode="auto">
          <a:xfrm>
            <a:off x="4732825" y="2243725"/>
            <a:ext cx="799938" cy="51696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4" name="Freeform 51"/>
          <p:cNvSpPr>
            <a:spLocks noEditPoints="1"/>
          </p:cNvSpPr>
          <p:nvPr/>
        </p:nvSpPr>
        <p:spPr bwMode="auto">
          <a:xfrm>
            <a:off x="7150292" y="4249637"/>
            <a:ext cx="546286" cy="773386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5" name="Freeform 152"/>
          <p:cNvSpPr>
            <a:spLocks noEditPoints="1"/>
          </p:cNvSpPr>
          <p:nvPr/>
        </p:nvSpPr>
        <p:spPr bwMode="auto">
          <a:xfrm>
            <a:off x="4810934" y="4338891"/>
            <a:ext cx="643716" cy="594878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46" name="Rectangle 89"/>
          <p:cNvSpPr/>
          <p:nvPr/>
        </p:nvSpPr>
        <p:spPr>
          <a:xfrm>
            <a:off x="7007842" y="3017141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7" name="Rectangle 89"/>
          <p:cNvSpPr/>
          <p:nvPr/>
        </p:nvSpPr>
        <p:spPr>
          <a:xfrm>
            <a:off x="4717197" y="5176297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8" name="Rectangle 89"/>
          <p:cNvSpPr/>
          <p:nvPr/>
        </p:nvSpPr>
        <p:spPr>
          <a:xfrm>
            <a:off x="7007840" y="5176297"/>
            <a:ext cx="831190" cy="2254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65" b="1" dirty="0">
                <a:solidFill>
                  <a:schemeClr val="bg1"/>
                </a:solidFill>
                <a:cs typeface="+mn-ea"/>
                <a:sym typeface="+mn-lt"/>
              </a:rPr>
              <a:t>Keyword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714688" y="1839804"/>
            <a:ext cx="2492738" cy="1266635"/>
            <a:chOff x="1163638" y="2217765"/>
            <a:chExt cx="2492738" cy="1266635"/>
          </a:xfrm>
        </p:grpSpPr>
        <p:sp>
          <p:nvSpPr>
            <p:cNvPr id="50" name="矩形 49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16363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社交礼仪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707291" y="4249637"/>
            <a:ext cx="2500135" cy="1193451"/>
            <a:chOff x="1156241" y="2290949"/>
            <a:chExt cx="2500135" cy="1193451"/>
          </a:xfrm>
        </p:grpSpPr>
        <p:sp>
          <p:nvSpPr>
            <p:cNvPr id="53" name="矩形 52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1156241" y="2290949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护发知识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341438" y="4176453"/>
            <a:ext cx="2492738" cy="1266635"/>
            <a:chOff x="1163638" y="2217765"/>
            <a:chExt cx="2492738" cy="1266635"/>
          </a:xfrm>
        </p:grpSpPr>
        <p:sp>
          <p:nvSpPr>
            <p:cNvPr id="56" name="矩形 55"/>
            <p:cNvSpPr/>
            <p:nvPr/>
          </p:nvSpPr>
          <p:spPr>
            <a:xfrm>
              <a:off x="1163638" y="2671870"/>
              <a:ext cx="2492738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详写内容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点击输入本栏的具体文字，简明扼要的说明分项内容，此为概念图解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445788" y="2217765"/>
              <a:ext cx="1210588" cy="4534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>
                <a:lnSpc>
                  <a:spcPct val="130000"/>
                </a:lnSpc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发型技巧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76079" y="171745"/>
            <a:ext cx="4265184" cy="633187"/>
            <a:chOff x="376079" y="171745"/>
            <a:chExt cx="4265184" cy="633187"/>
          </a:xfrm>
        </p:grpSpPr>
        <p:sp>
          <p:nvSpPr>
            <p:cNvPr id="33" name="文本框 32"/>
            <p:cNvSpPr txBox="1">
              <a:spLocks noChangeArrowheads="1"/>
            </p:cNvSpPr>
            <p:nvPr/>
          </p:nvSpPr>
          <p:spPr bwMode="auto">
            <a:xfrm>
              <a:off x="1173647" y="171745"/>
              <a:ext cx="3467616" cy="63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108621" y="3606289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248EAE"/>
                </a:solidFill>
                <a:cs typeface="+mn-ea"/>
                <a:sym typeface="+mn-lt"/>
              </a:rPr>
              <a:t>谢谢你的参与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65533"/>
            <a:ext cx="3252107" cy="29950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580" y="1211387"/>
            <a:ext cx="3252107" cy="299506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253" y="1211387"/>
            <a:ext cx="4561381" cy="244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45698" y="2370313"/>
            <a:ext cx="3138092" cy="217373"/>
            <a:chOff x="7193849" y="2118995"/>
            <a:chExt cx="2506767" cy="211348"/>
          </a:xfrm>
          <a:solidFill>
            <a:srgbClr val="248EAE"/>
          </a:solidFill>
        </p:grpSpPr>
        <p:sp>
          <p:nvSpPr>
            <p:cNvPr id="9" name="Freeform 9"/>
            <p:cNvSpPr/>
            <p:nvPr/>
          </p:nvSpPr>
          <p:spPr bwMode="auto">
            <a:xfrm>
              <a:off x="7193849" y="2118995"/>
              <a:ext cx="173340" cy="209296"/>
            </a:xfrm>
            <a:custGeom>
              <a:avLst/>
              <a:gdLst>
                <a:gd name="T0" fmla="*/ 0 w 71"/>
                <a:gd name="T1" fmla="*/ 106 h 83"/>
                <a:gd name="T2" fmla="*/ 69 w 71"/>
                <a:gd name="T3" fmla="*/ 88 h 83"/>
                <a:gd name="T4" fmla="*/ 90 w 71"/>
                <a:gd name="T5" fmla="*/ 96 h 83"/>
                <a:gd name="T6" fmla="*/ 81 w 71"/>
                <a:gd name="T7" fmla="*/ 42 h 83"/>
                <a:gd name="T8" fmla="*/ 150 w 71"/>
                <a:gd name="T9" fmla="*/ 20 h 83"/>
                <a:gd name="T10" fmla="*/ 157 w 71"/>
                <a:gd name="T11" fmla="*/ 64 h 83"/>
                <a:gd name="T12" fmla="*/ 150 w 71"/>
                <a:gd name="T13" fmla="*/ 76 h 83"/>
                <a:gd name="T14" fmla="*/ 126 w 71"/>
                <a:gd name="T15" fmla="*/ 79 h 83"/>
                <a:gd name="T16" fmla="*/ 121 w 71"/>
                <a:gd name="T17" fmla="*/ 57 h 83"/>
                <a:gd name="T18" fmla="*/ 145 w 71"/>
                <a:gd name="T19" fmla="*/ 52 h 83"/>
                <a:gd name="T20" fmla="*/ 152 w 71"/>
                <a:gd name="T21" fmla="*/ 57 h 83"/>
                <a:gd name="T22" fmla="*/ 133 w 71"/>
                <a:gd name="T23" fmla="*/ 20 h 83"/>
                <a:gd name="T24" fmla="*/ 86 w 71"/>
                <a:gd name="T25" fmla="*/ 52 h 83"/>
                <a:gd name="T26" fmla="*/ 117 w 71"/>
                <a:gd name="T27" fmla="*/ 101 h 83"/>
                <a:gd name="T28" fmla="*/ 131 w 71"/>
                <a:gd name="T29" fmla="*/ 103 h 83"/>
                <a:gd name="T30" fmla="*/ 131 w 71"/>
                <a:gd name="T31" fmla="*/ 108 h 83"/>
                <a:gd name="T32" fmla="*/ 114 w 71"/>
                <a:gd name="T33" fmla="*/ 113 h 83"/>
                <a:gd name="T34" fmla="*/ 86 w 71"/>
                <a:gd name="T35" fmla="*/ 160 h 83"/>
                <a:gd name="T36" fmla="*/ 126 w 71"/>
                <a:gd name="T37" fmla="*/ 197 h 83"/>
                <a:gd name="T38" fmla="*/ 152 w 71"/>
                <a:gd name="T39" fmla="*/ 157 h 83"/>
                <a:gd name="T40" fmla="*/ 145 w 71"/>
                <a:gd name="T41" fmla="*/ 162 h 83"/>
                <a:gd name="T42" fmla="*/ 121 w 71"/>
                <a:gd name="T43" fmla="*/ 157 h 83"/>
                <a:gd name="T44" fmla="*/ 126 w 71"/>
                <a:gd name="T45" fmla="*/ 135 h 83"/>
                <a:gd name="T46" fmla="*/ 150 w 71"/>
                <a:gd name="T47" fmla="*/ 138 h 83"/>
                <a:gd name="T48" fmla="*/ 159 w 71"/>
                <a:gd name="T49" fmla="*/ 182 h 83"/>
                <a:gd name="T50" fmla="*/ 121 w 71"/>
                <a:gd name="T51" fmla="*/ 204 h 83"/>
                <a:gd name="T52" fmla="*/ 83 w 71"/>
                <a:gd name="T53" fmla="*/ 177 h 83"/>
                <a:gd name="T54" fmla="*/ 93 w 71"/>
                <a:gd name="T55" fmla="*/ 118 h 83"/>
                <a:gd name="T56" fmla="*/ 67 w 71"/>
                <a:gd name="T57" fmla="*/ 128 h 83"/>
                <a:gd name="T58" fmla="*/ 10 w 71"/>
                <a:gd name="T59" fmla="*/ 116 h 83"/>
                <a:gd name="T60" fmla="*/ 0 w 71"/>
                <a:gd name="T61" fmla="*/ 108 h 83"/>
                <a:gd name="T62" fmla="*/ 0 w 71"/>
                <a:gd name="T63" fmla="*/ 106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1" h="83">
                  <a:moveTo>
                    <a:pt x="0" y="43"/>
                  </a:moveTo>
                  <a:cubicBezTo>
                    <a:pt x="9" y="37"/>
                    <a:pt x="18" y="32"/>
                    <a:pt x="29" y="36"/>
                  </a:cubicBezTo>
                  <a:cubicBezTo>
                    <a:pt x="32" y="36"/>
                    <a:pt x="35" y="38"/>
                    <a:pt x="38" y="39"/>
                  </a:cubicBezTo>
                  <a:cubicBezTo>
                    <a:pt x="33" y="32"/>
                    <a:pt x="31" y="25"/>
                    <a:pt x="34" y="17"/>
                  </a:cubicBezTo>
                  <a:cubicBezTo>
                    <a:pt x="38" y="5"/>
                    <a:pt x="53" y="0"/>
                    <a:pt x="63" y="8"/>
                  </a:cubicBezTo>
                  <a:cubicBezTo>
                    <a:pt x="69" y="13"/>
                    <a:pt x="70" y="20"/>
                    <a:pt x="66" y="26"/>
                  </a:cubicBezTo>
                  <a:cubicBezTo>
                    <a:pt x="65" y="28"/>
                    <a:pt x="64" y="29"/>
                    <a:pt x="63" y="31"/>
                  </a:cubicBezTo>
                  <a:cubicBezTo>
                    <a:pt x="60" y="34"/>
                    <a:pt x="56" y="35"/>
                    <a:pt x="53" y="32"/>
                  </a:cubicBezTo>
                  <a:cubicBezTo>
                    <a:pt x="50" y="30"/>
                    <a:pt x="49" y="26"/>
                    <a:pt x="51" y="23"/>
                  </a:cubicBezTo>
                  <a:cubicBezTo>
                    <a:pt x="53" y="20"/>
                    <a:pt x="57" y="19"/>
                    <a:pt x="61" y="21"/>
                  </a:cubicBezTo>
                  <a:cubicBezTo>
                    <a:pt x="62" y="21"/>
                    <a:pt x="63" y="22"/>
                    <a:pt x="64" y="23"/>
                  </a:cubicBezTo>
                  <a:cubicBezTo>
                    <a:pt x="67" y="16"/>
                    <a:pt x="63" y="10"/>
                    <a:pt x="56" y="8"/>
                  </a:cubicBezTo>
                  <a:cubicBezTo>
                    <a:pt x="47" y="5"/>
                    <a:pt x="38" y="11"/>
                    <a:pt x="36" y="21"/>
                  </a:cubicBezTo>
                  <a:cubicBezTo>
                    <a:pt x="34" y="31"/>
                    <a:pt x="39" y="40"/>
                    <a:pt x="49" y="41"/>
                  </a:cubicBezTo>
                  <a:cubicBezTo>
                    <a:pt x="51" y="42"/>
                    <a:pt x="53" y="42"/>
                    <a:pt x="55" y="42"/>
                  </a:cubicBezTo>
                  <a:cubicBezTo>
                    <a:pt x="55" y="43"/>
                    <a:pt x="55" y="43"/>
                    <a:pt x="55" y="44"/>
                  </a:cubicBezTo>
                  <a:cubicBezTo>
                    <a:pt x="53" y="45"/>
                    <a:pt x="50" y="45"/>
                    <a:pt x="48" y="46"/>
                  </a:cubicBezTo>
                  <a:cubicBezTo>
                    <a:pt x="39" y="48"/>
                    <a:pt x="34" y="55"/>
                    <a:pt x="36" y="65"/>
                  </a:cubicBezTo>
                  <a:cubicBezTo>
                    <a:pt x="37" y="74"/>
                    <a:pt x="44" y="80"/>
                    <a:pt x="53" y="80"/>
                  </a:cubicBezTo>
                  <a:cubicBezTo>
                    <a:pt x="62" y="79"/>
                    <a:pt x="68" y="70"/>
                    <a:pt x="64" y="64"/>
                  </a:cubicBezTo>
                  <a:cubicBezTo>
                    <a:pt x="63" y="65"/>
                    <a:pt x="62" y="66"/>
                    <a:pt x="61" y="66"/>
                  </a:cubicBezTo>
                  <a:cubicBezTo>
                    <a:pt x="58" y="68"/>
                    <a:pt x="53" y="67"/>
                    <a:pt x="51" y="64"/>
                  </a:cubicBezTo>
                  <a:cubicBezTo>
                    <a:pt x="49" y="61"/>
                    <a:pt x="50" y="57"/>
                    <a:pt x="53" y="55"/>
                  </a:cubicBezTo>
                  <a:cubicBezTo>
                    <a:pt x="55" y="53"/>
                    <a:pt x="60" y="53"/>
                    <a:pt x="63" y="56"/>
                  </a:cubicBezTo>
                  <a:cubicBezTo>
                    <a:pt x="67" y="61"/>
                    <a:pt x="71" y="66"/>
                    <a:pt x="67" y="74"/>
                  </a:cubicBezTo>
                  <a:cubicBezTo>
                    <a:pt x="64" y="80"/>
                    <a:pt x="58" y="83"/>
                    <a:pt x="51" y="83"/>
                  </a:cubicBezTo>
                  <a:cubicBezTo>
                    <a:pt x="43" y="83"/>
                    <a:pt x="38" y="79"/>
                    <a:pt x="35" y="72"/>
                  </a:cubicBezTo>
                  <a:cubicBezTo>
                    <a:pt x="31" y="63"/>
                    <a:pt x="32" y="55"/>
                    <a:pt x="39" y="48"/>
                  </a:cubicBezTo>
                  <a:cubicBezTo>
                    <a:pt x="35" y="49"/>
                    <a:pt x="32" y="51"/>
                    <a:pt x="28" y="52"/>
                  </a:cubicBezTo>
                  <a:cubicBezTo>
                    <a:pt x="19" y="54"/>
                    <a:pt x="11" y="51"/>
                    <a:pt x="4" y="47"/>
                  </a:cubicBezTo>
                  <a:cubicBezTo>
                    <a:pt x="3" y="46"/>
                    <a:pt x="1" y="45"/>
                    <a:pt x="0" y="44"/>
                  </a:cubicBezTo>
                  <a:cubicBezTo>
                    <a:pt x="0" y="44"/>
                    <a:pt x="0" y="44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342573" y="2212357"/>
              <a:ext cx="2210345" cy="32831"/>
            </a:xfrm>
            <a:custGeom>
              <a:avLst/>
              <a:gdLst>
                <a:gd name="T0" fmla="*/ 59 w 910"/>
                <a:gd name="T1" fmla="*/ 0 h 13"/>
                <a:gd name="T2" fmla="*/ 270 w 910"/>
                <a:gd name="T3" fmla="*/ 10 h 13"/>
                <a:gd name="T4" fmla="*/ 348 w 910"/>
                <a:gd name="T5" fmla="*/ 12 h 13"/>
                <a:gd name="T6" fmla="*/ 1762 w 910"/>
                <a:gd name="T7" fmla="*/ 12 h 13"/>
                <a:gd name="T8" fmla="*/ 2041 w 910"/>
                <a:gd name="T9" fmla="*/ 2 h 13"/>
                <a:gd name="T10" fmla="*/ 2136 w 910"/>
                <a:gd name="T11" fmla="*/ 0 h 13"/>
                <a:gd name="T12" fmla="*/ 2155 w 910"/>
                <a:gd name="T13" fmla="*/ 17 h 13"/>
                <a:gd name="T14" fmla="*/ 2136 w 910"/>
                <a:gd name="T15" fmla="*/ 32 h 13"/>
                <a:gd name="T16" fmla="*/ 1923 w 910"/>
                <a:gd name="T17" fmla="*/ 25 h 13"/>
                <a:gd name="T18" fmla="*/ 1655 w 910"/>
                <a:gd name="T19" fmla="*/ 20 h 13"/>
                <a:gd name="T20" fmla="*/ 791 w 910"/>
                <a:gd name="T21" fmla="*/ 20 h 13"/>
                <a:gd name="T22" fmla="*/ 118 w 910"/>
                <a:gd name="T23" fmla="*/ 30 h 13"/>
                <a:gd name="T24" fmla="*/ 21 w 910"/>
                <a:gd name="T25" fmla="*/ 32 h 13"/>
                <a:gd name="T26" fmla="*/ 2 w 910"/>
                <a:gd name="T27" fmla="*/ 15 h 13"/>
                <a:gd name="T28" fmla="*/ 19 w 910"/>
                <a:gd name="T29" fmla="*/ 0 h 13"/>
                <a:gd name="T30" fmla="*/ 59 w 910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0" h="13">
                  <a:moveTo>
                    <a:pt x="25" y="0"/>
                  </a:moveTo>
                  <a:cubicBezTo>
                    <a:pt x="55" y="1"/>
                    <a:pt x="84" y="3"/>
                    <a:pt x="114" y="4"/>
                  </a:cubicBezTo>
                  <a:cubicBezTo>
                    <a:pt x="125" y="4"/>
                    <a:pt x="136" y="5"/>
                    <a:pt x="147" y="5"/>
                  </a:cubicBezTo>
                  <a:cubicBezTo>
                    <a:pt x="346" y="5"/>
                    <a:pt x="545" y="5"/>
                    <a:pt x="744" y="5"/>
                  </a:cubicBezTo>
                  <a:cubicBezTo>
                    <a:pt x="783" y="5"/>
                    <a:pt x="822" y="2"/>
                    <a:pt x="862" y="1"/>
                  </a:cubicBezTo>
                  <a:cubicBezTo>
                    <a:pt x="875" y="0"/>
                    <a:pt x="889" y="0"/>
                    <a:pt x="902" y="0"/>
                  </a:cubicBezTo>
                  <a:cubicBezTo>
                    <a:pt x="907" y="0"/>
                    <a:pt x="910" y="2"/>
                    <a:pt x="910" y="7"/>
                  </a:cubicBezTo>
                  <a:cubicBezTo>
                    <a:pt x="910" y="11"/>
                    <a:pt x="907" y="13"/>
                    <a:pt x="902" y="13"/>
                  </a:cubicBezTo>
                  <a:cubicBezTo>
                    <a:pt x="872" y="12"/>
                    <a:pt x="842" y="11"/>
                    <a:pt x="812" y="10"/>
                  </a:cubicBezTo>
                  <a:cubicBezTo>
                    <a:pt x="775" y="9"/>
                    <a:pt x="737" y="8"/>
                    <a:pt x="699" y="8"/>
                  </a:cubicBezTo>
                  <a:cubicBezTo>
                    <a:pt x="578" y="8"/>
                    <a:pt x="456" y="8"/>
                    <a:pt x="334" y="8"/>
                  </a:cubicBezTo>
                  <a:cubicBezTo>
                    <a:pt x="240" y="9"/>
                    <a:pt x="145" y="6"/>
                    <a:pt x="50" y="12"/>
                  </a:cubicBezTo>
                  <a:cubicBezTo>
                    <a:pt x="36" y="13"/>
                    <a:pt x="23" y="13"/>
                    <a:pt x="9" y="13"/>
                  </a:cubicBezTo>
                  <a:cubicBezTo>
                    <a:pt x="4" y="13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4" y="0"/>
                    <a:pt x="20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528301" y="2126177"/>
              <a:ext cx="172315" cy="204166"/>
            </a:xfrm>
            <a:custGeom>
              <a:avLst/>
              <a:gdLst>
                <a:gd name="T0" fmla="*/ 40 w 71"/>
                <a:gd name="T1" fmla="*/ 98 h 81"/>
                <a:gd name="T2" fmla="*/ 54 w 71"/>
                <a:gd name="T3" fmla="*/ 93 h 81"/>
                <a:gd name="T4" fmla="*/ 83 w 71"/>
                <a:gd name="T5" fmla="*/ 39 h 81"/>
                <a:gd name="T6" fmla="*/ 35 w 71"/>
                <a:gd name="T7" fmla="*/ 12 h 81"/>
                <a:gd name="T8" fmla="*/ 19 w 71"/>
                <a:gd name="T9" fmla="*/ 49 h 81"/>
                <a:gd name="T10" fmla="*/ 24 w 71"/>
                <a:gd name="T11" fmla="*/ 44 h 81"/>
                <a:gd name="T12" fmla="*/ 47 w 71"/>
                <a:gd name="T13" fmla="*/ 49 h 81"/>
                <a:gd name="T14" fmla="*/ 45 w 71"/>
                <a:gd name="T15" fmla="*/ 71 h 81"/>
                <a:gd name="T16" fmla="*/ 21 w 71"/>
                <a:gd name="T17" fmla="*/ 69 h 81"/>
                <a:gd name="T18" fmla="*/ 12 w 71"/>
                <a:gd name="T19" fmla="*/ 22 h 81"/>
                <a:gd name="T20" fmla="*/ 54 w 71"/>
                <a:gd name="T21" fmla="*/ 2 h 81"/>
                <a:gd name="T22" fmla="*/ 90 w 71"/>
                <a:gd name="T23" fmla="*/ 39 h 81"/>
                <a:gd name="T24" fmla="*/ 80 w 71"/>
                <a:gd name="T25" fmla="*/ 88 h 81"/>
                <a:gd name="T26" fmla="*/ 168 w 71"/>
                <a:gd name="T27" fmla="*/ 98 h 81"/>
                <a:gd name="T28" fmla="*/ 78 w 71"/>
                <a:gd name="T29" fmla="*/ 111 h 81"/>
                <a:gd name="T30" fmla="*/ 90 w 71"/>
                <a:gd name="T31" fmla="*/ 157 h 81"/>
                <a:gd name="T32" fmla="*/ 64 w 71"/>
                <a:gd name="T33" fmla="*/ 194 h 81"/>
                <a:gd name="T34" fmla="*/ 19 w 71"/>
                <a:gd name="T35" fmla="*/ 187 h 81"/>
                <a:gd name="T36" fmla="*/ 12 w 71"/>
                <a:gd name="T37" fmla="*/ 142 h 81"/>
                <a:gd name="T38" fmla="*/ 19 w 71"/>
                <a:gd name="T39" fmla="*/ 133 h 81"/>
                <a:gd name="T40" fmla="*/ 43 w 71"/>
                <a:gd name="T41" fmla="*/ 128 h 81"/>
                <a:gd name="T42" fmla="*/ 47 w 71"/>
                <a:gd name="T43" fmla="*/ 152 h 81"/>
                <a:gd name="T44" fmla="*/ 21 w 71"/>
                <a:gd name="T45" fmla="*/ 152 h 81"/>
                <a:gd name="T46" fmla="*/ 19 w 71"/>
                <a:gd name="T47" fmla="*/ 147 h 81"/>
                <a:gd name="T48" fmla="*/ 31 w 71"/>
                <a:gd name="T49" fmla="*/ 187 h 81"/>
                <a:gd name="T50" fmla="*/ 85 w 71"/>
                <a:gd name="T51" fmla="*/ 155 h 81"/>
                <a:gd name="T52" fmla="*/ 50 w 71"/>
                <a:gd name="T53" fmla="*/ 103 h 81"/>
                <a:gd name="T54" fmla="*/ 40 w 71"/>
                <a:gd name="T55" fmla="*/ 101 h 81"/>
                <a:gd name="T56" fmla="*/ 40 w 71"/>
                <a:gd name="T57" fmla="*/ 98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81">
                  <a:moveTo>
                    <a:pt x="17" y="40"/>
                  </a:moveTo>
                  <a:cubicBezTo>
                    <a:pt x="19" y="39"/>
                    <a:pt x="21" y="39"/>
                    <a:pt x="23" y="38"/>
                  </a:cubicBezTo>
                  <a:cubicBezTo>
                    <a:pt x="35" y="36"/>
                    <a:pt x="37" y="26"/>
                    <a:pt x="35" y="16"/>
                  </a:cubicBezTo>
                  <a:cubicBezTo>
                    <a:pt x="34" y="7"/>
                    <a:pt x="23" y="2"/>
                    <a:pt x="15" y="5"/>
                  </a:cubicBezTo>
                  <a:cubicBezTo>
                    <a:pt x="8" y="7"/>
                    <a:pt x="5" y="14"/>
                    <a:pt x="8" y="20"/>
                  </a:cubicBezTo>
                  <a:cubicBezTo>
                    <a:pt x="9" y="19"/>
                    <a:pt x="9" y="18"/>
                    <a:pt x="10" y="18"/>
                  </a:cubicBezTo>
                  <a:cubicBezTo>
                    <a:pt x="14" y="16"/>
                    <a:pt x="18" y="17"/>
                    <a:pt x="20" y="20"/>
                  </a:cubicBezTo>
                  <a:cubicBezTo>
                    <a:pt x="22" y="23"/>
                    <a:pt x="21" y="27"/>
                    <a:pt x="19" y="29"/>
                  </a:cubicBezTo>
                  <a:cubicBezTo>
                    <a:pt x="16" y="32"/>
                    <a:pt x="11" y="31"/>
                    <a:pt x="9" y="28"/>
                  </a:cubicBezTo>
                  <a:cubicBezTo>
                    <a:pt x="5" y="22"/>
                    <a:pt x="0" y="17"/>
                    <a:pt x="5" y="9"/>
                  </a:cubicBezTo>
                  <a:cubicBezTo>
                    <a:pt x="8" y="4"/>
                    <a:pt x="16" y="0"/>
                    <a:pt x="23" y="1"/>
                  </a:cubicBezTo>
                  <a:cubicBezTo>
                    <a:pt x="31" y="3"/>
                    <a:pt x="37" y="9"/>
                    <a:pt x="38" y="16"/>
                  </a:cubicBezTo>
                  <a:cubicBezTo>
                    <a:pt x="40" y="23"/>
                    <a:pt x="39" y="26"/>
                    <a:pt x="34" y="36"/>
                  </a:cubicBezTo>
                  <a:cubicBezTo>
                    <a:pt x="47" y="28"/>
                    <a:pt x="59" y="31"/>
                    <a:pt x="71" y="40"/>
                  </a:cubicBezTo>
                  <a:cubicBezTo>
                    <a:pt x="63" y="49"/>
                    <a:pt x="51" y="51"/>
                    <a:pt x="33" y="45"/>
                  </a:cubicBezTo>
                  <a:cubicBezTo>
                    <a:pt x="38" y="51"/>
                    <a:pt x="40" y="57"/>
                    <a:pt x="38" y="64"/>
                  </a:cubicBezTo>
                  <a:cubicBezTo>
                    <a:pt x="37" y="71"/>
                    <a:pt x="33" y="76"/>
                    <a:pt x="27" y="79"/>
                  </a:cubicBezTo>
                  <a:cubicBezTo>
                    <a:pt x="20" y="81"/>
                    <a:pt x="14" y="80"/>
                    <a:pt x="8" y="76"/>
                  </a:cubicBezTo>
                  <a:cubicBezTo>
                    <a:pt x="2" y="71"/>
                    <a:pt x="1" y="64"/>
                    <a:pt x="5" y="58"/>
                  </a:cubicBezTo>
                  <a:cubicBezTo>
                    <a:pt x="6" y="57"/>
                    <a:pt x="7" y="55"/>
                    <a:pt x="8" y="54"/>
                  </a:cubicBezTo>
                  <a:cubicBezTo>
                    <a:pt x="11" y="50"/>
                    <a:pt x="15" y="49"/>
                    <a:pt x="18" y="52"/>
                  </a:cubicBezTo>
                  <a:cubicBezTo>
                    <a:pt x="22" y="54"/>
                    <a:pt x="22" y="59"/>
                    <a:pt x="20" y="62"/>
                  </a:cubicBezTo>
                  <a:cubicBezTo>
                    <a:pt x="17" y="65"/>
                    <a:pt x="13" y="65"/>
                    <a:pt x="9" y="62"/>
                  </a:cubicBezTo>
                  <a:cubicBezTo>
                    <a:pt x="9" y="62"/>
                    <a:pt x="9" y="61"/>
                    <a:pt x="8" y="60"/>
                  </a:cubicBezTo>
                  <a:cubicBezTo>
                    <a:pt x="5" y="67"/>
                    <a:pt x="7" y="73"/>
                    <a:pt x="13" y="76"/>
                  </a:cubicBezTo>
                  <a:cubicBezTo>
                    <a:pt x="23" y="80"/>
                    <a:pt x="34" y="73"/>
                    <a:pt x="36" y="63"/>
                  </a:cubicBezTo>
                  <a:cubicBezTo>
                    <a:pt x="37" y="51"/>
                    <a:pt x="32" y="44"/>
                    <a:pt x="21" y="42"/>
                  </a:cubicBezTo>
                  <a:cubicBezTo>
                    <a:pt x="19" y="42"/>
                    <a:pt x="18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0337" y="1694241"/>
            <a:ext cx="2031325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活动性质</a:t>
            </a:r>
          </a:p>
        </p:txBody>
      </p:sp>
      <p:sp>
        <p:nvSpPr>
          <p:cNvPr id="7" name="矩形 6"/>
          <p:cNvSpPr/>
          <p:nvPr/>
        </p:nvSpPr>
        <p:spPr>
          <a:xfrm>
            <a:off x="1970458" y="3324511"/>
            <a:ext cx="85176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以“</a:t>
            </a:r>
            <a:r>
              <a:rPr lang="zh-CN" altLang="en-US" sz="2400" b="1" dirty="0">
                <a:solidFill>
                  <a:srgbClr val="127C5C"/>
                </a:solidFill>
                <a:cs typeface="+mn-ea"/>
                <a:sym typeface="+mn-lt"/>
              </a:rPr>
              <a:t>最美女人节  勇敢向前冲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”为主题，以“健康、欢乐、温暖”为基调，让女生成为本次活动中一道靓丽的风景线。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70631" y="2879654"/>
            <a:ext cx="3261150" cy="549346"/>
            <a:chOff x="2808516" y="2429771"/>
            <a:chExt cx="3261150" cy="549346"/>
          </a:xfrm>
        </p:grpSpPr>
        <p:sp>
          <p:nvSpPr>
            <p:cNvPr id="3" name="文本框 2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371491" y="2455897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670631" y="3597261"/>
            <a:ext cx="3620222" cy="536283"/>
            <a:chOff x="2808516" y="2429771"/>
            <a:chExt cx="3620222" cy="536283"/>
          </a:xfrm>
        </p:grpSpPr>
        <p:sp>
          <p:nvSpPr>
            <p:cNvPr id="13" name="文本框 12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一站到底（视野）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70631" y="4276769"/>
            <a:ext cx="3261150" cy="536283"/>
            <a:chOff x="2808516" y="2429771"/>
            <a:chExt cx="3261150" cy="536283"/>
          </a:xfrm>
        </p:grpSpPr>
        <p:sp>
          <p:nvSpPr>
            <p:cNvPr id="17" name="文本框 16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运动区（健康）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95740" y="2879654"/>
            <a:ext cx="3261150" cy="536283"/>
            <a:chOff x="2808516" y="2429771"/>
            <a:chExt cx="3261150" cy="536283"/>
          </a:xfrm>
        </p:grpSpPr>
        <p:sp>
          <p:nvSpPr>
            <p:cNvPr id="21" name="文本框 20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亲子区（母爱）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95740" y="3586497"/>
            <a:ext cx="3261150" cy="536283"/>
            <a:chOff x="2808516" y="2429771"/>
            <a:chExt cx="3261150" cy="536283"/>
          </a:xfrm>
        </p:grpSpPr>
        <p:sp>
          <p:nvSpPr>
            <p:cNvPr id="25" name="文本框 24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371491" y="2442834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展示区（才艺）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5740" y="4255240"/>
            <a:ext cx="3620222" cy="536283"/>
            <a:chOff x="2808516" y="2429771"/>
            <a:chExt cx="3620222" cy="536283"/>
          </a:xfrm>
        </p:grpSpPr>
        <p:sp>
          <p:nvSpPr>
            <p:cNvPr id="29" name="文本框 28"/>
            <p:cNvSpPr txBox="1"/>
            <p:nvPr/>
          </p:nvSpPr>
          <p:spPr>
            <a:xfrm>
              <a:off x="2808516" y="2429771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248EAE"/>
                  </a:solidFill>
                  <a:cs typeface="+mn-ea"/>
                  <a:sym typeface="+mn-lt"/>
                </a:rPr>
                <a:t>06</a:t>
              </a:r>
              <a:endParaRPr lang="zh-CN" altLang="en-US" sz="2800" b="1" dirty="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1491" y="2442834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248EAE"/>
                  </a:solidFill>
                  <a:cs typeface="+mn-ea"/>
                  <a:sym typeface="+mn-lt"/>
                </a:rPr>
                <a:t>员工关怀（贴心）</a:t>
              </a:r>
            </a:p>
          </p:txBody>
        </p:sp>
      </p:grpSp>
      <p:sp>
        <p:nvSpPr>
          <p:cNvPr id="31" name="TextBox 20"/>
          <p:cNvSpPr txBox="1"/>
          <p:nvPr/>
        </p:nvSpPr>
        <p:spPr>
          <a:xfrm>
            <a:off x="4659102" y="1710003"/>
            <a:ext cx="3160096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5582560" y="980952"/>
            <a:ext cx="1313180" cy="76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1475" y="3530600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益智区（智慧）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9475" y="2829831"/>
            <a:ext cx="3738650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248EAE"/>
                </a:solidFill>
                <a:cs typeface="+mn-ea"/>
                <a:sym typeface="+mn-lt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181341" y="371875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181342" y="1541530"/>
            <a:ext cx="3734718" cy="1852713"/>
          </a:xfrm>
          <a:prstGeom prst="rect">
            <a:avLst/>
          </a:prstGeom>
          <a:ln>
            <a:solidFill>
              <a:srgbClr val="248EAE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5535885" y="1519771"/>
            <a:ext cx="4511922" cy="1852713"/>
            <a:chOff x="918534" y="1092469"/>
            <a:chExt cx="5526567" cy="2269353"/>
          </a:xfrm>
        </p:grpSpPr>
        <p:sp>
          <p:nvSpPr>
            <p:cNvPr id="3" name="圆角矩形 2"/>
            <p:cNvSpPr/>
            <p:nvPr/>
          </p:nvSpPr>
          <p:spPr>
            <a:xfrm>
              <a:off x="1631597" y="1092469"/>
              <a:ext cx="4813504" cy="2269353"/>
            </a:xfrm>
            <a:prstGeom prst="roundRect">
              <a:avLst>
                <a:gd name="adj" fmla="val 4575"/>
              </a:avLst>
            </a:prstGeom>
            <a:solidFill>
              <a:srgbClr val="248EA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918534" y="1868842"/>
              <a:ext cx="931335" cy="931333"/>
            </a:xfrm>
            <a:prstGeom prst="ellipse">
              <a:avLst/>
            </a:prstGeom>
            <a:solidFill>
              <a:srgbClr val="248EAE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cs typeface="+mn-ea"/>
                  <a:sym typeface="+mn-lt"/>
                </a:rPr>
                <a:t>A</a:t>
              </a:r>
              <a:endParaRPr kumimoji="1"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2027920" y="1487145"/>
              <a:ext cx="402085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益智游戏通常以游戏的形式锻炼了游戏者的脑、眼、手等，使人们获得身心健康，增强自身的逻辑分析能力，和思维敏捷性。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47756" y="3718750"/>
            <a:ext cx="4500052" cy="1852713"/>
            <a:chOff x="3272149" y="3594840"/>
            <a:chExt cx="5512028" cy="2269353"/>
          </a:xfrm>
        </p:grpSpPr>
        <p:sp>
          <p:nvSpPr>
            <p:cNvPr id="19" name="圆角矩形 18"/>
            <p:cNvSpPr/>
            <p:nvPr/>
          </p:nvSpPr>
          <p:spPr>
            <a:xfrm>
              <a:off x="3970672" y="3594840"/>
              <a:ext cx="4813505" cy="2269353"/>
            </a:xfrm>
            <a:prstGeom prst="roundRect">
              <a:avLst>
                <a:gd name="adj" fmla="val 4575"/>
              </a:avLst>
            </a:prstGeom>
            <a:solidFill>
              <a:srgbClr val="127C5C"/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272149" y="4269334"/>
              <a:ext cx="931335" cy="931333"/>
            </a:xfrm>
            <a:prstGeom prst="ellipse">
              <a:avLst/>
            </a:prstGeom>
            <a:solidFill>
              <a:srgbClr val="127C5C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3600" b="1" dirty="0">
                  <a:cs typeface="+mn-ea"/>
                  <a:sym typeface="+mn-lt"/>
                </a:rPr>
                <a:t>B</a:t>
              </a:r>
              <a:endParaRPr kumimoji="1" lang="zh-CN" altLang="en-US" sz="3600" b="1" dirty="0">
                <a:cs typeface="+mn-ea"/>
                <a:sym typeface="+mn-lt"/>
              </a:endParaRPr>
            </a:p>
          </p:txBody>
        </p:sp>
        <p:sp>
          <p:nvSpPr>
            <p:cNvPr id="21" name="文本框 8"/>
            <p:cNvSpPr txBox="1"/>
            <p:nvPr/>
          </p:nvSpPr>
          <p:spPr>
            <a:xfrm>
              <a:off x="4450879" y="4039625"/>
              <a:ext cx="3936827" cy="137978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我们通过此次活动，添加一些益智小游戏，不仅增强活动的趣味性，还极大提高了员工参与热情，培养妇女间的感情，开放思维。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4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办公资源网录入\PPT录入素材\photo-1491841550275-ad7854e35ca6.jpgphoto-1491841550275-ad7854e35ca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641940" y="2163822"/>
            <a:ext cx="3729355" cy="2796133"/>
          </a:xfrm>
          <a:prstGeom prst="rect">
            <a:avLst/>
          </a:prstGeom>
          <a:ln>
            <a:solidFill>
              <a:srgbClr val="248EAE"/>
            </a:solidFill>
          </a:ln>
        </p:spPr>
      </p:pic>
      <p:sp>
        <p:nvSpPr>
          <p:cNvPr id="13" name="矩形 360"/>
          <p:cNvSpPr>
            <a:spLocks noChangeArrowheads="1"/>
          </p:cNvSpPr>
          <p:nvPr/>
        </p:nvSpPr>
        <p:spPr bwMode="auto">
          <a:xfrm>
            <a:off x="6196176" y="3228731"/>
            <a:ext cx="4103688" cy="1274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猜谜语</a:t>
            </a:r>
            <a:r>
              <a:rPr lang="en-US" altLang="zh-CN" sz="1600" dirty="0">
                <a:cs typeface="+mn-ea"/>
                <a:sym typeface="+mn-lt"/>
              </a:rPr>
              <a:t>(</a:t>
            </a:r>
            <a:r>
              <a:rPr lang="zh-CN" altLang="en-US" sz="1600" dirty="0">
                <a:cs typeface="+mn-ea"/>
                <a:sym typeface="+mn-lt"/>
              </a:rPr>
              <a:t>共三十五道谜语，十五道关于妇女节知识的节日，可为选 择题，提高大家对三八妇女节的认识。二十道关于脑筋急转弯方面的 一些简单的谜语</a:t>
            </a:r>
            <a:r>
              <a:rPr lang="en-US" altLang="zh-CN" sz="1600" dirty="0">
                <a:cs typeface="+mn-ea"/>
                <a:sym typeface="+mn-lt"/>
              </a:rPr>
              <a:t>)</a:t>
            </a:r>
          </a:p>
        </p:txBody>
      </p:sp>
      <p:grpSp>
        <p:nvGrpSpPr>
          <p:cNvPr id="14" name="组合 375"/>
          <p:cNvGrpSpPr/>
          <p:nvPr/>
        </p:nvGrpSpPr>
        <p:grpSpPr bwMode="auto">
          <a:xfrm>
            <a:off x="6259264" y="2126494"/>
            <a:ext cx="3905250" cy="731275"/>
            <a:chOff x="0" y="-345565"/>
            <a:chExt cx="3905165" cy="731384"/>
          </a:xfrm>
        </p:grpSpPr>
        <p:sp>
          <p:nvSpPr>
            <p:cNvPr id="15" name="矩形 365"/>
            <p:cNvSpPr>
              <a:spLocks noChangeArrowheads="1"/>
            </p:cNvSpPr>
            <p:nvPr/>
          </p:nvSpPr>
          <p:spPr bwMode="auto">
            <a:xfrm>
              <a:off x="1244712" y="-345565"/>
              <a:ext cx="1415741" cy="63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猜谜语</a:t>
              </a:r>
            </a:p>
          </p:txBody>
        </p:sp>
        <p:cxnSp>
          <p:nvCxnSpPr>
            <p:cNvPr id="16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2" name="组合 21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3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8" name="组合 257"/>
          <p:cNvGrpSpPr/>
          <p:nvPr/>
        </p:nvGrpSpPr>
        <p:grpSpPr bwMode="auto">
          <a:xfrm>
            <a:off x="5900214" y="1777562"/>
            <a:ext cx="4339755" cy="1463473"/>
            <a:chOff x="-677441" y="2046019"/>
            <a:chExt cx="4338671" cy="1463313"/>
          </a:xfrm>
        </p:grpSpPr>
        <p:sp>
          <p:nvSpPr>
            <p:cNvPr id="9260" name="矩形 245"/>
            <p:cNvSpPr>
              <a:spLocks noChangeArrowheads="1"/>
            </p:cNvSpPr>
            <p:nvPr/>
          </p:nvSpPr>
          <p:spPr bwMode="auto">
            <a:xfrm>
              <a:off x="-492376" y="2641497"/>
              <a:ext cx="4153606" cy="86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、参赛人数为两人；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、一人按照指定词语做动作，另外一人去猜；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cs typeface="+mn-ea"/>
                  <a:sym typeface="+mn-lt"/>
                </a:rPr>
                <a:t>、</a:t>
              </a:r>
              <a:r>
                <a:rPr lang="en-US" altLang="zh-CN" sz="1400" dirty="0">
                  <a:cs typeface="+mn-ea"/>
                  <a:sym typeface="+mn-lt"/>
                </a:rPr>
                <a:t>30</a:t>
              </a:r>
              <a:r>
                <a:rPr lang="zh-CN" altLang="en-US" sz="1400" dirty="0">
                  <a:cs typeface="+mn-ea"/>
                  <a:sym typeface="+mn-lt"/>
                </a:rPr>
                <a:t>秒内猜对的个数进行排名。</a:t>
              </a:r>
            </a:p>
          </p:txBody>
        </p:sp>
        <p:sp>
          <p:nvSpPr>
            <p:cNvPr id="9261" name="文本框 248"/>
            <p:cNvSpPr txBox="1">
              <a:spLocks noChangeArrowheads="1"/>
            </p:cNvSpPr>
            <p:nvPr/>
          </p:nvSpPr>
          <p:spPr bwMode="auto">
            <a:xfrm>
              <a:off x="-677441" y="2046019"/>
              <a:ext cx="1947482" cy="58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zh-CN" altLang="en-US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你划画猜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1252" y="3934564"/>
            <a:ext cx="4572594" cy="1452705"/>
            <a:chOff x="6823075" y="3747588"/>
            <a:chExt cx="4572594" cy="1452705"/>
          </a:xfrm>
        </p:grpSpPr>
        <p:sp>
          <p:nvSpPr>
            <p:cNvPr id="9250" name="矩形 247"/>
            <p:cNvSpPr>
              <a:spLocks noChangeArrowheads="1"/>
            </p:cNvSpPr>
            <p:nvPr/>
          </p:nvSpPr>
          <p:spPr bwMode="auto">
            <a:xfrm>
              <a:off x="6823075" y="4332363"/>
              <a:ext cx="4572594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、每人挑战</a:t>
              </a:r>
              <a:r>
                <a:rPr lang="en-US" altLang="zh-CN" sz="1400" dirty="0">
                  <a:cs typeface="+mn-ea"/>
                  <a:sym typeface="+mn-lt"/>
                </a:rPr>
                <a:t>1</a:t>
              </a:r>
              <a:r>
                <a:rPr lang="zh-CN" altLang="en-US" sz="1400" dirty="0">
                  <a:cs typeface="+mn-ea"/>
                  <a:sym typeface="+mn-lt"/>
                </a:rPr>
                <a:t>次；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2</a:t>
              </a:r>
              <a:r>
                <a:rPr lang="zh-CN" altLang="en-US" sz="1400" dirty="0">
                  <a:cs typeface="+mn-ea"/>
                  <a:sym typeface="+mn-lt"/>
                </a:rPr>
                <a:t>、运动员通过抽题板并在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秒钟以内说出对应的国家；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3</a:t>
              </a:r>
              <a:r>
                <a:rPr lang="zh-CN" altLang="en-US" sz="1400" dirty="0">
                  <a:cs typeface="+mn-ea"/>
                  <a:sym typeface="+mn-lt"/>
                </a:rPr>
                <a:t>、挑战成功即可获得奖章一枚</a:t>
              </a:r>
            </a:p>
          </p:txBody>
        </p:sp>
        <p:sp>
          <p:nvSpPr>
            <p:cNvPr id="9251" name="文本框 249"/>
            <p:cNvSpPr txBox="1">
              <a:spLocks noChangeArrowheads="1"/>
            </p:cNvSpPr>
            <p:nvPr/>
          </p:nvSpPr>
          <p:spPr bwMode="auto">
            <a:xfrm>
              <a:off x="6823075" y="3747588"/>
              <a:ext cx="14157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 dirty="0">
                  <a:solidFill>
                    <a:srgbClr val="248EAE"/>
                  </a:solidFill>
                  <a:latin typeface="+mn-lt"/>
                  <a:ea typeface="+mn-ea"/>
                  <a:cs typeface="+mn-ea"/>
                  <a:sym typeface="+mn-lt"/>
                </a:rPr>
                <a:t>猜国旗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6079" y="235824"/>
            <a:ext cx="3858480" cy="584775"/>
            <a:chOff x="376079" y="235824"/>
            <a:chExt cx="3858480" cy="584775"/>
          </a:xfrm>
        </p:grpSpPr>
        <p:sp>
          <p:nvSpPr>
            <p:cNvPr id="21" name="文本框 11"/>
            <p:cNvSpPr txBox="1">
              <a:spLocks noChangeArrowheads="1"/>
            </p:cNvSpPr>
            <p:nvPr/>
          </p:nvSpPr>
          <p:spPr bwMode="auto">
            <a:xfrm>
              <a:off x="1177312" y="235824"/>
              <a:ext cx="30572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248EAE"/>
                  </a:solidFill>
                  <a:cs typeface="+mn-ea"/>
                  <a:sym typeface="+mn-lt"/>
                </a:rPr>
                <a:t>益智区（智慧）</a:t>
              </a: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76079" y="305254"/>
              <a:ext cx="278478" cy="443337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636235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900056" y="305254"/>
              <a:ext cx="277256" cy="443337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127C5C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 sz="2400">
                <a:solidFill>
                  <a:srgbClr val="248EA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63981" y="1594392"/>
            <a:ext cx="2548255" cy="19107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700" y="3616966"/>
            <a:ext cx="3253713" cy="192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sfjlbd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1816</Words>
  <Application>Microsoft Office PowerPoint</Application>
  <PresentationFormat>宽屏</PresentationFormat>
  <Paragraphs>177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2022-03-08T05:31:43Z</dcterms:created>
  <dcterms:modified xsi:type="dcterms:W3CDTF">2023-01-10T05:27:29Z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C833B17878A34D8FB354148E49A94881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