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257" r:id="rId4"/>
    <p:sldId id="258" r:id="rId5"/>
    <p:sldId id="259" r:id="rId6"/>
    <p:sldId id="263" r:id="rId7"/>
    <p:sldId id="300" r:id="rId8"/>
    <p:sldId id="301" r:id="rId9"/>
    <p:sldId id="302" r:id="rId10"/>
    <p:sldId id="269" r:id="rId11"/>
    <p:sldId id="264" r:id="rId12"/>
    <p:sldId id="265" r:id="rId13"/>
    <p:sldId id="280" r:id="rId14"/>
    <p:sldId id="297" r:id="rId15"/>
    <p:sldId id="299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E9E"/>
    <a:srgbClr val="FDF953"/>
    <a:srgbClr val="97C08C"/>
    <a:srgbClr val="9FD973"/>
    <a:srgbClr val="000099"/>
    <a:srgbClr val="D4B8D0"/>
    <a:srgbClr val="33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294"/>
      </p:cViewPr>
      <p:guideLst>
        <p:guide orient="horz" pos="2160"/>
        <p:guide pos="29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E83AAB-6AAB-4B13-93EA-22B0639E1769}" type="datetimeFigureOut">
              <a:rPr lang="zh-CN" altLang="en-US"/>
              <a:t>2023-01-17</a:t>
            </a:fld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4FC0A9-225E-40A2-B8A1-57F9DE77E3D1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1375-4A65-4C6A-B4DB-DBFC9DF9D7C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A7763-CBCB-4FBC-9544-4CD13E9A5AE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FD07-AAA1-4C1B-AC5D-C7E2CD1862EF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64BB9-C0E7-4395-A401-8142A7E76F1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E9B7-7EF5-4592-A5E1-642B04832819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EDD59-0B0C-42B7-8A96-80028B6CDAA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46AC-FB26-4224-B7B8-0F50EBB71717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384A-1B63-4C29-8175-0A18E296650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A33C-51D2-4DF1-A3F0-8CF76EC92E8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D440-0C0E-4F72-9EC5-79BADCB1578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4CCA-4F85-4D4F-81BB-A2A350B35505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076E-6095-4ABF-B4C3-A45A5A84AAE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BFE1-3B3F-4AB9-BF75-26641B0AD5AD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52EFA-15C7-4E54-B388-2CC048EB2E3D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A29FA-C937-4A22-A928-5CA8CF17C414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72B36-C522-4989-9CBF-2105C4D84EE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5CEF-F73E-4DC6-B6AD-898FB5B8825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5CC0-71CE-4C43-BF77-0C6132762A3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0EC2-AC08-4C8E-8F8A-E709550B3CC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97F1-3710-41BA-A889-A324C6EA2A3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058F03C-EB64-43BC-95D5-6CEE20300DBD}" type="datetime1">
              <a:rPr lang="zh-CN" altLang="en-US"/>
              <a:t>2023-01-17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892D781-2F03-433A-8CA0-AD5FAF14D0BE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18000" contrast="-4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2598003"/>
            <a:ext cx="6467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/>
              <a:t> </a:t>
            </a:r>
            <a:r>
              <a:rPr lang="zh-CN" altLang="en-US" sz="4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U</a:t>
            </a:r>
            <a:r>
              <a:rPr lang="zh-CN" altLang="en-US" sz="4800" b="1" dirty="0">
                <a:solidFill>
                  <a:srgbClr val="00CC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4800" b="1" dirty="0">
                <a:solidFill>
                  <a:srgbClr val="66CCFF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4800" b="1" dirty="0">
                <a:solidFill>
                  <a:srgbClr val="CC0099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4800" b="1" dirty="0">
                <a:solidFill>
                  <a:srgbClr val="66CCFF"/>
                </a:solidFill>
                <a:latin typeface="Times New Roman" panose="02020603050405020304" pitchFamily="18" charset="0"/>
              </a:rPr>
              <a:t> </a:t>
            </a:r>
            <a:r>
              <a:rPr lang="zh-CN" altLang="en-US" sz="4800" b="1" dirty="0">
                <a:latin typeface="Times New Roman" panose="02020603050405020304" pitchFamily="18" charset="0"/>
              </a:rPr>
              <a:t>6 </a:t>
            </a:r>
            <a:r>
              <a:rPr lang="zh-CN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4800" b="1" dirty="0">
                <a:solidFill>
                  <a:srgbClr val="808000"/>
                </a:solidFill>
                <a:latin typeface="Times New Roman" panose="02020603050405020304" pitchFamily="18" charset="0"/>
              </a:rPr>
              <a:t>n</a:t>
            </a:r>
            <a:r>
              <a:rPr lang="zh-CN" altLang="en-US" sz="4800" b="1" dirty="0">
                <a:latin typeface="Times New Roman" panose="02020603050405020304" pitchFamily="18" charset="0"/>
              </a:rPr>
              <a:t> </a:t>
            </a:r>
            <a:r>
              <a:rPr lang="zh-CN" altLang="en-US" sz="48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48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h</a:t>
            </a:r>
            <a:r>
              <a:rPr lang="zh-CN" altLang="en-US" sz="4800" b="1" dirty="0">
                <a:solidFill>
                  <a:srgbClr val="0099CC"/>
                </a:solidFill>
                <a:latin typeface="Times New Roman" panose="02020603050405020304" pitchFamily="18" charset="0"/>
              </a:rPr>
              <a:t>e </a:t>
            </a:r>
            <a:r>
              <a:rPr lang="zh-CN" altLang="en-US" sz="4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k</a:t>
            </a:r>
            <a:r>
              <a:rPr lang="zh-CN" altLang="en-US" sz="4800" b="1" dirty="0">
                <a:latin typeface="Times New Roman" panose="02020603050405020304" pitchFamily="18" charset="0"/>
              </a:rPr>
              <a:t>i</a:t>
            </a:r>
            <a:r>
              <a:rPr lang="zh-CN" altLang="en-US" sz="48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t</a:t>
            </a:r>
            <a:r>
              <a:rPr lang="zh-CN" altLang="en-US" sz="4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c</a:t>
            </a:r>
            <a:r>
              <a:rPr lang="zh-CN" altLang="en-US" sz="4800" b="1" dirty="0">
                <a:solidFill>
                  <a:srgbClr val="003399"/>
                </a:solidFill>
                <a:latin typeface="Times New Roman" panose="02020603050405020304" pitchFamily="18" charset="0"/>
              </a:rPr>
              <a:t>h</a:t>
            </a:r>
            <a:r>
              <a:rPr lang="zh-CN" altLang="en-US" sz="4800" b="1" dirty="0">
                <a:solidFill>
                  <a:srgbClr val="00CC66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4800" b="1" dirty="0">
                <a:latin typeface="Times New Roman" panose="02020603050405020304" pitchFamily="18" charset="0"/>
              </a:rPr>
              <a:t>n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63650" y="792163"/>
            <a:ext cx="3095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6001995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 descr="2009042317592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4"/>
          <p:cNvSpPr>
            <a:spLocks noChangeArrowheads="1"/>
          </p:cNvSpPr>
          <p:nvPr/>
        </p:nvSpPr>
        <p:spPr bwMode="auto">
          <a:xfrm>
            <a:off x="1474788" y="295275"/>
            <a:ext cx="3097212" cy="2719388"/>
          </a:xfrm>
          <a:prstGeom prst="rect">
            <a:avLst/>
          </a:prstGeom>
          <a:solidFill>
            <a:schemeClr val="accent1"/>
          </a:solidFill>
          <a:ln w="6667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30350" y="295275"/>
            <a:ext cx="304165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矩形 6"/>
          <p:cNvSpPr>
            <a:spLocks noChangeArrowheads="1"/>
          </p:cNvSpPr>
          <p:nvPr/>
        </p:nvSpPr>
        <p:spPr bwMode="auto">
          <a:xfrm>
            <a:off x="5059363" y="295275"/>
            <a:ext cx="3097212" cy="2719388"/>
          </a:xfrm>
          <a:prstGeom prst="rect">
            <a:avLst/>
          </a:prstGeom>
          <a:solidFill>
            <a:schemeClr val="accent1"/>
          </a:solidFill>
          <a:ln w="66675">
            <a:solidFill>
              <a:schemeClr val="tx1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2294" name="Picture 8" descr="lookfor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59363" y="295275"/>
            <a:ext cx="3097212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1530350" y="3014663"/>
            <a:ext cx="574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they cook</a:t>
            </a: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dinner?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TextBox 12"/>
          <p:cNvSpPr txBox="1">
            <a:spLocks noChangeArrowheads="1"/>
          </p:cNvSpPr>
          <p:nvPr/>
        </p:nvSpPr>
        <p:spPr bwMode="auto">
          <a:xfrm>
            <a:off x="1530350" y="4416425"/>
            <a:ext cx="7348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he look</a:t>
            </a:r>
            <a:r>
              <a:rPr lang="en-US" altLang="zh-CN" sz="4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altLang="zh-C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for some tomatoes?</a:t>
            </a:r>
            <a:endParaRPr lang="zh-CN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3" name="TextBox 13"/>
          <p:cNvSpPr txBox="1">
            <a:spLocks noChangeArrowheads="1"/>
          </p:cNvSpPr>
          <p:nvPr/>
        </p:nvSpPr>
        <p:spPr bwMode="auto">
          <a:xfrm>
            <a:off x="1530350" y="3722688"/>
            <a:ext cx="3082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150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they are</a:t>
            </a:r>
            <a:r>
              <a:rPr lang="en-US" altLang="zh-CN" sz="4000" b="1">
                <a:solidFill>
                  <a:srgbClr val="366C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>
              <a:solidFill>
                <a:srgbClr val="366C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5" name="TextBox 15"/>
          <p:cNvSpPr txBox="1">
            <a:spLocks noChangeArrowheads="1"/>
          </p:cNvSpPr>
          <p:nvPr/>
        </p:nvSpPr>
        <p:spPr bwMode="auto">
          <a:xfrm>
            <a:off x="1530350" y="5124450"/>
            <a:ext cx="3082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150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he isn’t</a:t>
            </a:r>
            <a:r>
              <a:rPr lang="en-US" altLang="zh-CN" sz="4000" b="1">
                <a:solidFill>
                  <a:srgbClr val="366CA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4000" b="1">
              <a:solidFill>
                <a:srgbClr val="366CA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圆角矩形 17"/>
          <p:cNvSpPr>
            <a:spLocks noChangeArrowheads="1"/>
          </p:cNvSpPr>
          <p:nvPr/>
        </p:nvSpPr>
        <p:spPr bwMode="auto">
          <a:xfrm>
            <a:off x="1169988" y="5715000"/>
            <a:ext cx="6986587" cy="10255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328" name="TextBox 18"/>
          <p:cNvSpPr txBox="1">
            <a:spLocks noChangeArrowheads="1"/>
          </p:cNvSpPr>
          <p:nvPr/>
        </p:nvSpPr>
        <p:spPr bwMode="auto">
          <a:xfrm>
            <a:off x="1214438" y="5715000"/>
            <a:ext cx="67976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chemeClr val="bg1"/>
                </a:solidFill>
                <a:latin typeface="宋体" panose="02010600030101010101" pitchFamily="2" charset="-122"/>
              </a:rPr>
              <a:t>Tip: 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朗读一般疑问句时用升调     ，</a:t>
            </a:r>
            <a:endParaRPr lang="en-US" sz="3200" b="1">
              <a:solidFill>
                <a:schemeClr val="bg1"/>
              </a:solidFill>
              <a:latin typeface="宋体" panose="02010600030101010101" pitchFamily="2" charset="-122"/>
            </a:endParaRPr>
          </a:p>
          <a:p>
            <a:pPr eaLnBrk="1" hangingPunct="1"/>
            <a:r>
              <a:rPr 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     </a:t>
            </a:r>
            <a:r>
              <a:rPr lang="zh-CN" altLang="en-US" sz="3200" b="1">
                <a:solidFill>
                  <a:schemeClr val="bg1"/>
                </a:solidFill>
                <a:latin typeface="宋体" panose="02010600030101010101" pitchFamily="2" charset="-122"/>
              </a:rPr>
              <a:t>回答时用降调     。</a:t>
            </a:r>
          </a:p>
        </p:txBody>
      </p:sp>
      <p:sp>
        <p:nvSpPr>
          <p:cNvPr id="19" name="环形箭头 18"/>
          <p:cNvSpPr/>
          <p:nvPr/>
        </p:nvSpPr>
        <p:spPr bwMode="auto">
          <a:xfrm rot="1437749">
            <a:off x="4213225" y="3652838"/>
            <a:ext cx="855663" cy="1047750"/>
          </a:xfrm>
          <a:prstGeom prst="circular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" name="环形箭头 19"/>
          <p:cNvSpPr/>
          <p:nvPr/>
        </p:nvSpPr>
        <p:spPr bwMode="auto">
          <a:xfrm rot="1437749">
            <a:off x="4027488" y="4957763"/>
            <a:ext cx="855662" cy="1046162"/>
          </a:xfrm>
          <a:prstGeom prst="circular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1" name="环形箭头 20"/>
          <p:cNvSpPr/>
          <p:nvPr/>
        </p:nvSpPr>
        <p:spPr bwMode="auto">
          <a:xfrm rot="8000408" flipH="1">
            <a:off x="7713662" y="3681413"/>
            <a:ext cx="885825" cy="1060450"/>
          </a:xfrm>
          <a:prstGeom prst="circular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2" name="环形箭头 21"/>
          <p:cNvSpPr/>
          <p:nvPr/>
        </p:nvSpPr>
        <p:spPr bwMode="auto">
          <a:xfrm rot="8000408" flipH="1">
            <a:off x="6834187" y="2838451"/>
            <a:ext cx="885825" cy="1060450"/>
          </a:xfrm>
          <a:prstGeom prst="circular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3" name="环形箭头 22"/>
          <p:cNvSpPr/>
          <p:nvPr/>
        </p:nvSpPr>
        <p:spPr bwMode="auto">
          <a:xfrm rot="8000408" flipH="1">
            <a:off x="6773069" y="5696744"/>
            <a:ext cx="750887" cy="835025"/>
          </a:xfrm>
          <a:prstGeom prst="circular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4" name="环形箭头 23"/>
          <p:cNvSpPr/>
          <p:nvPr/>
        </p:nvSpPr>
        <p:spPr bwMode="auto">
          <a:xfrm rot="1437749">
            <a:off x="4773613" y="6221413"/>
            <a:ext cx="722312" cy="942975"/>
          </a:xfrm>
          <a:prstGeom prst="circular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utoUpdateAnimBg="0"/>
      <p:bldP spid="13322" grpId="0" autoUpdateAnimBg="0"/>
      <p:bldP spid="13323" grpId="0" autoUpdateAnimBg="0"/>
      <p:bldP spid="13325" grpId="0" autoUpdateAnimBg="0"/>
      <p:bldP spid="13327" grpId="0" animBg="1" autoUpdateAnimBg="0"/>
      <p:bldP spid="1332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938" y="909638"/>
            <a:ext cx="915193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6" name="组合 5"/>
          <p:cNvGrpSpPr/>
          <p:nvPr/>
        </p:nvGrpSpPr>
        <p:grpSpPr bwMode="auto">
          <a:xfrm>
            <a:off x="136525" y="0"/>
            <a:ext cx="4945063" cy="855663"/>
            <a:chOff x="0" y="0"/>
            <a:chExt cx="4944192" cy="855407"/>
          </a:xfrm>
        </p:grpSpPr>
        <p:sp>
          <p:nvSpPr>
            <p:cNvPr id="13340" name="圆角矩形 4"/>
            <p:cNvSpPr>
              <a:spLocks noChangeArrowheads="1"/>
            </p:cNvSpPr>
            <p:nvPr/>
          </p:nvSpPr>
          <p:spPr bwMode="auto">
            <a:xfrm>
              <a:off x="0" y="0"/>
              <a:ext cx="3819832" cy="855407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41275">
              <a:solidFill>
                <a:srgbClr val="0070C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41" name="矩形 4"/>
            <p:cNvSpPr>
              <a:spLocks noChangeArrowheads="1"/>
            </p:cNvSpPr>
            <p:nvPr/>
          </p:nvSpPr>
          <p:spPr bwMode="auto">
            <a:xfrm>
              <a:off x="117987" y="0"/>
              <a:ext cx="482620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4000" b="1">
                  <a:solidFill>
                    <a:srgbClr val="000099"/>
                  </a:solidFill>
                  <a:latin typeface="Times New Roman" panose="02020603050405020304" pitchFamily="18" charset="0"/>
                  <a:ea typeface="微软雅黑 Light" panose="020B0502040204020203" pitchFamily="34" charset="-122"/>
                </a:rPr>
                <a:t>Grammar time</a:t>
              </a:r>
            </a:p>
          </p:txBody>
        </p:sp>
      </p:grp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40300" y="3535363"/>
            <a:ext cx="4002088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14413" y="3535363"/>
            <a:ext cx="3925887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椭圆 13"/>
          <p:cNvSpPr>
            <a:spLocks noChangeArrowheads="1"/>
          </p:cNvSpPr>
          <p:nvPr/>
        </p:nvSpPr>
        <p:spPr bwMode="auto">
          <a:xfrm>
            <a:off x="-7938" y="1073150"/>
            <a:ext cx="1022351" cy="246221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矩形 14"/>
          <p:cNvSpPr>
            <a:spLocks noChangeArrowheads="1"/>
          </p:cNvSpPr>
          <p:nvPr/>
        </p:nvSpPr>
        <p:spPr bwMode="auto">
          <a:xfrm>
            <a:off x="1195388" y="909638"/>
            <a:ext cx="1163637" cy="2625725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椭圆 15"/>
          <p:cNvSpPr>
            <a:spLocks noChangeArrowheads="1"/>
          </p:cNvSpPr>
          <p:nvPr/>
        </p:nvSpPr>
        <p:spPr bwMode="auto">
          <a:xfrm>
            <a:off x="2592388" y="909638"/>
            <a:ext cx="1670050" cy="2625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圆角矩形3 352"/>
          <p:cNvSpPr>
            <a:spLocks noChangeArrowheads="1"/>
          </p:cNvSpPr>
          <p:nvPr/>
        </p:nvSpPr>
        <p:spPr bwMode="auto">
          <a:xfrm>
            <a:off x="0" y="3535363"/>
            <a:ext cx="1203325" cy="8159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</a:ln>
        </p:spPr>
        <p:txBody>
          <a:bodyPr lIns="90170" tIns="46990" rIns="90170" bIns="46990" anchor="ctr"/>
          <a:lstStyle/>
          <a:p>
            <a:endParaRPr lang="zh-CN" altLang="en-US"/>
          </a:p>
        </p:txBody>
      </p:sp>
      <p:sp>
        <p:nvSpPr>
          <p:cNvPr id="14352" name="圆角矩形3 352"/>
          <p:cNvSpPr>
            <a:spLocks noChangeArrowheads="1"/>
          </p:cNvSpPr>
          <p:nvPr/>
        </p:nvSpPr>
        <p:spPr bwMode="auto">
          <a:xfrm>
            <a:off x="2359025" y="3535363"/>
            <a:ext cx="3128963" cy="8159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</a:ln>
        </p:spPr>
        <p:txBody>
          <a:bodyPr lIns="90170" tIns="46990" rIns="90170" bIns="46990" anchor="ctr"/>
          <a:lstStyle/>
          <a:p>
            <a:endParaRPr lang="zh-CN" altLang="en-US"/>
          </a:p>
        </p:txBody>
      </p:sp>
      <p:sp>
        <p:nvSpPr>
          <p:cNvPr id="14353" name="圆角矩形3 352"/>
          <p:cNvSpPr>
            <a:spLocks noChangeArrowheads="1"/>
          </p:cNvSpPr>
          <p:nvPr/>
        </p:nvSpPr>
        <p:spPr bwMode="auto">
          <a:xfrm>
            <a:off x="1204913" y="3535363"/>
            <a:ext cx="1154112" cy="8159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</a:ln>
        </p:spPr>
        <p:txBody>
          <a:bodyPr lIns="90170" tIns="46990" rIns="90170" bIns="46990" anchor="ctr"/>
          <a:lstStyle/>
          <a:p>
            <a:r>
              <a:rPr lang="zh-CN" altLang="en-US" sz="2800" b="1"/>
              <a:t>+ </a:t>
            </a:r>
          </a:p>
        </p:txBody>
      </p:sp>
      <p:sp>
        <p:nvSpPr>
          <p:cNvPr id="14354" name="圆角矩形3 352"/>
          <p:cNvSpPr>
            <a:spLocks noChangeArrowheads="1"/>
          </p:cNvSpPr>
          <p:nvPr/>
        </p:nvSpPr>
        <p:spPr bwMode="auto">
          <a:xfrm>
            <a:off x="5487988" y="3535363"/>
            <a:ext cx="3403600" cy="8159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</a:ln>
        </p:spPr>
        <p:txBody>
          <a:bodyPr lIns="90170" tIns="46990" rIns="90170" bIns="46990" anchor="ctr"/>
          <a:lstStyle/>
          <a:p>
            <a:r>
              <a:rPr lang="zh-CN" altLang="en-US" sz="2800" b="1"/>
              <a:t>=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0" y="3684588"/>
            <a:ext cx="1144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150BD5"/>
                </a:solidFill>
                <a:latin typeface="Times New Roman" panose="02020603050405020304" pitchFamily="18" charset="0"/>
              </a:rPr>
              <a:t>B</a:t>
            </a:r>
            <a:r>
              <a:rPr lang="zh-CN" altLang="en-US" sz="2400" b="1">
                <a:solidFill>
                  <a:srgbClr val="150BD5"/>
                </a:solidFill>
                <a:latin typeface="Times New Roman" panose="02020603050405020304" pitchFamily="18" charset="0"/>
              </a:rPr>
              <a:t>e</a:t>
            </a:r>
            <a:r>
              <a:rPr lang="zh-CN" altLang="en-US" sz="2400" b="1">
                <a:solidFill>
                  <a:srgbClr val="150BD5"/>
                </a:solidFill>
              </a:rPr>
              <a:t>动词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566863" y="3684588"/>
            <a:ext cx="792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150BD5"/>
                </a:solidFill>
                <a:latin typeface="Times New Roman" panose="02020603050405020304" pitchFamily="18" charset="0"/>
              </a:rPr>
              <a:t>主语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360613" y="3684588"/>
            <a:ext cx="3268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/>
              <a:t>+</a:t>
            </a:r>
            <a:r>
              <a:rPr lang="zh-CN" altLang="en-US" sz="2400" b="1">
                <a:solidFill>
                  <a:srgbClr val="150BD5"/>
                </a:solidFill>
              </a:rPr>
              <a:t>现在分词(doing) ...?</a:t>
            </a:r>
            <a:endParaRPr lang="zh-CN" altLang="en-US" sz="2400" b="1">
              <a:solidFill>
                <a:srgbClr val="150BD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487988" y="3536950"/>
            <a:ext cx="3656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rgbClr val="150BD5"/>
                </a:solidFill>
              </a:rPr>
              <a:t>     </a:t>
            </a:r>
            <a:r>
              <a:rPr lang="zh-CN" altLang="en-US" sz="2400" b="1">
                <a:solidFill>
                  <a:srgbClr val="150BD5"/>
                </a:solidFill>
              </a:rPr>
              <a:t>现在进行时一般疑问 </a:t>
            </a:r>
          </a:p>
          <a:p>
            <a:pPr eaLnBrk="1" hangingPunct="1"/>
            <a:r>
              <a:rPr lang="zh-CN" altLang="en-US" sz="2400" b="1">
                <a:solidFill>
                  <a:srgbClr val="150BD5"/>
                </a:solidFill>
              </a:rPr>
              <a:t>    句的基本结构</a:t>
            </a:r>
          </a:p>
        </p:txBody>
      </p:sp>
      <p:sp>
        <p:nvSpPr>
          <p:cNvPr id="14359" name="椭圆 13"/>
          <p:cNvSpPr>
            <a:spLocks noChangeArrowheads="1"/>
          </p:cNvSpPr>
          <p:nvPr/>
        </p:nvSpPr>
        <p:spPr bwMode="auto">
          <a:xfrm>
            <a:off x="4940300" y="4772025"/>
            <a:ext cx="735013" cy="7302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0" name="椭圆 13"/>
          <p:cNvSpPr>
            <a:spLocks noChangeArrowheads="1"/>
          </p:cNvSpPr>
          <p:nvPr/>
        </p:nvSpPr>
        <p:spPr bwMode="auto">
          <a:xfrm>
            <a:off x="1096963" y="4772025"/>
            <a:ext cx="735012" cy="7302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环形箭头 24"/>
          <p:cNvSpPr/>
          <p:nvPr/>
        </p:nvSpPr>
        <p:spPr bwMode="auto">
          <a:xfrm rot="8000408" flipH="1">
            <a:off x="7809706" y="154782"/>
            <a:ext cx="885825" cy="1062038"/>
          </a:xfrm>
          <a:prstGeom prst="circular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7" name="环形箭头 26"/>
          <p:cNvSpPr/>
          <p:nvPr/>
        </p:nvSpPr>
        <p:spPr bwMode="auto">
          <a:xfrm rot="1437749">
            <a:off x="4049713" y="5545138"/>
            <a:ext cx="855662" cy="1047750"/>
          </a:xfrm>
          <a:prstGeom prst="circular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8" name="环形箭头 27"/>
          <p:cNvSpPr/>
          <p:nvPr/>
        </p:nvSpPr>
        <p:spPr bwMode="auto">
          <a:xfrm rot="1437749">
            <a:off x="7910513" y="5219700"/>
            <a:ext cx="855662" cy="1046163"/>
          </a:xfrm>
          <a:prstGeom prst="circular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9" name="椭圆 13"/>
          <p:cNvSpPr>
            <a:spLocks noChangeArrowheads="1"/>
          </p:cNvSpPr>
          <p:nvPr/>
        </p:nvSpPr>
        <p:spPr bwMode="auto">
          <a:xfrm>
            <a:off x="2360613" y="4406900"/>
            <a:ext cx="1149350" cy="2314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椭圆 13"/>
          <p:cNvSpPr>
            <a:spLocks noChangeArrowheads="1"/>
          </p:cNvSpPr>
          <p:nvPr/>
        </p:nvSpPr>
        <p:spPr bwMode="auto">
          <a:xfrm>
            <a:off x="3509963" y="4406900"/>
            <a:ext cx="944562" cy="2314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椭圆 13"/>
          <p:cNvSpPr>
            <a:spLocks noChangeArrowheads="1"/>
          </p:cNvSpPr>
          <p:nvPr/>
        </p:nvSpPr>
        <p:spPr bwMode="auto">
          <a:xfrm>
            <a:off x="6135688" y="4344988"/>
            <a:ext cx="1149350" cy="2314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椭圆 13"/>
          <p:cNvSpPr>
            <a:spLocks noChangeArrowheads="1"/>
          </p:cNvSpPr>
          <p:nvPr/>
        </p:nvSpPr>
        <p:spPr bwMode="auto">
          <a:xfrm>
            <a:off x="7285038" y="4259263"/>
            <a:ext cx="1149350" cy="23145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940300" y="231775"/>
            <a:ext cx="279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自己观察现在进行时一般疑问句的基本结构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bldLvl="0" animBg="1" autoUpdateAnimBg="0"/>
      <p:bldP spid="14349" grpId="0" bldLvl="0" animBg="1" autoUpdateAnimBg="0"/>
      <p:bldP spid="14350" grpId="0" bldLvl="0" animBg="1" autoUpdateAnimBg="0"/>
      <p:bldP spid="14351" grpId="0" bldLvl="0" animBg="1" autoUpdateAnimBg="0"/>
      <p:bldP spid="14352" grpId="0" bldLvl="0" animBg="1" autoUpdateAnimBg="0"/>
      <p:bldP spid="14353" grpId="0" bldLvl="0" animBg="1" autoUpdateAnimBg="0"/>
      <p:bldP spid="14354" grpId="0" bldLvl="0" animBg="1" autoUpdateAnimBg="0"/>
      <p:bldP spid="14355" grpId="0" bldLvl="0" autoUpdateAnimBg="0"/>
      <p:bldP spid="14356" grpId="0" bldLvl="0" autoUpdateAnimBg="0"/>
      <p:bldP spid="14357" grpId="0" bldLvl="0" autoUpdateAnimBg="0"/>
      <p:bldP spid="14359" grpId="0" bldLvl="0" animBg="1" autoUpdateAnimBg="0"/>
      <p:bldP spid="14360" grpId="0" bldLvl="0" animBg="1" autoUpdateAnimBg="0"/>
      <p:bldP spid="29" grpId="0" bldLvl="0" animBg="1" autoUpdateAnimBg="0"/>
      <p:bldP spid="30" grpId="0" bldLvl="0" animBg="1" autoUpdateAnimBg="0"/>
      <p:bldP spid="31" grpId="0" bldLvl="0" animBg="1" autoUpdateAnimBg="0"/>
      <p:bldP spid="32" grpId="0" bldLvl="0" animBg="1" autoUpdateAnimBg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 descr="67b3f9b614ee69588bd4b29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062288"/>
            <a:ext cx="8820150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179388" y="806450"/>
            <a:ext cx="88931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800" b="1" dirty="0"/>
              <a:t>Rule: </a:t>
            </a:r>
            <a:r>
              <a:rPr lang="zh-CN" altLang="en-US" sz="2800" b="1" dirty="0"/>
              <a:t>全班分成四组，选一人演、一人当裁判，表演的同学要先从裁判手里抽取一张卡片并做相应的动作，四组同学分别按顺序猜，每组只有一次机会，回答错误其余三组同学可以抢答，最后得分最多的组获胜。</a:t>
            </a:r>
          </a:p>
        </p:txBody>
      </p:sp>
      <p:sp>
        <p:nvSpPr>
          <p:cNvPr id="14341" name="圆角矩形 5"/>
          <p:cNvSpPr>
            <a:spLocks noChangeArrowheads="1"/>
          </p:cNvSpPr>
          <p:nvPr/>
        </p:nvSpPr>
        <p:spPr bwMode="auto">
          <a:xfrm>
            <a:off x="0" y="0"/>
            <a:ext cx="3554413" cy="6286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444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0" y="52388"/>
            <a:ext cx="35544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4000" b="1" dirty="0">
                <a:solidFill>
                  <a:srgbClr val="150B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 and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圆角矩形 4"/>
          <p:cNvSpPr>
            <a:spLocks noChangeArrowheads="1"/>
          </p:cNvSpPr>
          <p:nvPr/>
        </p:nvSpPr>
        <p:spPr bwMode="auto">
          <a:xfrm>
            <a:off x="136525" y="0"/>
            <a:ext cx="3289300" cy="708025"/>
          </a:xfrm>
          <a:prstGeom prst="roundRect">
            <a:avLst>
              <a:gd name="adj" fmla="val 16667"/>
            </a:avLst>
          </a:prstGeom>
          <a:solidFill>
            <a:srgbClr val="00CC66"/>
          </a:solidFill>
          <a:ln w="412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4" name="矩形 4"/>
          <p:cNvSpPr>
            <a:spLocks noChangeArrowheads="1"/>
          </p:cNvSpPr>
          <p:nvPr/>
        </p:nvSpPr>
        <p:spPr bwMode="auto">
          <a:xfrm>
            <a:off x="254000" y="0"/>
            <a:ext cx="4827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Exercise time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690563" y="708025"/>
            <a:ext cx="4391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/>
              <a:t>一、按要求改写句子</a:t>
            </a: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254000" y="1354138"/>
            <a:ext cx="88900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 am cooking lunch.(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改为一般疑问句）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  _______ cooking lunch?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54000" y="2432050"/>
            <a:ext cx="889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Is he eating fruit in the bedroom?(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做肯定回答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_______, he ________.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5368" name="TextBox 6"/>
          <p:cNvSpPr txBox="1">
            <a:spLocks noChangeArrowheads="1"/>
          </p:cNvSpPr>
          <p:nvPr/>
        </p:nvSpPr>
        <p:spPr bwMode="auto">
          <a:xfrm>
            <a:off x="0" y="3508375"/>
            <a:ext cx="93202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There are four potatoes in the fridge.(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改为单数句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_______ a _________ in the fridge.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136525" y="4586288"/>
            <a:ext cx="8890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There is a tomato on the table.(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改为复数句）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_______ some ___________ on the table.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</a:p>
        </p:txBody>
      </p:sp>
      <p:sp>
        <p:nvSpPr>
          <p:cNvPr id="19466" name="TextBox 12"/>
          <p:cNvSpPr txBox="1">
            <a:spLocks noChangeArrowheads="1"/>
          </p:cNvSpPr>
          <p:nvPr/>
        </p:nvSpPr>
        <p:spPr bwMode="auto">
          <a:xfrm>
            <a:off x="900113" y="1846263"/>
            <a:ext cx="25257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     you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7" name="TextBox 13"/>
          <p:cNvSpPr txBox="1">
            <a:spLocks noChangeArrowheads="1"/>
          </p:cNvSpPr>
          <p:nvPr/>
        </p:nvSpPr>
        <p:spPr bwMode="auto">
          <a:xfrm>
            <a:off x="690563" y="2924175"/>
            <a:ext cx="4057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Yes                  is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8" name="TextBox 14"/>
          <p:cNvSpPr txBox="1">
            <a:spLocks noChangeArrowheads="1"/>
          </p:cNvSpPr>
          <p:nvPr/>
        </p:nvSpPr>
        <p:spPr bwMode="auto">
          <a:xfrm>
            <a:off x="1843088" y="4000500"/>
            <a:ext cx="4027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is              potato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9" name="TextBox 15"/>
          <p:cNvSpPr txBox="1">
            <a:spLocks noChangeArrowheads="1"/>
          </p:cNvSpPr>
          <p:nvPr/>
        </p:nvSpPr>
        <p:spPr bwMode="auto">
          <a:xfrm>
            <a:off x="1843088" y="5078413"/>
            <a:ext cx="4941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                   tomatoes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6" name="圆角矩形 16"/>
          <p:cNvSpPr>
            <a:spLocks noChangeArrowheads="1"/>
          </p:cNvSpPr>
          <p:nvPr/>
        </p:nvSpPr>
        <p:spPr bwMode="auto">
          <a:xfrm>
            <a:off x="136525" y="5662613"/>
            <a:ext cx="7991475" cy="8112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Tip: </a:t>
            </a:r>
            <a:r>
              <a:rPr lang="zh-CN" altLang="en-US" sz="3600" b="1" dirty="0">
                <a:latin typeface="宋体" panose="02010600030101010101" pitchFamily="2" charset="-122"/>
              </a:rPr>
              <a:t>做练习时请圈出每一句的关键词。</a:t>
            </a:r>
          </a:p>
        </p:txBody>
      </p:sp>
      <p:sp>
        <p:nvSpPr>
          <p:cNvPr id="19471" name="椭圆 17"/>
          <p:cNvSpPr>
            <a:spLocks noChangeArrowheads="1"/>
          </p:cNvSpPr>
          <p:nvPr/>
        </p:nvSpPr>
        <p:spPr bwMode="auto">
          <a:xfrm>
            <a:off x="395288" y="1354138"/>
            <a:ext cx="1447800" cy="51593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2" name="椭圆 18"/>
          <p:cNvSpPr>
            <a:spLocks noChangeArrowheads="1"/>
          </p:cNvSpPr>
          <p:nvPr/>
        </p:nvSpPr>
        <p:spPr bwMode="auto">
          <a:xfrm>
            <a:off x="395288" y="2432050"/>
            <a:ext cx="1447800" cy="5159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3" name="椭圆 19"/>
          <p:cNvSpPr>
            <a:spLocks noChangeArrowheads="1"/>
          </p:cNvSpPr>
          <p:nvPr/>
        </p:nvSpPr>
        <p:spPr bwMode="auto">
          <a:xfrm>
            <a:off x="1608138" y="3508375"/>
            <a:ext cx="3140075" cy="5159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椭圆 20"/>
          <p:cNvSpPr>
            <a:spLocks noChangeArrowheads="1"/>
          </p:cNvSpPr>
          <p:nvPr/>
        </p:nvSpPr>
        <p:spPr bwMode="auto">
          <a:xfrm>
            <a:off x="1608138" y="4586288"/>
            <a:ext cx="2166937" cy="515937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5589588" y="442913"/>
            <a:ext cx="571500" cy="485775"/>
          </a:xfrm>
          <a:prstGeom prst="rect">
            <a:avLst/>
          </a:prstGeom>
          <a:noFill/>
          <a:ln w="9525" algn="ctr">
            <a:solidFill>
              <a:schemeClr val="tx1">
                <a:alpha val="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utoUpdateAnimBg="0"/>
      <p:bldP spid="19467" grpId="0" autoUpdateAnimBg="0"/>
      <p:bldP spid="19468" grpId="0" autoUpdateAnimBg="0"/>
      <p:bldP spid="19469" grpId="0" autoUpdateAnimBg="0"/>
      <p:bldP spid="18446" grpId="0" animBg="1"/>
      <p:bldP spid="19471" grpId="0" animBg="1" autoUpdateAnimBg="0"/>
      <p:bldP spid="19472" grpId="0" animBg="1" autoUpdateAnimBg="0"/>
      <p:bldP spid="19473" grpId="0" animBg="1" autoUpdateAnimBg="0"/>
      <p:bldP spid="19474" grpId="0" animBg="1" autoUpdateAnimBg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图片 10" descr="housewor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2867">
            <a:off x="5857875" y="4014788"/>
            <a:ext cx="2970213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9" descr="做家务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03600" y="3706813"/>
            <a:ext cx="2500313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8" descr="help23.jpg"/>
          <p:cNvPicPr>
            <a:picLocks noChangeAspect="1" noChangeArrowheads="1"/>
          </p:cNvPicPr>
          <p:nvPr/>
        </p:nvPicPr>
        <p:blipFill>
          <a:blip r:embed="rId5">
            <a:lum contrast="-38000"/>
          </a:blip>
          <a:srcRect/>
          <a:stretch>
            <a:fillRect/>
          </a:stretch>
        </p:blipFill>
        <p:spPr bwMode="auto">
          <a:xfrm rot="-1242755">
            <a:off x="330200" y="4008438"/>
            <a:ext cx="2954338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7" descr="help1.jpg"/>
          <p:cNvPicPr>
            <a:picLocks noChangeAspect="1" noChangeArrowheads="1"/>
          </p:cNvPicPr>
          <p:nvPr/>
        </p:nvPicPr>
        <p:blipFill>
          <a:blip r:embed="rId6" cstate="email">
            <a:lum contrast="-28000"/>
          </a:blip>
          <a:srcRect/>
          <a:stretch>
            <a:fillRect/>
          </a:stretch>
        </p:blipFill>
        <p:spPr bwMode="auto">
          <a:xfrm rot="1103756">
            <a:off x="5594350" y="579438"/>
            <a:ext cx="3011488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6" descr="help.jpg"/>
          <p:cNvPicPr>
            <a:picLocks noChangeAspect="1" noChangeArrowheads="1"/>
          </p:cNvPicPr>
          <p:nvPr/>
        </p:nvPicPr>
        <p:blipFill>
          <a:blip r:embed="rId7">
            <a:lum contrast="-34000"/>
          </a:blip>
          <a:srcRect/>
          <a:stretch>
            <a:fillRect/>
          </a:stretch>
        </p:blipFill>
        <p:spPr bwMode="auto">
          <a:xfrm rot="-361816">
            <a:off x="1258888" y="947738"/>
            <a:ext cx="3444875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圆角矩形 3"/>
          <p:cNvSpPr>
            <a:spLocks noChangeArrowheads="1"/>
          </p:cNvSpPr>
          <p:nvPr/>
        </p:nvSpPr>
        <p:spPr bwMode="auto">
          <a:xfrm>
            <a:off x="0" y="0"/>
            <a:ext cx="4830763" cy="10048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44450">
            <a:solidFill>
              <a:srgbClr val="C0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93" name="矩形 4"/>
          <p:cNvSpPr>
            <a:spLocks noChangeArrowheads="1"/>
          </p:cNvSpPr>
          <p:nvPr/>
        </p:nvSpPr>
        <p:spPr bwMode="auto">
          <a:xfrm>
            <a:off x="0" y="39688"/>
            <a:ext cx="5697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6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sz="6000" b="1" dirty="0" err="1">
                <a:solidFill>
                  <a:srgbClr val="000099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Sh</a:t>
            </a:r>
            <a:r>
              <a:rPr lang="zh-CN" altLang="en-US" sz="6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aring</a:t>
            </a:r>
            <a:r>
              <a:rPr lang="en-US" altLang="zh-CN" sz="6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time</a:t>
            </a:r>
          </a:p>
        </p:txBody>
      </p:sp>
      <p:sp>
        <p:nvSpPr>
          <p:cNvPr id="22538" name="Rectangle 41"/>
          <p:cNvSpPr>
            <a:spLocks noChangeArrowheads="1"/>
          </p:cNvSpPr>
          <p:nvPr/>
        </p:nvSpPr>
        <p:spPr bwMode="auto">
          <a:xfrm>
            <a:off x="431800" y="2151063"/>
            <a:ext cx="7964488" cy="619125"/>
          </a:xfrm>
          <a:prstGeom prst="rect">
            <a:avLst/>
          </a:prstGeom>
          <a:solidFill>
            <a:srgbClr val="CCECFF"/>
          </a:solidFill>
          <a:ln w="38100">
            <a:solidFill>
              <a:srgbClr val="0000FF"/>
            </a:solidFill>
            <a:miter lim="800000"/>
          </a:ln>
        </p:spPr>
        <p:txBody>
          <a:bodyPr lIns="90170" tIns="46990" rIns="90170" bIns="4699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At home, we should help our parents.</a:t>
            </a:r>
            <a:endParaRPr lang="zh-CN" alt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539" name="Rectangle 41"/>
          <p:cNvSpPr>
            <a:spLocks noChangeArrowheads="1"/>
          </p:cNvSpPr>
          <p:nvPr/>
        </p:nvSpPr>
        <p:spPr bwMode="auto">
          <a:xfrm>
            <a:off x="431800" y="3255963"/>
            <a:ext cx="7964488" cy="619125"/>
          </a:xfrm>
          <a:prstGeom prst="rect">
            <a:avLst/>
          </a:prstGeom>
          <a:solidFill>
            <a:srgbClr val="CCECFF"/>
          </a:solidFill>
          <a:ln w="38100">
            <a:solidFill>
              <a:srgbClr val="0000FF"/>
            </a:solidFill>
            <a:miter lim="800000"/>
          </a:ln>
        </p:spPr>
        <p:txBody>
          <a:bodyPr lIns="90170" tIns="46990" rIns="90170" bIns="46990" anchor="ctr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At school, we should help each other.</a:t>
            </a:r>
            <a:endParaRPr lang="zh-CN" altLang="en-US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8" grpId="0" bldLvl="0" animBg="1" autoUpdateAnimBg="0"/>
      <p:bldP spid="22539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21005551">
            <a:off x="1085284" y="2684206"/>
            <a:ext cx="7139554" cy="1615827"/>
          </a:xfrm>
          <a:prstGeom prst="rect">
            <a:avLst/>
          </a:prstGeom>
          <a:noFill/>
        </p:spPr>
        <p:txBody>
          <a:bodyPr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9900" b="1" dirty="0">
                <a:ln w="11430">
                  <a:solidFill>
                    <a:srgbClr val="FF0000"/>
                  </a:solidFill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GOODBYE!</a:t>
            </a:r>
            <a:endParaRPr lang="zh-CN" altLang="en-US" sz="9900" b="1" dirty="0">
              <a:ln w="11430">
                <a:solidFill>
                  <a:srgbClr val="FF0000"/>
                </a:solidFill>
              </a:ln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 descr="t013a788d4bec9f8922.jpg"/>
          <p:cNvPicPr>
            <a:picLocks noChangeAspect="1" noChangeArrowheads="1"/>
          </p:cNvPicPr>
          <p:nvPr/>
        </p:nvPicPr>
        <p:blipFill>
          <a:blip r:embed="rId3" cstate="email">
            <a:lum bright="2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63525" y="176213"/>
            <a:ext cx="3216275" cy="6905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000099"/>
            </a:solidFill>
            <a:prstDash val="lg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22300" y="107950"/>
            <a:ext cx="26908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4000" b="1">
                <a:solidFill>
                  <a:srgbClr val="66FF99"/>
                </a:solidFill>
                <a:latin typeface="Times New Roman" panose="02020603050405020304" pitchFamily="18" charset="0"/>
              </a:rPr>
              <a:t> Talking </a:t>
            </a:r>
            <a:r>
              <a:rPr lang="zh-CN" altLang="en-US" sz="4400" b="1">
                <a:solidFill>
                  <a:srgbClr val="66FF99"/>
                </a:solidFill>
                <a:latin typeface="Times New Roman" panose="02020603050405020304" pitchFamily="18" charset="0"/>
              </a:rPr>
              <a:t>time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388938" y="1192213"/>
            <a:ext cx="1665287" cy="1320800"/>
            <a:chOff x="0" y="0"/>
            <a:chExt cx="2299" cy="1657"/>
          </a:xfrm>
        </p:grpSpPr>
        <p:sp>
          <p:nvSpPr>
            <p:cNvPr id="4115" name="椭圆形标注1 248"/>
            <p:cNvSpPr>
              <a:spLocks noChangeArrowheads="1"/>
            </p:cNvSpPr>
            <p:nvPr/>
          </p:nvSpPr>
          <p:spPr bwMode="auto">
            <a:xfrm>
              <a:off x="0" y="0"/>
              <a:ext cx="2299" cy="1657"/>
            </a:xfrm>
            <a:prstGeom prst="wedgeEllipseCallout">
              <a:avLst>
                <a:gd name="adj1" fmla="val -25046"/>
                <a:gd name="adj2" fmla="val 65699"/>
              </a:avLst>
            </a:prstGeom>
            <a:solidFill>
              <a:srgbClr val="CCFFCC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lIns="90170" tIns="46990" rIns="90170" bIns="46990" anchor="ctr"/>
            <a:lstStyle/>
            <a:p>
              <a:endParaRPr lang="zh-CN" altLang="en-US"/>
            </a:p>
          </p:txBody>
        </p:sp>
        <p:sp>
          <p:nvSpPr>
            <p:cNvPr id="4116" name="Text Box 7"/>
            <p:cNvSpPr txBox="1">
              <a:spLocks noChangeArrowheads="1"/>
            </p:cNvSpPr>
            <p:nvPr/>
          </p:nvSpPr>
          <p:spPr bwMode="auto">
            <a:xfrm>
              <a:off x="342" y="244"/>
              <a:ext cx="1634" cy="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Times New Roman" panose="02020603050405020304" pitchFamily="18" charset="0"/>
                </a:rPr>
                <a:t>fruit</a:t>
              </a:r>
            </a:p>
          </p:txBody>
        </p:sp>
      </p:grpSp>
      <p:grpSp>
        <p:nvGrpSpPr>
          <p:cNvPr id="3" name="Group 8"/>
          <p:cNvGrpSpPr/>
          <p:nvPr/>
        </p:nvGrpSpPr>
        <p:grpSpPr bwMode="auto">
          <a:xfrm>
            <a:off x="388938" y="2960688"/>
            <a:ext cx="2041525" cy="1146175"/>
            <a:chOff x="0" y="0"/>
            <a:chExt cx="2722" cy="1790"/>
          </a:xfrm>
        </p:grpSpPr>
        <p:sp>
          <p:nvSpPr>
            <p:cNvPr id="4113" name="椭圆形标注1 248"/>
            <p:cNvSpPr>
              <a:spLocks noChangeArrowheads="1"/>
            </p:cNvSpPr>
            <p:nvPr/>
          </p:nvSpPr>
          <p:spPr bwMode="auto">
            <a:xfrm>
              <a:off x="0" y="0"/>
              <a:ext cx="2558" cy="1790"/>
            </a:xfrm>
            <a:prstGeom prst="wedgeEllipseCallout">
              <a:avLst>
                <a:gd name="adj1" fmla="val -25046"/>
                <a:gd name="adj2" fmla="val 65699"/>
              </a:avLst>
            </a:prstGeom>
            <a:solidFill>
              <a:srgbClr val="FF3300"/>
            </a:solidFill>
            <a:ln w="28575">
              <a:solidFill>
                <a:schemeClr val="tx1"/>
              </a:solidFill>
              <a:miter lim="800000"/>
            </a:ln>
          </p:spPr>
          <p:txBody>
            <a:bodyPr lIns="90170" tIns="46990" rIns="90170" bIns="46990" anchor="ctr"/>
            <a:lstStyle/>
            <a:p>
              <a:endParaRPr lang="zh-CN" altLang="en-US"/>
            </a:p>
          </p:txBody>
        </p:sp>
        <p:sp>
          <p:nvSpPr>
            <p:cNvPr id="4114" name="Text Box 10"/>
            <p:cNvSpPr txBox="1">
              <a:spLocks noChangeArrowheads="1"/>
            </p:cNvSpPr>
            <p:nvPr/>
          </p:nvSpPr>
          <p:spPr bwMode="auto">
            <a:xfrm>
              <a:off x="282" y="345"/>
              <a:ext cx="2440" cy="1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Times New Roman" panose="02020603050405020304" pitchFamily="18" charset="0"/>
                </a:rPr>
                <a:t> </a:t>
              </a:r>
              <a:r>
                <a:rPr lang="zh-CN" altLang="en-US" sz="4000" b="1" dirty="0">
                  <a:latin typeface="Times New Roman" panose="02020603050405020304" pitchFamily="18" charset="0"/>
                </a:rPr>
                <a:t>food</a:t>
              </a:r>
            </a:p>
          </p:txBody>
        </p:sp>
      </p:grpSp>
      <p:grpSp>
        <p:nvGrpSpPr>
          <p:cNvPr id="4" name="Group 11"/>
          <p:cNvGrpSpPr/>
          <p:nvPr/>
        </p:nvGrpSpPr>
        <p:grpSpPr bwMode="auto">
          <a:xfrm>
            <a:off x="2466975" y="1006475"/>
            <a:ext cx="2025650" cy="1506538"/>
            <a:chOff x="0" y="0"/>
            <a:chExt cx="2702" cy="2077"/>
          </a:xfrm>
        </p:grpSpPr>
        <p:sp>
          <p:nvSpPr>
            <p:cNvPr id="4111" name="椭圆形标注2 249"/>
            <p:cNvSpPr/>
            <p:nvPr/>
          </p:nvSpPr>
          <p:spPr bwMode="auto">
            <a:xfrm>
              <a:off x="0" y="0"/>
              <a:ext cx="2581" cy="2077"/>
            </a:xfrm>
            <a:custGeom>
              <a:avLst/>
              <a:gdLst>
                <a:gd name="T0" fmla="*/ 0 w 4057666"/>
                <a:gd name="T1" fmla="*/ 0 h 2658125"/>
                <a:gd name="T2" fmla="*/ 0 w 4057666"/>
                <a:gd name="T3" fmla="*/ 0 h 2658125"/>
                <a:gd name="T4" fmla="*/ 0 w 4057666"/>
                <a:gd name="T5" fmla="*/ 0 h 2658125"/>
                <a:gd name="T6" fmla="*/ 0 w 4057666"/>
                <a:gd name="T7" fmla="*/ 0 h 2658125"/>
                <a:gd name="T8" fmla="*/ 0 w 4057666"/>
                <a:gd name="T9" fmla="*/ 0 h 2658125"/>
                <a:gd name="T10" fmla="*/ 0 w 4057666"/>
                <a:gd name="T11" fmla="*/ 0 h 2658125"/>
                <a:gd name="T12" fmla="*/ 0 w 4057666"/>
                <a:gd name="T13" fmla="*/ 0 h 2658125"/>
                <a:gd name="T14" fmla="*/ 0 w 4057666"/>
                <a:gd name="T15" fmla="*/ 0 h 2658125"/>
                <a:gd name="T16" fmla="*/ 0 w 4057666"/>
                <a:gd name="T17" fmla="*/ 0 h 2658125"/>
                <a:gd name="T18" fmla="*/ 0 w 4057666"/>
                <a:gd name="T19" fmla="*/ 0 h 2658125"/>
                <a:gd name="T20" fmla="*/ 0 w 4057666"/>
                <a:gd name="T21" fmla="*/ 0 h 2658125"/>
                <a:gd name="T22" fmla="*/ 0 w 4057666"/>
                <a:gd name="T23" fmla="*/ 0 h 2658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57666"/>
                <a:gd name="T37" fmla="*/ 0 h 2658125"/>
                <a:gd name="T38" fmla="*/ 4057666 w 4057666"/>
                <a:gd name="T39" fmla="*/ 2658125 h 2658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57666" h="2658125">
                  <a:moveTo>
                    <a:pt x="2028833" y="0"/>
                  </a:moveTo>
                  <a:cubicBezTo>
                    <a:pt x="3149327" y="0"/>
                    <a:pt x="4057666" y="545658"/>
                    <a:pt x="4057666" y="1218761"/>
                  </a:cubicBezTo>
                  <a:cubicBezTo>
                    <a:pt x="4057666" y="1891864"/>
                    <a:pt x="3149327" y="2437522"/>
                    <a:pt x="2028833" y="2437522"/>
                  </a:cubicBezTo>
                  <a:cubicBezTo>
                    <a:pt x="1888772" y="2437522"/>
                    <a:pt x="1752025" y="2428996"/>
                    <a:pt x="1619953" y="2412761"/>
                  </a:cubicBezTo>
                  <a:lnTo>
                    <a:pt x="1502103" y="2394558"/>
                  </a:lnTo>
                  <a:lnTo>
                    <a:pt x="1498446" y="2399240"/>
                  </a:lnTo>
                  <a:cubicBezTo>
                    <a:pt x="1353615" y="2559983"/>
                    <a:pt x="1089355" y="2790056"/>
                    <a:pt x="641618" y="2562958"/>
                  </a:cubicBezTo>
                  <a:cubicBezTo>
                    <a:pt x="766718" y="2585900"/>
                    <a:pt x="924771" y="2518290"/>
                    <a:pt x="1020948" y="2363209"/>
                  </a:cubicBezTo>
                  <a:lnTo>
                    <a:pt x="1056660" y="2288559"/>
                  </a:lnTo>
                  <a:lnTo>
                    <a:pt x="894493" y="2229377"/>
                  </a:lnTo>
                  <a:cubicBezTo>
                    <a:pt x="354820" y="2010357"/>
                    <a:pt x="0" y="1639451"/>
                    <a:pt x="0" y="1218761"/>
                  </a:cubicBezTo>
                  <a:cubicBezTo>
                    <a:pt x="0" y="545658"/>
                    <a:pt x="908339" y="0"/>
                    <a:pt x="2028833" y="0"/>
                  </a:cubicBezTo>
                  <a:close/>
                </a:path>
              </a:pathLst>
            </a:custGeom>
            <a:solidFill>
              <a:srgbClr val="FF9900"/>
            </a:solidFill>
            <a:ln w="9525" cap="flat" cmpd="sng">
              <a:solidFill>
                <a:schemeClr val="tx1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2" name="Text Box 13"/>
            <p:cNvSpPr txBox="1">
              <a:spLocks noChangeArrowheads="1"/>
            </p:cNvSpPr>
            <p:nvPr/>
          </p:nvSpPr>
          <p:spPr bwMode="auto">
            <a:xfrm>
              <a:off x="164" y="424"/>
              <a:ext cx="2538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Times New Roman" panose="02020603050405020304" pitchFamily="18" charset="0"/>
                </a:rPr>
                <a:t>drinks</a:t>
              </a:r>
            </a:p>
          </p:txBody>
        </p:sp>
      </p:grpSp>
      <p:grpSp>
        <p:nvGrpSpPr>
          <p:cNvPr id="5" name="Group 14"/>
          <p:cNvGrpSpPr/>
          <p:nvPr/>
        </p:nvGrpSpPr>
        <p:grpSpPr bwMode="auto">
          <a:xfrm>
            <a:off x="2808288" y="2732088"/>
            <a:ext cx="2846387" cy="1604962"/>
            <a:chOff x="0" y="0"/>
            <a:chExt cx="4483" cy="2526"/>
          </a:xfrm>
        </p:grpSpPr>
        <p:sp>
          <p:nvSpPr>
            <p:cNvPr id="4109" name="椭圆形标注2 249"/>
            <p:cNvSpPr/>
            <p:nvPr/>
          </p:nvSpPr>
          <p:spPr bwMode="auto">
            <a:xfrm>
              <a:off x="0" y="0"/>
              <a:ext cx="4483" cy="2526"/>
            </a:xfrm>
            <a:custGeom>
              <a:avLst/>
              <a:gdLst>
                <a:gd name="T0" fmla="*/ 0 w 4057666"/>
                <a:gd name="T1" fmla="*/ 0 h 2658125"/>
                <a:gd name="T2" fmla="*/ 0 w 4057666"/>
                <a:gd name="T3" fmla="*/ 0 h 2658125"/>
                <a:gd name="T4" fmla="*/ 0 w 4057666"/>
                <a:gd name="T5" fmla="*/ 0 h 2658125"/>
                <a:gd name="T6" fmla="*/ 0 w 4057666"/>
                <a:gd name="T7" fmla="*/ 0 h 2658125"/>
                <a:gd name="T8" fmla="*/ 0 w 4057666"/>
                <a:gd name="T9" fmla="*/ 0 h 2658125"/>
                <a:gd name="T10" fmla="*/ 0 w 4057666"/>
                <a:gd name="T11" fmla="*/ 0 h 2658125"/>
                <a:gd name="T12" fmla="*/ 0 w 4057666"/>
                <a:gd name="T13" fmla="*/ 0 h 2658125"/>
                <a:gd name="T14" fmla="*/ 0 w 4057666"/>
                <a:gd name="T15" fmla="*/ 0 h 2658125"/>
                <a:gd name="T16" fmla="*/ 0 w 4057666"/>
                <a:gd name="T17" fmla="*/ 0 h 2658125"/>
                <a:gd name="T18" fmla="*/ 0 w 4057666"/>
                <a:gd name="T19" fmla="*/ 0 h 2658125"/>
                <a:gd name="T20" fmla="*/ 0 w 4057666"/>
                <a:gd name="T21" fmla="*/ 0 h 2658125"/>
                <a:gd name="T22" fmla="*/ 0 w 4057666"/>
                <a:gd name="T23" fmla="*/ 0 h 26581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57666"/>
                <a:gd name="T37" fmla="*/ 0 h 2658125"/>
                <a:gd name="T38" fmla="*/ 4057666 w 4057666"/>
                <a:gd name="T39" fmla="*/ 2658125 h 26581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57666" h="2658125">
                  <a:moveTo>
                    <a:pt x="2028833" y="0"/>
                  </a:moveTo>
                  <a:cubicBezTo>
                    <a:pt x="3149327" y="0"/>
                    <a:pt x="4057666" y="545658"/>
                    <a:pt x="4057666" y="1218761"/>
                  </a:cubicBezTo>
                  <a:cubicBezTo>
                    <a:pt x="4057666" y="1891864"/>
                    <a:pt x="3149327" y="2437522"/>
                    <a:pt x="2028833" y="2437522"/>
                  </a:cubicBezTo>
                  <a:cubicBezTo>
                    <a:pt x="1888772" y="2437522"/>
                    <a:pt x="1752025" y="2428996"/>
                    <a:pt x="1619953" y="2412761"/>
                  </a:cubicBezTo>
                  <a:lnTo>
                    <a:pt x="1502103" y="2394558"/>
                  </a:lnTo>
                  <a:lnTo>
                    <a:pt x="1498446" y="2399240"/>
                  </a:lnTo>
                  <a:cubicBezTo>
                    <a:pt x="1353615" y="2559983"/>
                    <a:pt x="1089355" y="2790056"/>
                    <a:pt x="641618" y="2562958"/>
                  </a:cubicBezTo>
                  <a:cubicBezTo>
                    <a:pt x="766718" y="2585900"/>
                    <a:pt x="924771" y="2518290"/>
                    <a:pt x="1020948" y="2363209"/>
                  </a:cubicBezTo>
                  <a:lnTo>
                    <a:pt x="1056660" y="2288559"/>
                  </a:lnTo>
                  <a:lnTo>
                    <a:pt x="894493" y="2229377"/>
                  </a:lnTo>
                  <a:cubicBezTo>
                    <a:pt x="354820" y="2010357"/>
                    <a:pt x="0" y="1639451"/>
                    <a:pt x="0" y="1218761"/>
                  </a:cubicBezTo>
                  <a:cubicBezTo>
                    <a:pt x="0" y="545658"/>
                    <a:pt x="908339" y="0"/>
                    <a:pt x="20288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tx1"/>
              </a:solidFill>
              <a:bevel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0" name="Text Box 16"/>
            <p:cNvSpPr txBox="1">
              <a:spLocks noChangeArrowheads="1"/>
            </p:cNvSpPr>
            <p:nvPr/>
          </p:nvSpPr>
          <p:spPr bwMode="auto">
            <a:xfrm>
              <a:off x="326" y="483"/>
              <a:ext cx="3838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>
                  <a:latin typeface="Times New Roman" panose="02020603050405020304" pitchFamily="18" charset="0"/>
                </a:rPr>
                <a:t>vegetables</a:t>
              </a:r>
            </a:p>
          </p:txBody>
        </p:sp>
      </p:grpSp>
      <p:pic>
        <p:nvPicPr>
          <p:cNvPr id="6161" name="图片 18" descr="111 拷贝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36663" y="1387475"/>
            <a:ext cx="4700587" cy="655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右箭头 22"/>
          <p:cNvGrpSpPr/>
          <p:nvPr/>
        </p:nvGrpSpPr>
        <p:grpSpPr bwMode="auto">
          <a:xfrm>
            <a:off x="5565775" y="585788"/>
            <a:ext cx="1895475" cy="1773237"/>
            <a:chOff x="0" y="0"/>
            <a:chExt cx="1194" cy="1117"/>
          </a:xfrm>
        </p:grpSpPr>
        <p:pic>
          <p:nvPicPr>
            <p:cNvPr id="4107" name="右箭头 22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0" y="0"/>
              <a:ext cx="1194" cy="1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Text Box 20"/>
            <p:cNvSpPr txBox="1">
              <a:spLocks noChangeArrowheads="1"/>
            </p:cNvSpPr>
            <p:nvPr/>
          </p:nvSpPr>
          <p:spPr bwMode="auto">
            <a:xfrm rot="2486819">
              <a:off x="88" y="478"/>
              <a:ext cx="101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375" y="2197100"/>
            <a:ext cx="160496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组合 11"/>
          <p:cNvGrpSpPr/>
          <p:nvPr/>
        </p:nvGrpSpPr>
        <p:grpSpPr bwMode="auto">
          <a:xfrm>
            <a:off x="-42863" y="84138"/>
            <a:ext cx="3389313" cy="769937"/>
            <a:chOff x="-172029" y="0"/>
            <a:chExt cx="3389891" cy="768945"/>
          </a:xfrm>
        </p:grpSpPr>
        <p:sp>
          <p:nvSpPr>
            <p:cNvPr id="5132" name="AutoShape 2"/>
            <p:cNvSpPr>
              <a:spLocks noChangeArrowheads="1"/>
            </p:cNvSpPr>
            <p:nvPr/>
          </p:nvSpPr>
          <p:spPr bwMode="auto">
            <a:xfrm>
              <a:off x="0" y="61912"/>
              <a:ext cx="3217862" cy="7000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rgbClr val="000099"/>
              </a:solidFill>
              <a:prstDash val="lgDash"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3" name="Text Box 4"/>
            <p:cNvSpPr txBox="1">
              <a:spLocks noChangeArrowheads="1"/>
            </p:cNvSpPr>
            <p:nvPr/>
          </p:nvSpPr>
          <p:spPr bwMode="auto">
            <a:xfrm>
              <a:off x="-172029" y="0"/>
              <a:ext cx="3040641" cy="76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en-US" altLang="zh-CN" sz="4000" b="1" dirty="0">
                  <a:solidFill>
                    <a:srgbClr val="66FF99"/>
                  </a:solidFill>
                  <a:latin typeface="Times New Roman" panose="02020603050405020304" pitchFamily="18" charset="0"/>
                </a:rPr>
                <a:t>Talking</a:t>
              </a:r>
              <a:r>
                <a:rPr lang="zh-CN" altLang="en-US" sz="4000" b="1" dirty="0">
                  <a:solidFill>
                    <a:srgbClr val="66FF99"/>
                  </a:solidFill>
                  <a:latin typeface="Times New Roman" panose="02020603050405020304" pitchFamily="18" charset="0"/>
                </a:rPr>
                <a:t> </a:t>
              </a:r>
              <a:r>
                <a:rPr lang="zh-CN" altLang="en-US" sz="4400" b="1" dirty="0">
                  <a:solidFill>
                    <a:srgbClr val="66FF99"/>
                  </a:solidFill>
                  <a:latin typeface="Times New Roman" panose="02020603050405020304" pitchFamily="18" charset="0"/>
                </a:rPr>
                <a:t>time</a:t>
              </a:r>
            </a:p>
          </p:txBody>
        </p:sp>
      </p:grp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2274888" y="1138238"/>
            <a:ext cx="65801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A:What's in the fridge?</a:t>
            </a:r>
          </a:p>
        </p:txBody>
      </p:sp>
      <p:pic>
        <p:nvPicPr>
          <p:cNvPr id="7175" name="Picture 4" descr="brea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74888" y="2792413"/>
            <a:ext cx="16700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meat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67200" y="2792413"/>
            <a:ext cx="187166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guo zhi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3538" y="2660650"/>
            <a:ext cx="144303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niunai tu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74900" y="4402138"/>
            <a:ext cx="12446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12" descr="pptatoes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00525" y="4402138"/>
            <a:ext cx="1938338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图片 13" descr="tomatoes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618288" y="4402138"/>
            <a:ext cx="18923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矩形 12"/>
          <p:cNvSpPr>
            <a:spLocks noChangeArrowheads="1"/>
          </p:cNvSpPr>
          <p:nvPr/>
        </p:nvSpPr>
        <p:spPr bwMode="auto">
          <a:xfrm>
            <a:off x="2374900" y="1908175"/>
            <a:ext cx="54117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B:There is/are some...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ldLvl="0" autoUpdateAnimBg="0"/>
      <p:bldP spid="718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0813"/>
            <a:ext cx="9113838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2"/>
          <p:cNvSpPr>
            <a:spLocks noChangeArrowheads="1"/>
          </p:cNvSpPr>
          <p:nvPr/>
        </p:nvSpPr>
        <p:spPr bwMode="auto">
          <a:xfrm>
            <a:off x="379413" y="146050"/>
            <a:ext cx="3617912" cy="700088"/>
          </a:xfrm>
          <a:prstGeom prst="roundRect">
            <a:avLst>
              <a:gd name="adj" fmla="val 16667"/>
            </a:avLst>
          </a:prstGeom>
          <a:solidFill>
            <a:srgbClr val="66FF99">
              <a:alpha val="58038"/>
            </a:srgbClr>
          </a:solidFill>
          <a:ln w="38100">
            <a:solidFill>
              <a:srgbClr val="CC3300"/>
            </a:solidFill>
            <a:prstDash val="lgDash"/>
            <a:rou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379413" y="146050"/>
            <a:ext cx="3956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000099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Grammar time</a:t>
            </a:r>
          </a:p>
        </p:txBody>
      </p:sp>
      <p:sp>
        <p:nvSpPr>
          <p:cNvPr id="8198" name="椭圆 20"/>
          <p:cNvSpPr>
            <a:spLocks noChangeArrowheads="1"/>
          </p:cNvSpPr>
          <p:nvPr/>
        </p:nvSpPr>
        <p:spPr bwMode="auto">
          <a:xfrm>
            <a:off x="3738563" y="1333500"/>
            <a:ext cx="1603375" cy="2486025"/>
          </a:xfrm>
          <a:prstGeom prst="ellipse">
            <a:avLst/>
          </a:prstGeom>
          <a:noFill/>
          <a:ln w="444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199" name="矩形 21"/>
          <p:cNvSpPr>
            <a:spLocks noChangeArrowheads="1"/>
          </p:cNvSpPr>
          <p:nvPr/>
        </p:nvSpPr>
        <p:spPr bwMode="auto">
          <a:xfrm>
            <a:off x="3879850" y="728663"/>
            <a:ext cx="2406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楷体_GB2312" pitchFamily="49" charset="-122"/>
                <a:ea typeface="楷体_GB2312" pitchFamily="49" charset="-122"/>
              </a:rPr>
              <a:t>不可数</a:t>
            </a:r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名词</a:t>
            </a:r>
            <a:endParaRPr lang="en-US" sz="2800" b="1">
              <a:solidFill>
                <a:srgbClr val="0000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200" name="矩形 22"/>
          <p:cNvSpPr>
            <a:spLocks noChangeArrowheads="1"/>
          </p:cNvSpPr>
          <p:nvPr/>
        </p:nvSpPr>
        <p:spPr bwMode="auto">
          <a:xfrm>
            <a:off x="5826125" y="728663"/>
            <a:ext cx="2919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前可用</a:t>
            </a:r>
            <a:r>
              <a:rPr lang="en-US" altLang="zh-CN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some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修饰，</a:t>
            </a:r>
            <a:endParaRPr lang="zh-CN" altLang="en-US" sz="2800"/>
          </a:p>
        </p:txBody>
      </p:sp>
      <p:sp>
        <p:nvSpPr>
          <p:cNvPr id="8201" name="矩形 23"/>
          <p:cNvSpPr>
            <a:spLocks noChangeArrowheads="1"/>
          </p:cNvSpPr>
          <p:nvPr/>
        </p:nvSpPr>
        <p:spPr bwMode="auto">
          <a:xfrm>
            <a:off x="5826125" y="142081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但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be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动词要用</a:t>
            </a:r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is</a:t>
            </a:r>
            <a:r>
              <a:rPr lang="zh-CN" altLang="en-US" sz="28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</a:p>
        </p:txBody>
      </p:sp>
      <p:sp>
        <p:nvSpPr>
          <p:cNvPr id="8202" name="矩形 24"/>
          <p:cNvSpPr>
            <a:spLocks noChangeArrowheads="1"/>
          </p:cNvSpPr>
          <p:nvPr/>
        </p:nvSpPr>
        <p:spPr bwMode="auto">
          <a:xfrm>
            <a:off x="2654300" y="2344738"/>
            <a:ext cx="960438" cy="522287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3" name="等腰三角形 25"/>
          <p:cNvSpPr>
            <a:spLocks noChangeArrowheads="1"/>
          </p:cNvSpPr>
          <p:nvPr/>
        </p:nvSpPr>
        <p:spPr bwMode="auto">
          <a:xfrm>
            <a:off x="1298575" y="2266950"/>
            <a:ext cx="1001713" cy="608013"/>
          </a:xfrm>
          <a:prstGeom prst="triangle">
            <a:avLst>
              <a:gd name="adj" fmla="val 50000"/>
            </a:avLst>
          </a:pr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4" name="矩形 26"/>
          <p:cNvSpPr>
            <a:spLocks noChangeArrowheads="1"/>
          </p:cNvSpPr>
          <p:nvPr/>
        </p:nvSpPr>
        <p:spPr bwMode="auto">
          <a:xfrm>
            <a:off x="2757488" y="5262563"/>
            <a:ext cx="32750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可数名词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</a:rPr>
              <a:t>复数形式</a:t>
            </a:r>
            <a:endParaRPr lang="en-US" sz="28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8205" name="矩形 27"/>
          <p:cNvSpPr>
            <a:spLocks noChangeArrowheads="1"/>
          </p:cNvSpPr>
          <p:nvPr/>
        </p:nvSpPr>
        <p:spPr bwMode="auto">
          <a:xfrm>
            <a:off x="5826125" y="5262563"/>
            <a:ext cx="2894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宋体" panose="02010600030101010101" pitchFamily="2" charset="-122"/>
              </a:rPr>
              <a:t>be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动词要用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are</a:t>
            </a:r>
            <a:r>
              <a:rPr lang="zh-CN" altLang="en-US" sz="2800" b="1">
                <a:solidFill>
                  <a:srgbClr val="0000FF"/>
                </a:solidFill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8206" name="椭圆 28"/>
          <p:cNvSpPr>
            <a:spLocks noChangeArrowheads="1"/>
          </p:cNvSpPr>
          <p:nvPr/>
        </p:nvSpPr>
        <p:spPr bwMode="auto">
          <a:xfrm>
            <a:off x="3738563" y="3819525"/>
            <a:ext cx="2293937" cy="1436688"/>
          </a:xfrm>
          <a:prstGeom prst="ellipse">
            <a:avLst/>
          </a:prstGeom>
          <a:noFill/>
          <a:ln w="444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7" name="等腰三角形 29"/>
          <p:cNvSpPr>
            <a:spLocks noChangeArrowheads="1"/>
          </p:cNvSpPr>
          <p:nvPr/>
        </p:nvSpPr>
        <p:spPr bwMode="auto">
          <a:xfrm>
            <a:off x="1298575" y="3924300"/>
            <a:ext cx="1157288" cy="766763"/>
          </a:xfrm>
          <a:prstGeom prst="triangle">
            <a:avLst>
              <a:gd name="adj" fmla="val 50000"/>
            </a:avLst>
          </a:prstGeom>
          <a:noFill/>
          <a:ln w="44450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 autoUpdateAnimBg="0"/>
      <p:bldP spid="8199" grpId="0" autoUpdateAnimBg="0"/>
      <p:bldP spid="8200" grpId="0" autoUpdateAnimBg="0"/>
      <p:bldP spid="8201" grpId="0" autoUpdateAnimBg="0"/>
      <p:bldP spid="8202" grpId="0" animBg="1" autoUpdateAnimBg="0"/>
      <p:bldP spid="8203" grpId="0" animBg="1" autoUpdateAnimBg="0"/>
      <p:bldP spid="8204" grpId="0" autoUpdateAnimBg="0"/>
      <p:bldP spid="8205" grpId="0" autoUpdateAnimBg="0"/>
      <p:bldP spid="8206" grpId="0" animBg="1" autoUpdateAnimBg="0"/>
      <p:bldP spid="8207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组合 9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1700" y="639763"/>
            <a:ext cx="3614738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2"/>
          <p:cNvSpPr>
            <a:spLocks noChangeArrowheads="1"/>
          </p:cNvSpPr>
          <p:nvPr/>
        </p:nvSpPr>
        <p:spPr bwMode="auto">
          <a:xfrm>
            <a:off x="349250" y="0"/>
            <a:ext cx="2984500" cy="769938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 w="57150" cap="rnd">
            <a:solidFill>
              <a:srgbClr val="9900CC"/>
            </a:solidFill>
            <a:prstDash val="lgDash"/>
            <a:round/>
          </a:ln>
        </p:spPr>
        <p:txBody>
          <a:bodyPr lIns="90170" tIns="46990" rIns="90170" bIns="46990" anchor="ctr"/>
          <a:lstStyle/>
          <a:p>
            <a:endParaRPr lang="zh-CN" altLang="en-US"/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49250" y="0"/>
            <a:ext cx="283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time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4" name="组合 9"/>
          <p:cNvGrpSpPr/>
          <p:nvPr/>
        </p:nvGrpSpPr>
        <p:grpSpPr bwMode="auto">
          <a:xfrm>
            <a:off x="847725" y="769938"/>
            <a:ext cx="3355975" cy="3805237"/>
            <a:chOff x="0" y="0"/>
            <a:chExt cx="2639962" cy="3259393"/>
          </a:xfrm>
        </p:grpSpPr>
        <p:sp>
          <p:nvSpPr>
            <p:cNvPr id="7192" name="等腰三角形 7"/>
            <p:cNvSpPr>
              <a:spLocks noChangeArrowheads="1"/>
            </p:cNvSpPr>
            <p:nvPr/>
          </p:nvSpPr>
          <p:spPr bwMode="auto">
            <a:xfrm>
              <a:off x="0" y="0"/>
              <a:ext cx="2639962" cy="1592302"/>
            </a:xfrm>
            <a:prstGeom prst="triangle">
              <a:avLst>
                <a:gd name="adj" fmla="val 50000"/>
              </a:avLst>
            </a:prstGeom>
            <a:solidFill>
              <a:srgbClr val="D4B8D0"/>
            </a:solidFill>
            <a:ln w="107950">
              <a:solidFill>
                <a:srgbClr val="996633"/>
              </a:solidFill>
              <a:miter lim="800000"/>
            </a:ln>
          </p:spPr>
          <p:txBody>
            <a:bodyPr/>
            <a:lstStyle/>
            <a:p>
              <a:r>
                <a:rPr lang="zh-CN" altLang="en-US" sz="2800" b="1">
                  <a:solidFill>
                    <a:srgbClr val="C00000"/>
                  </a:solidFill>
                </a:rPr>
                <a:t>可数名词</a:t>
              </a:r>
            </a:p>
          </p:txBody>
        </p:sp>
        <p:sp>
          <p:nvSpPr>
            <p:cNvPr id="7193" name="矩形 8"/>
            <p:cNvSpPr>
              <a:spLocks noChangeArrowheads="1"/>
            </p:cNvSpPr>
            <p:nvPr/>
          </p:nvSpPr>
          <p:spPr bwMode="auto">
            <a:xfrm>
              <a:off x="0" y="1592826"/>
              <a:ext cx="2639962" cy="1666567"/>
            </a:xfrm>
            <a:prstGeom prst="rect">
              <a:avLst/>
            </a:prstGeom>
            <a:solidFill>
              <a:srgbClr val="D4B8D0"/>
            </a:solidFill>
            <a:ln w="79375">
              <a:solidFill>
                <a:srgbClr val="996633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175" name="矩形 13"/>
          <p:cNvSpPr>
            <a:spLocks noChangeArrowheads="1"/>
          </p:cNvSpPr>
          <p:nvPr/>
        </p:nvSpPr>
        <p:spPr bwMode="auto">
          <a:xfrm>
            <a:off x="5462588" y="1800225"/>
            <a:ext cx="2109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</a:rPr>
              <a:t>不可数名词</a:t>
            </a:r>
          </a:p>
        </p:txBody>
      </p:sp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847725" y="4767263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TextBox 15"/>
          <p:cNvSpPr txBox="1">
            <a:spLocks noChangeArrowheads="1"/>
          </p:cNvSpPr>
          <p:nvPr/>
        </p:nvSpPr>
        <p:spPr bwMode="auto">
          <a:xfrm>
            <a:off x="2062163" y="4767263"/>
            <a:ext cx="88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Box 16"/>
          <p:cNvSpPr txBox="1">
            <a:spLocks noChangeArrowheads="1"/>
          </p:cNvSpPr>
          <p:nvPr/>
        </p:nvSpPr>
        <p:spPr bwMode="auto">
          <a:xfrm>
            <a:off x="2943225" y="4767263"/>
            <a:ext cx="126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coffee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TextBox 17"/>
          <p:cNvSpPr txBox="1">
            <a:spLocks noChangeArrowheads="1"/>
          </p:cNvSpPr>
          <p:nvPr/>
        </p:nvSpPr>
        <p:spPr bwMode="auto">
          <a:xfrm>
            <a:off x="4025900" y="4767263"/>
            <a:ext cx="76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egg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0" name="TextBox 18"/>
          <p:cNvSpPr txBox="1">
            <a:spLocks noChangeArrowheads="1"/>
          </p:cNvSpPr>
          <p:nvPr/>
        </p:nvSpPr>
        <p:spPr bwMode="auto">
          <a:xfrm>
            <a:off x="4792663" y="476726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peach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1" name="TextBox 19"/>
          <p:cNvSpPr txBox="1">
            <a:spLocks noChangeArrowheads="1"/>
          </p:cNvSpPr>
          <p:nvPr/>
        </p:nvSpPr>
        <p:spPr bwMode="auto">
          <a:xfrm>
            <a:off x="5875338" y="4767263"/>
            <a:ext cx="642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TextBox 20"/>
          <p:cNvSpPr txBox="1">
            <a:spLocks noChangeArrowheads="1"/>
          </p:cNvSpPr>
          <p:nvPr/>
        </p:nvSpPr>
        <p:spPr bwMode="auto">
          <a:xfrm>
            <a:off x="6710363" y="4767263"/>
            <a:ext cx="1025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3" name="TextBox 21"/>
          <p:cNvSpPr txBox="1">
            <a:spLocks noChangeArrowheads="1"/>
          </p:cNvSpPr>
          <p:nvPr/>
        </p:nvSpPr>
        <p:spPr bwMode="auto">
          <a:xfrm>
            <a:off x="847725" y="5443538"/>
            <a:ext cx="9048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soup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4" name="TextBox 22"/>
          <p:cNvSpPr txBox="1">
            <a:spLocks noChangeArrowheads="1"/>
          </p:cNvSpPr>
          <p:nvPr/>
        </p:nvSpPr>
        <p:spPr bwMode="auto">
          <a:xfrm>
            <a:off x="1909763" y="5443538"/>
            <a:ext cx="1042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piano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5" name="TextBox 23"/>
          <p:cNvSpPr txBox="1">
            <a:spLocks noChangeArrowheads="1"/>
          </p:cNvSpPr>
          <p:nvPr/>
        </p:nvSpPr>
        <p:spPr bwMode="auto">
          <a:xfrm>
            <a:off x="2965450" y="5443538"/>
            <a:ext cx="723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bus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TextBox 24"/>
          <p:cNvSpPr txBox="1">
            <a:spLocks noChangeArrowheads="1"/>
          </p:cNvSpPr>
          <p:nvPr/>
        </p:nvSpPr>
        <p:spPr bwMode="auto">
          <a:xfrm>
            <a:off x="3732213" y="5443538"/>
            <a:ext cx="7604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rice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" name="TextBox 25"/>
          <p:cNvSpPr txBox="1">
            <a:spLocks noChangeArrowheads="1"/>
          </p:cNvSpPr>
          <p:nvPr/>
        </p:nvSpPr>
        <p:spPr bwMode="auto">
          <a:xfrm>
            <a:off x="4602163" y="5443538"/>
            <a:ext cx="744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8" name="TextBox 26"/>
          <p:cNvSpPr txBox="1">
            <a:spLocks noChangeArrowheads="1"/>
          </p:cNvSpPr>
          <p:nvPr/>
        </p:nvSpPr>
        <p:spPr bwMode="auto">
          <a:xfrm>
            <a:off x="5457825" y="5443538"/>
            <a:ext cx="9636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knife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9" name="TextBox 27"/>
          <p:cNvSpPr txBox="1">
            <a:spLocks noChangeArrowheads="1"/>
          </p:cNvSpPr>
          <p:nvPr/>
        </p:nvSpPr>
        <p:spPr bwMode="auto">
          <a:xfrm>
            <a:off x="6518275" y="5443538"/>
            <a:ext cx="12239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40" name="TextBox 28"/>
          <p:cNvSpPr txBox="1">
            <a:spLocks noChangeArrowheads="1"/>
          </p:cNvSpPr>
          <p:nvPr/>
        </p:nvSpPr>
        <p:spPr bwMode="auto">
          <a:xfrm>
            <a:off x="9542463" y="4575175"/>
            <a:ext cx="87407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C00000"/>
                </a:solidFill>
              </a:rPr>
              <a:t>Tip:</a:t>
            </a:r>
            <a:r>
              <a:rPr lang="zh-CN" altLang="en-US" sz="2600" b="1">
                <a:solidFill>
                  <a:srgbClr val="C00000"/>
                </a:solidFill>
              </a:rPr>
              <a:t>不可数名词</a:t>
            </a:r>
            <a:r>
              <a:rPr lang="zh-CN" altLang="en-US" sz="2600" b="1"/>
              <a:t>指所表示的事物是不能按个数来计算的，</a:t>
            </a:r>
            <a:endParaRPr lang="en-US" sz="2600"/>
          </a:p>
          <a:p>
            <a:pPr eaLnBrk="1" hangingPunct="1"/>
            <a:r>
              <a:rPr lang="en-US" sz="2600" b="1"/>
              <a:t>                           </a:t>
            </a:r>
            <a:r>
              <a:rPr lang="zh-CN" altLang="en-US" sz="2600" b="1"/>
              <a:t>它一般只有单数形式。</a:t>
            </a:r>
          </a:p>
        </p:txBody>
      </p:sp>
      <p:sp>
        <p:nvSpPr>
          <p:cNvPr id="9241" name="TextBox 30"/>
          <p:cNvSpPr txBox="1">
            <a:spLocks noChangeArrowheads="1"/>
          </p:cNvSpPr>
          <p:nvPr/>
        </p:nvSpPr>
        <p:spPr bwMode="auto">
          <a:xfrm>
            <a:off x="9542463" y="5519738"/>
            <a:ext cx="78898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solidFill>
                  <a:srgbClr val="C00000"/>
                </a:solidFill>
              </a:rPr>
              <a:t>可数名词</a:t>
            </a:r>
            <a:r>
              <a:rPr lang="zh-CN" altLang="en-US" sz="2600" b="1"/>
              <a:t>指所表示的人或事物是可以按个数计算的。</a:t>
            </a:r>
            <a:endParaRPr lang="en-US" sz="2600" b="1"/>
          </a:p>
          <a:p>
            <a:pPr eaLnBrk="1" hangingPunct="1"/>
            <a:r>
              <a:rPr lang="zh-CN" altLang="en-US" sz="2600" b="1"/>
              <a:t>               它有单数形式和复数形式。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3217 L 0.45417 -0.307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-12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12292 -0.3074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14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0.34149 -0.30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-14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33333E-6 L -0.24184 -0.307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-14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3819 -0.307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14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14983 -0.307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14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0.63924 -0.2106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00" y="-9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0.46267 -0.30902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00" y="-1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1.38889E-6 -0.3090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0.02691 -0.3090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" y="-14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23774E-7 L 0.28264 -0.3089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0" y="-15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40139 -0.21504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-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4092 -0.21504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00" y="-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2.96296E-6 L -0.40434 -0.2150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00" y="-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23 -3.33333E-6 L -0.98351 -3.33333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799 -0.03148 L -0.96181 -0.03148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utoUpdateAnimBg="0"/>
      <p:bldP spid="9227" grpId="0" autoUpdateAnimBg="0"/>
      <p:bldP spid="9228" grpId="0" autoUpdateAnimBg="0"/>
      <p:bldP spid="9229" grpId="0" autoUpdateAnimBg="0"/>
      <p:bldP spid="9230" grpId="0" autoUpdateAnimBg="0"/>
      <p:bldP spid="9231" grpId="0" autoUpdateAnimBg="0"/>
      <p:bldP spid="9232" grpId="0" autoUpdateAnimBg="0"/>
      <p:bldP spid="9233" grpId="0" autoUpdateAnimBg="0"/>
      <p:bldP spid="9234" grpId="0" autoUpdateAnimBg="0"/>
      <p:bldP spid="9235" grpId="0" autoUpdateAnimBg="0"/>
      <p:bldP spid="9236" grpId="0" autoUpdateAnimBg="0"/>
      <p:bldP spid="9237" grpId="0" autoUpdateAnimBg="0"/>
      <p:bldP spid="9238" grpId="0" autoUpdateAnimBg="0"/>
      <p:bldP spid="9239" grpId="0" autoUpdateAnimBg="0"/>
      <p:bldP spid="9240" grpId="0" autoUpdateAnimBg="0"/>
      <p:bldP spid="924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C:\Users\三星\AppData\Local\Temp\ksohtml\wps2EF4.tm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" y="1333500"/>
            <a:ext cx="38258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圆角矩形 4"/>
          <p:cNvSpPr>
            <a:spLocks noChangeArrowheads="1"/>
          </p:cNvSpPr>
          <p:nvPr/>
        </p:nvSpPr>
        <p:spPr bwMode="auto">
          <a:xfrm>
            <a:off x="250825" y="103188"/>
            <a:ext cx="2832100" cy="666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4127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50825" y="0"/>
            <a:ext cx="2832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time</a:t>
            </a:r>
            <a:endParaRPr lang="zh-CN" alt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294063" y="395288"/>
            <a:ext cx="2965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>
                <a:solidFill>
                  <a:srgbClr val="C00000"/>
                </a:solidFill>
              </a:rPr>
              <a:t>大家来找茬！</a:t>
            </a:r>
          </a:p>
        </p:txBody>
      </p:sp>
      <p:pic>
        <p:nvPicPr>
          <p:cNvPr id="8199" name="Picture 6" descr="C:\Users\三星\AppData\Local\Temp\ksohtml\wps2EF4.tmp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76788" y="1363663"/>
            <a:ext cx="38258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2"/>
          <p:cNvSpPr txBox="1">
            <a:spLocks noChangeArrowheads="1"/>
          </p:cNvSpPr>
          <p:nvPr/>
        </p:nvSpPr>
        <p:spPr bwMode="auto">
          <a:xfrm>
            <a:off x="1503363" y="769938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picture1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01" name="TextBox 13"/>
          <p:cNvSpPr txBox="1">
            <a:spLocks noChangeArrowheads="1"/>
          </p:cNvSpPr>
          <p:nvPr/>
        </p:nvSpPr>
        <p:spPr bwMode="auto">
          <a:xfrm>
            <a:off x="5738813" y="779463"/>
            <a:ext cx="1636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picture2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4" descr="未标题-1 拷贝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64250" y="4222750"/>
            <a:ext cx="6350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5" descr="apple2 拷贝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2688" y="4359275"/>
            <a:ext cx="3778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9" descr="狗 拷贝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6600" y="4054475"/>
            <a:ext cx="8286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1" descr="足球 拷贝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54963" y="4251325"/>
            <a:ext cx="26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2" descr="足球1 拷贝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61275" y="4371975"/>
            <a:ext cx="4286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3" descr="apples1 拷贝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41938" y="4306888"/>
            <a:ext cx="5476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4" descr="basketball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487738" y="4278313"/>
            <a:ext cx="5381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6" descr="cat3 拷贝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99250" y="4114800"/>
            <a:ext cx="582613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7" descr="clocclock 拷贝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339975" y="1589088"/>
            <a:ext cx="4953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38" descr="picture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41938" y="1657350"/>
            <a:ext cx="76041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9" descr="pictures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556375" y="1657350"/>
            <a:ext cx="8191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40" descr="potato1 拷贝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174875" y="3128963"/>
            <a:ext cx="3302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41" descr="tomato1 拷贝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6135688" y="2994025"/>
            <a:ext cx="46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41" descr="tomato1 拷贝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423025" y="2994025"/>
            <a:ext cx="4889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41" descr="tomato1 拷贝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819900" y="2994025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TextBox 27"/>
          <p:cNvSpPr txBox="1">
            <a:spLocks noChangeArrowheads="1"/>
          </p:cNvSpPr>
          <p:nvPr/>
        </p:nvSpPr>
        <p:spPr bwMode="auto">
          <a:xfrm>
            <a:off x="1766888" y="4875213"/>
            <a:ext cx="7151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There is/are  … on/under the … in picture1.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8" name="TextBox 28"/>
          <p:cNvSpPr txBox="1">
            <a:spLocks noChangeArrowheads="1"/>
          </p:cNvSpPr>
          <p:nvPr/>
        </p:nvSpPr>
        <p:spPr bwMode="auto">
          <a:xfrm>
            <a:off x="2006600" y="5399088"/>
            <a:ext cx="698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is/are  … on/under the … in picture2.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19" name="图片 31" descr="bread 拷贝.gif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1182688" y="3563938"/>
            <a:ext cx="5111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图片 32" descr="mangoes 拷贝.gif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5341938" y="3563938"/>
            <a:ext cx="5476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图片 33" descr="cat3.gif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542925" y="4222750"/>
            <a:ext cx="344488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图片 34" descr="toy bear 拷贝.gif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542925" y="4138613"/>
            <a:ext cx="7572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3" name="图片 35" descr="cai 拷贝.gif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4911725" y="4346575"/>
            <a:ext cx="4302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"/>
          <p:cNvGrpSpPr/>
          <p:nvPr/>
        </p:nvGrpSpPr>
        <p:grpSpPr bwMode="auto">
          <a:xfrm>
            <a:off x="109538" y="115888"/>
            <a:ext cx="2962275" cy="1117600"/>
            <a:chOff x="0" y="0"/>
            <a:chExt cx="2961947" cy="1117508"/>
          </a:xfrm>
        </p:grpSpPr>
        <p:pic>
          <p:nvPicPr>
            <p:cNvPr id="9226" name="矩形 2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518217" y="151593"/>
              <a:ext cx="2651760" cy="103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4" descr="http://www.zhituad.com/photo2/10/91/55/63b1OOOPICde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864096" cy="111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圆角矩形标注 5"/>
          <p:cNvSpPr>
            <a:spLocks noChangeArrowheads="1"/>
          </p:cNvSpPr>
          <p:nvPr/>
        </p:nvSpPr>
        <p:spPr bwMode="auto">
          <a:xfrm>
            <a:off x="3635375" y="360363"/>
            <a:ext cx="4968875" cy="646112"/>
          </a:xfrm>
          <a:prstGeom prst="wedgeRoundRectCallout">
            <a:avLst>
              <a:gd name="adj1" fmla="val 55227"/>
              <a:gd name="adj2" fmla="val -84486"/>
              <a:gd name="adj3" fmla="val 16667"/>
            </a:avLst>
          </a:prstGeom>
          <a:solidFill>
            <a:srgbClr val="FFFF00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600" b="1" i="1">
                <a:cs typeface="Arial" panose="020B0604020202020204" pitchFamily="34" charset="0"/>
              </a:rPr>
              <a:t>Look, what’s he doing?</a:t>
            </a:r>
          </a:p>
        </p:txBody>
      </p:sp>
      <p:sp>
        <p:nvSpPr>
          <p:cNvPr id="9222" name="圆角矩形标注 8"/>
          <p:cNvSpPr>
            <a:spLocks noChangeArrowheads="1"/>
          </p:cNvSpPr>
          <p:nvPr/>
        </p:nvSpPr>
        <p:spPr bwMode="auto">
          <a:xfrm>
            <a:off x="1498600" y="1233488"/>
            <a:ext cx="2786063" cy="647700"/>
          </a:xfrm>
          <a:prstGeom prst="wedgeRoundRectCallout">
            <a:avLst>
              <a:gd name="adj1" fmla="val -70653"/>
              <a:gd name="adj2" fmla="val -66116"/>
              <a:gd name="adj3" fmla="val 16667"/>
            </a:avLst>
          </a:prstGeom>
          <a:solidFill>
            <a:srgbClr val="00B0F0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600" b="1" i="1">
                <a:cs typeface="Arial" panose="020B0604020202020204" pitchFamily="34" charset="0"/>
              </a:rPr>
              <a:t>Is he …?</a:t>
            </a:r>
          </a:p>
        </p:txBody>
      </p:sp>
      <p:sp>
        <p:nvSpPr>
          <p:cNvPr id="9223" name="圆角矩形标注 9"/>
          <p:cNvSpPr>
            <a:spLocks noChangeArrowheads="1"/>
          </p:cNvSpPr>
          <p:nvPr/>
        </p:nvSpPr>
        <p:spPr bwMode="auto">
          <a:xfrm>
            <a:off x="4716463" y="1557338"/>
            <a:ext cx="4103687" cy="576262"/>
          </a:xfrm>
          <a:prstGeom prst="wedgeRoundRectCallout">
            <a:avLst>
              <a:gd name="adj1" fmla="val 62435"/>
              <a:gd name="adj2" fmla="val -125912"/>
              <a:gd name="adj3" fmla="val 16667"/>
            </a:avLst>
          </a:prstGeom>
          <a:solidFill>
            <a:srgbClr val="FFFF00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600" b="1" i="1">
                <a:cs typeface="Arial" panose="020B0604020202020204" pitchFamily="34" charset="0"/>
              </a:rPr>
              <a:t>Yes, he is./No, he isn’t.</a:t>
            </a:r>
          </a:p>
        </p:txBody>
      </p:sp>
      <p:pic>
        <p:nvPicPr>
          <p:cNvPr id="2" name="Picture 4" descr="http://wenwen.soso.com/p/20110305/20110305174951-84554775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1988" y="2422525"/>
            <a:ext cx="3494087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矩形 4"/>
          <p:cNvSpPr>
            <a:spLocks noChangeArrowheads="1"/>
          </p:cNvSpPr>
          <p:nvPr/>
        </p:nvSpPr>
        <p:spPr bwMode="auto">
          <a:xfrm>
            <a:off x="2627313" y="4521200"/>
            <a:ext cx="4824412" cy="2027238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9224" name="AutoShape 6" descr="http://img5.imgtn.bdimg.com/it/u=207546563,102963414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3" name="AutoShape 8" descr="http://img5.imgtn.bdimg.com/it/u=207546563,102963414&amp;fm=21&amp;gp=0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bldLvl="0" animBg="1"/>
      <p:bldP spid="9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http://picm.photophoto.cn/005/022/004/02200400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68525" y="2125663"/>
            <a:ext cx="455295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合 1"/>
          <p:cNvGrpSpPr/>
          <p:nvPr/>
        </p:nvGrpSpPr>
        <p:grpSpPr bwMode="auto">
          <a:xfrm>
            <a:off x="109538" y="115888"/>
            <a:ext cx="2962275" cy="1117600"/>
            <a:chOff x="0" y="0"/>
            <a:chExt cx="2961947" cy="1117508"/>
          </a:xfrm>
        </p:grpSpPr>
        <p:pic>
          <p:nvPicPr>
            <p:cNvPr id="10248" name="矩形 2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8217" y="151593"/>
              <a:ext cx="2651760" cy="103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4" descr="http://www.zhituad.com/photo2/10/91/55/63b1OOOPICde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864096" cy="111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4" name="圆角矩形标注 5"/>
          <p:cNvSpPr>
            <a:spLocks noChangeArrowheads="1"/>
          </p:cNvSpPr>
          <p:nvPr/>
        </p:nvSpPr>
        <p:spPr bwMode="auto">
          <a:xfrm>
            <a:off x="3635375" y="360363"/>
            <a:ext cx="4968875" cy="646112"/>
          </a:xfrm>
          <a:prstGeom prst="wedgeRoundRectCallout">
            <a:avLst>
              <a:gd name="adj1" fmla="val 55227"/>
              <a:gd name="adj2" fmla="val -84486"/>
              <a:gd name="adj3" fmla="val 16667"/>
            </a:avLst>
          </a:prstGeom>
          <a:solidFill>
            <a:srgbClr val="FFFF00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800" b="1" i="1"/>
              <a:t>Look, what’s she doing?</a:t>
            </a:r>
            <a:endParaRPr lang="zh-CN" altLang="en-US" sz="2800" b="1" i="1"/>
          </a:p>
        </p:txBody>
      </p:sp>
      <p:sp>
        <p:nvSpPr>
          <p:cNvPr id="22535" name="圆角矩形标注 8"/>
          <p:cNvSpPr>
            <a:spLocks noChangeArrowheads="1"/>
          </p:cNvSpPr>
          <p:nvPr/>
        </p:nvSpPr>
        <p:spPr bwMode="auto">
          <a:xfrm>
            <a:off x="1498600" y="1233488"/>
            <a:ext cx="2786063" cy="647700"/>
          </a:xfrm>
          <a:prstGeom prst="wedgeRoundRectCallout">
            <a:avLst>
              <a:gd name="adj1" fmla="val -70653"/>
              <a:gd name="adj2" fmla="val -66116"/>
              <a:gd name="adj3" fmla="val 16667"/>
            </a:avLst>
          </a:prstGeom>
          <a:solidFill>
            <a:srgbClr val="00B0F0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800" b="1" i="1"/>
              <a:t>Is she …?</a:t>
            </a:r>
            <a:endParaRPr lang="zh-CN" altLang="en-US" sz="2800" b="1" i="1"/>
          </a:p>
        </p:txBody>
      </p:sp>
      <p:sp>
        <p:nvSpPr>
          <p:cNvPr id="22536" name="圆角矩形标注 9"/>
          <p:cNvSpPr>
            <a:spLocks noChangeArrowheads="1"/>
          </p:cNvSpPr>
          <p:nvPr/>
        </p:nvSpPr>
        <p:spPr bwMode="auto">
          <a:xfrm>
            <a:off x="6119813" y="1557338"/>
            <a:ext cx="2339975" cy="792162"/>
          </a:xfrm>
          <a:prstGeom prst="wedgeRoundRectCallout">
            <a:avLst>
              <a:gd name="adj1" fmla="val 62435"/>
              <a:gd name="adj2" fmla="val -125912"/>
              <a:gd name="adj3" fmla="val 16667"/>
            </a:avLst>
          </a:prstGeom>
          <a:solidFill>
            <a:srgbClr val="FFFF00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800" b="1" i="1"/>
              <a:t>Yes, she is.</a:t>
            </a:r>
          </a:p>
          <a:p>
            <a:pPr algn="ctr"/>
            <a:r>
              <a:rPr lang="en-US" altLang="zh-CN" sz="2800" b="1" i="1"/>
              <a:t> No, she isn’t.</a:t>
            </a:r>
            <a:endParaRPr lang="zh-CN" altLang="en-US" sz="2800" b="1" i="1"/>
          </a:p>
        </p:txBody>
      </p:sp>
      <p:sp>
        <p:nvSpPr>
          <p:cNvPr id="22537" name="矩形 4"/>
          <p:cNvSpPr>
            <a:spLocks noChangeArrowheads="1"/>
          </p:cNvSpPr>
          <p:nvPr/>
        </p:nvSpPr>
        <p:spPr bwMode="auto">
          <a:xfrm>
            <a:off x="2076450" y="3692525"/>
            <a:ext cx="4608513" cy="3033713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.juimg.com/tuku/yulantu/140413/330379-140413233F1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2295525"/>
            <a:ext cx="5030787" cy="38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合 1"/>
          <p:cNvGrpSpPr/>
          <p:nvPr/>
        </p:nvGrpSpPr>
        <p:grpSpPr bwMode="auto">
          <a:xfrm>
            <a:off x="109538" y="115888"/>
            <a:ext cx="2962275" cy="1117600"/>
            <a:chOff x="0" y="0"/>
            <a:chExt cx="2961947" cy="1117508"/>
          </a:xfrm>
        </p:grpSpPr>
        <p:pic>
          <p:nvPicPr>
            <p:cNvPr id="11272" name="矩形 2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8217" y="151593"/>
              <a:ext cx="2651760" cy="1030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4" descr="http://www.zhituad.com/photo2/10/91/55/63b1OOOPICde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0"/>
              <a:ext cx="864096" cy="111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6" name="矩形 4"/>
          <p:cNvSpPr>
            <a:spLocks noChangeArrowheads="1"/>
          </p:cNvSpPr>
          <p:nvPr/>
        </p:nvSpPr>
        <p:spPr bwMode="auto">
          <a:xfrm>
            <a:off x="1612900" y="3357563"/>
            <a:ext cx="6637338" cy="2806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247" name="圆角矩形标注 5"/>
          <p:cNvSpPr>
            <a:spLocks noChangeArrowheads="1"/>
          </p:cNvSpPr>
          <p:nvPr/>
        </p:nvSpPr>
        <p:spPr bwMode="auto">
          <a:xfrm>
            <a:off x="3635375" y="360363"/>
            <a:ext cx="4968875" cy="646112"/>
          </a:xfrm>
          <a:prstGeom prst="wedgeRoundRectCallout">
            <a:avLst>
              <a:gd name="adj1" fmla="val 55227"/>
              <a:gd name="adj2" fmla="val -84486"/>
              <a:gd name="adj3" fmla="val 16667"/>
            </a:avLst>
          </a:prstGeom>
          <a:solidFill>
            <a:srgbClr val="FFFF00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800" b="1" i="1"/>
              <a:t>Look, what are they doing?</a:t>
            </a:r>
          </a:p>
        </p:txBody>
      </p:sp>
      <p:sp>
        <p:nvSpPr>
          <p:cNvPr id="10248" name="圆角矩形标注 8"/>
          <p:cNvSpPr>
            <a:spLocks noChangeArrowheads="1"/>
          </p:cNvSpPr>
          <p:nvPr/>
        </p:nvSpPr>
        <p:spPr bwMode="auto">
          <a:xfrm>
            <a:off x="1498600" y="1233488"/>
            <a:ext cx="2786063" cy="647700"/>
          </a:xfrm>
          <a:prstGeom prst="wedgeRoundRectCallout">
            <a:avLst>
              <a:gd name="adj1" fmla="val -70653"/>
              <a:gd name="adj2" fmla="val -66116"/>
              <a:gd name="adj3" fmla="val 16667"/>
            </a:avLst>
          </a:prstGeom>
          <a:solidFill>
            <a:srgbClr val="00B0F0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800" b="1" i="1">
                <a:cs typeface="Arial" panose="020B0604020202020204" pitchFamily="34" charset="0"/>
              </a:rPr>
              <a:t>Are they …?</a:t>
            </a:r>
          </a:p>
        </p:txBody>
      </p:sp>
      <p:sp>
        <p:nvSpPr>
          <p:cNvPr id="10249" name="圆角矩形标注 9"/>
          <p:cNvSpPr>
            <a:spLocks noChangeArrowheads="1"/>
          </p:cNvSpPr>
          <p:nvPr/>
        </p:nvSpPr>
        <p:spPr bwMode="auto">
          <a:xfrm>
            <a:off x="4932363" y="1412875"/>
            <a:ext cx="3527425" cy="882650"/>
          </a:xfrm>
          <a:prstGeom prst="wedgeRoundRectCallout">
            <a:avLst>
              <a:gd name="adj1" fmla="val 62435"/>
              <a:gd name="adj2" fmla="val -125912"/>
              <a:gd name="adj3" fmla="val 16667"/>
            </a:avLst>
          </a:prstGeom>
          <a:solidFill>
            <a:srgbClr val="FFFF00"/>
          </a:solidFill>
          <a:ln w="25400">
            <a:solidFill>
              <a:srgbClr val="385D8A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sz="2800" b="1" i="1">
                <a:cs typeface="Arial" panose="020B0604020202020204" pitchFamily="34" charset="0"/>
              </a:rPr>
              <a:t>Yes, they are.</a:t>
            </a:r>
          </a:p>
          <a:p>
            <a:pPr algn="ctr"/>
            <a:r>
              <a:rPr lang="en-US" altLang="zh-CN" sz="2800" b="1" i="1">
                <a:cs typeface="Arial" panose="020B0604020202020204" pitchFamily="34" charset="0"/>
              </a:rPr>
              <a:t>/No, they aren’t.</a:t>
            </a:r>
            <a:endParaRPr lang="zh-CN" altLang="en-US" sz="2800" b="1" i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  <p:bldP spid="10249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全屏显示(4:3)</PresentationFormat>
  <Paragraphs>90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楷体_GB2312</vt:lpstr>
      <vt:lpstr>宋体</vt:lpstr>
      <vt:lpstr>微软雅黑</vt:lpstr>
      <vt:lpstr>微软雅黑 Light</vt:lpstr>
      <vt:lpstr>Arial</vt:lpstr>
      <vt:lpstr>Arial Black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2023-01-16T16:09:27Z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9A64D3A90AFC468AB81592DA849B3D6F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