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97" r:id="rId2"/>
    <p:sldId id="264" r:id="rId3"/>
    <p:sldId id="263" r:id="rId4"/>
    <p:sldId id="261" r:id="rId5"/>
    <p:sldId id="466" r:id="rId6"/>
    <p:sldId id="491" r:id="rId7"/>
    <p:sldId id="492" r:id="rId8"/>
    <p:sldId id="490" r:id="rId9"/>
    <p:sldId id="367" r:id="rId10"/>
    <p:sldId id="445" r:id="rId11"/>
    <p:sldId id="396" r:id="rId12"/>
    <p:sldId id="320" r:id="rId13"/>
    <p:sldId id="321" r:id="rId14"/>
    <p:sldId id="322" r:id="rId15"/>
    <p:sldId id="364" r:id="rId16"/>
    <p:sldId id="494" r:id="rId17"/>
    <p:sldId id="495" r:id="rId18"/>
    <p:sldId id="496" r:id="rId19"/>
    <p:sldId id="493" r:id="rId20"/>
    <p:sldId id="365" r:id="rId21"/>
    <p:sldId id="272" r:id="rId22"/>
    <p:sldId id="273" r:id="rId23"/>
    <p:sldId id="427" r:id="rId24"/>
    <p:sldId id="366" r:id="rId25"/>
    <p:sldId id="439" r:id="rId26"/>
    <p:sldId id="288" r:id="rId27"/>
    <p:sldId id="440" r:id="rId28"/>
    <p:sldId id="290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AC9"/>
    <a:srgbClr val="F1EADC"/>
    <a:srgbClr val="EB2771"/>
    <a:srgbClr val="E3007E"/>
    <a:srgbClr val="94F417"/>
    <a:srgbClr val="2FFF8C"/>
    <a:srgbClr val="FDE4D6"/>
    <a:srgbClr val="F5B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9599DAA-1668-476D-BA22-F8D811B3CFF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0920E1F-7B14-460D-9E0C-319207379FF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072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27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48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89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09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D0DCE0A4-B21A-4DAA-95FC-C8ED42807CD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845" y="1059645"/>
            <a:ext cx="9144000" cy="1747218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55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圆柱的体</a:t>
            </a:r>
            <a:r>
              <a:rPr lang="zh-CN" altLang="en-US" sz="5500" b="1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</a:t>
            </a:r>
            <a:endParaRPr lang="en-US" altLang="zh-CN" sz="5500" b="1" noProof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000" b="1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000" b="1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课时</a:t>
            </a:r>
            <a:endParaRPr lang="zh-CN" altLang="en-US" sz="2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79583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8"/>
          <p:cNvSpPr>
            <a:spLocks noChangeArrowheads="1"/>
          </p:cNvSpPr>
          <p:nvPr/>
        </p:nvSpPr>
        <p:spPr bwMode="auto">
          <a:xfrm>
            <a:off x="446704" y="1865710"/>
            <a:ext cx="4967443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因此我们可以得到下面的结论：</a:t>
            </a:r>
          </a:p>
        </p:txBody>
      </p:sp>
      <p:grpSp>
        <p:nvGrpSpPr>
          <p:cNvPr id="21506" name="组合 5"/>
          <p:cNvGrpSpPr/>
          <p:nvPr/>
        </p:nvGrpSpPr>
        <p:grpSpPr bwMode="auto">
          <a:xfrm>
            <a:off x="1366962" y="552451"/>
            <a:ext cx="6436927" cy="973931"/>
            <a:chOff x="1937" y="3614"/>
            <a:chExt cx="13184" cy="2044"/>
          </a:xfrm>
        </p:grpSpPr>
        <p:grpSp>
          <p:nvGrpSpPr>
            <p:cNvPr id="21507" name="组合 9"/>
            <p:cNvGrpSpPr/>
            <p:nvPr/>
          </p:nvGrpSpPr>
          <p:grpSpPr bwMode="auto">
            <a:xfrm>
              <a:off x="1937" y="3876"/>
              <a:ext cx="9387" cy="1517"/>
              <a:chOff x="1450" y="7872"/>
              <a:chExt cx="9387" cy="1518"/>
            </a:xfrm>
          </p:grpSpPr>
          <p:sp>
            <p:nvSpPr>
              <p:cNvPr id="21508" name="矩形 48"/>
              <p:cNvSpPr>
                <a:spLocks noChangeArrowheads="1"/>
              </p:cNvSpPr>
              <p:nvPr/>
            </p:nvSpPr>
            <p:spPr bwMode="auto">
              <a:xfrm>
                <a:off x="1797" y="8153"/>
                <a:ext cx="903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长方体的高就是圆柱的高。</a:t>
                </a:r>
              </a:p>
            </p:txBody>
          </p:sp>
          <p:sp>
            <p:nvSpPr>
              <p:cNvPr id="9" name="圆角矩形标注 8"/>
              <p:cNvSpPr/>
              <p:nvPr/>
            </p:nvSpPr>
            <p:spPr>
              <a:xfrm>
                <a:off x="1450" y="7872"/>
                <a:ext cx="9387" cy="1518"/>
              </a:xfrm>
              <a:prstGeom prst="wedgeRoundRectCallout">
                <a:avLst>
                  <a:gd name="adj1" fmla="val 55922"/>
                  <a:gd name="adj2" fmla="val -3267"/>
                  <a:gd name="adj3" fmla="val 16667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1510" name="图片 3" descr="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881" y="3614"/>
              <a:ext cx="2240" cy="2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48"/>
          <p:cNvSpPr>
            <a:spLocks noChangeArrowheads="1"/>
          </p:cNvSpPr>
          <p:nvPr/>
        </p:nvSpPr>
        <p:spPr bwMode="auto">
          <a:xfrm>
            <a:off x="1645237" y="2639616"/>
            <a:ext cx="5853527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长方体的体积 ＝ 底面积 × 高</a:t>
            </a:r>
          </a:p>
        </p:txBody>
      </p:sp>
      <p:sp>
        <p:nvSpPr>
          <p:cNvPr id="10" name="矩形 48"/>
          <p:cNvSpPr>
            <a:spLocks noChangeArrowheads="1"/>
          </p:cNvSpPr>
          <p:nvPr/>
        </p:nvSpPr>
        <p:spPr bwMode="auto">
          <a:xfrm>
            <a:off x="2022372" y="3961210"/>
            <a:ext cx="5582576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圆柱的体积 ＝ 底面积 × 高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078106" y="3165872"/>
            <a:ext cx="0" cy="7560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414146" y="3169444"/>
            <a:ext cx="0" cy="757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977610" y="3169444"/>
            <a:ext cx="0" cy="757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48"/>
          <p:cNvSpPr>
            <a:spLocks noChangeArrowheads="1"/>
          </p:cNvSpPr>
          <p:nvPr/>
        </p:nvSpPr>
        <p:spPr bwMode="auto">
          <a:xfrm>
            <a:off x="1219282" y="2659856"/>
            <a:ext cx="67054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如果用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表示圆柱的体积，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表示圆柱的底面积，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h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表示圆柱的高，那么圆柱体积的计算公式为：</a:t>
            </a:r>
            <a:r>
              <a:rPr lang="zh-CN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Sh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6626" name="组合 3"/>
          <p:cNvGrpSpPr/>
          <p:nvPr/>
        </p:nvGrpSpPr>
        <p:grpSpPr bwMode="auto">
          <a:xfrm>
            <a:off x="894629" y="889397"/>
            <a:ext cx="7198520" cy="1328738"/>
            <a:chOff x="1890" y="2230"/>
            <a:chExt cx="14745" cy="2790"/>
          </a:xfrm>
        </p:grpSpPr>
        <p:grpSp>
          <p:nvGrpSpPr>
            <p:cNvPr id="23555" name="组合 4"/>
            <p:cNvGrpSpPr/>
            <p:nvPr/>
          </p:nvGrpSpPr>
          <p:grpSpPr bwMode="auto">
            <a:xfrm>
              <a:off x="1890" y="2295"/>
              <a:ext cx="11567" cy="1930"/>
              <a:chOff x="1314" y="6870"/>
              <a:chExt cx="11567" cy="1930"/>
            </a:xfrm>
          </p:grpSpPr>
          <p:sp>
            <p:nvSpPr>
              <p:cNvPr id="23556" name="矩形 48"/>
              <p:cNvSpPr>
                <a:spLocks noChangeArrowheads="1"/>
              </p:cNvSpPr>
              <p:nvPr/>
            </p:nvSpPr>
            <p:spPr bwMode="auto">
              <a:xfrm>
                <a:off x="1855" y="7380"/>
                <a:ext cx="10485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让我们用字母表示圆柱的体积。</a:t>
                </a:r>
              </a:p>
            </p:txBody>
          </p:sp>
          <p:sp>
            <p:nvSpPr>
              <p:cNvPr id="3" name="圆角矩形标注 2"/>
              <p:cNvSpPr/>
              <p:nvPr/>
            </p:nvSpPr>
            <p:spPr>
              <a:xfrm>
                <a:off x="1314" y="6870"/>
                <a:ext cx="11567" cy="1930"/>
              </a:xfrm>
              <a:prstGeom prst="wedgeRoundRectCallout">
                <a:avLst>
                  <a:gd name="adj1" fmla="val 55922"/>
                  <a:gd name="adj2" fmla="val -3267"/>
                  <a:gd name="adj3" fmla="val 16667"/>
                </a:avLst>
              </a:prstGeom>
              <a:noFill/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3558" name="图片 2" descr="3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96" y="2230"/>
              <a:ext cx="2139" cy="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9459" name="矩形 5"/>
          <p:cNvSpPr>
            <a:spLocks noChangeArrowheads="1"/>
          </p:cNvSpPr>
          <p:nvPr/>
        </p:nvSpPr>
        <p:spPr bwMode="auto">
          <a:xfrm>
            <a:off x="1025221" y="2045494"/>
            <a:ext cx="7094778" cy="14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圆柱的体积＝圆柱的底面积×高，用字母表示是</a:t>
            </a:r>
            <a:r>
              <a:rPr lang="zh-CN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Sh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，也可以这样表示是</a:t>
            </a:r>
            <a:r>
              <a:rPr lang="zh-CN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3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4"/>
          <p:cNvSpPr txBox="1">
            <a:spLocks noChangeArrowheads="1"/>
          </p:cNvSpPr>
          <p:nvPr/>
        </p:nvSpPr>
        <p:spPr bwMode="auto">
          <a:xfrm>
            <a:off x="414971" y="1695450"/>
            <a:ext cx="8331146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（1）一个圆柱形油桶的底面积是0.8 m</a:t>
            </a:r>
            <a:r>
              <a:rPr lang="zh-CN" altLang="zh-CN" sz="2700" b="1" baseline="300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，高是1.5 m，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体积是（     ）m</a:t>
            </a:r>
            <a:r>
              <a:rPr lang="zh-CN" altLang="zh-CN" sz="2700" b="1" baseline="300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7650" name="图片 4" descr="标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7652" name="Text Box 14"/>
          <p:cNvSpPr txBox="1">
            <a:spLocks noChangeArrowheads="1"/>
          </p:cNvSpPr>
          <p:nvPr/>
        </p:nvSpPr>
        <p:spPr bwMode="auto">
          <a:xfrm>
            <a:off x="414971" y="3233738"/>
            <a:ext cx="8170040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（2）一个圆柱的底面半径是4 cm，高是6 cm，它的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体积是（       ）cm</a:t>
            </a:r>
            <a:r>
              <a:rPr lang="zh-CN" altLang="zh-CN" sz="2700" b="1" baseline="300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790886" y="904875"/>
            <a:ext cx="124735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92590" y="2276475"/>
            <a:ext cx="74450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1.2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08375" y="3814763"/>
            <a:ext cx="128762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301.44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 descr="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203" y="515541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5"/>
          <p:cNvSpPr txBox="1">
            <a:spLocks noChangeArrowheads="1"/>
          </p:cNvSpPr>
          <p:nvPr/>
        </p:nvSpPr>
        <p:spPr bwMode="auto">
          <a:xfrm>
            <a:off x="593164" y="504825"/>
            <a:ext cx="1229046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</a:p>
        </p:txBody>
      </p:sp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2017490" y="516731"/>
            <a:ext cx="3146454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圆柱体积公式的应用</a:t>
            </a:r>
          </a:p>
        </p:txBody>
      </p:sp>
      <p:sp>
        <p:nvSpPr>
          <p:cNvPr id="29700" name="矩形 48"/>
          <p:cNvSpPr>
            <a:spLocks noChangeArrowheads="1"/>
          </p:cNvSpPr>
          <p:nvPr/>
        </p:nvSpPr>
        <p:spPr bwMode="auto">
          <a:xfrm>
            <a:off x="798208" y="1253729"/>
            <a:ext cx="576931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尝试验证你的猜想，并与同伴交流。</a:t>
            </a:r>
          </a:p>
        </p:txBody>
      </p:sp>
      <p:sp>
        <p:nvSpPr>
          <p:cNvPr id="4" name="矩形 48"/>
          <p:cNvSpPr>
            <a:spLocks noChangeArrowheads="1"/>
          </p:cNvSpPr>
          <p:nvPr/>
        </p:nvSpPr>
        <p:spPr bwMode="auto">
          <a:xfrm>
            <a:off x="798208" y="1921669"/>
            <a:ext cx="732301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）笑笑了解到一根柱子的底面半径为</a:t>
            </a:r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0.4 m</a:t>
            </a:r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高为</a:t>
            </a:r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m</a:t>
            </a:r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。你能算出它的体积吗？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7929" y="2896791"/>
            <a:ext cx="462814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8" descr="D:\My Documents\Tencent Files\441509586\Image\C2C\OJJCR_Q2O~VLU}YIZ]TWFPE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822" y="1283494"/>
            <a:ext cx="449145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39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7"/>
          <p:cNvGrpSpPr/>
          <p:nvPr/>
        </p:nvGrpSpPr>
        <p:grpSpPr bwMode="auto">
          <a:xfrm>
            <a:off x="930023" y="544116"/>
            <a:ext cx="6764021" cy="1388269"/>
            <a:chOff x="1904" y="1369"/>
            <a:chExt cx="13857" cy="2914"/>
          </a:xfrm>
        </p:grpSpPr>
        <p:grpSp>
          <p:nvGrpSpPr>
            <p:cNvPr id="31746" name="组合 4"/>
            <p:cNvGrpSpPr/>
            <p:nvPr/>
          </p:nvGrpSpPr>
          <p:grpSpPr bwMode="auto">
            <a:xfrm>
              <a:off x="1904" y="1659"/>
              <a:ext cx="10159" cy="2334"/>
              <a:chOff x="1995" y="1568"/>
              <a:chExt cx="10159" cy="2334"/>
            </a:xfrm>
          </p:grpSpPr>
          <p:sp>
            <p:nvSpPr>
              <p:cNvPr id="31747" name="矩形 1"/>
              <p:cNvSpPr>
                <a:spLocks noChangeArrowheads="1"/>
              </p:cNvSpPr>
              <p:nvPr/>
            </p:nvSpPr>
            <p:spPr bwMode="auto">
              <a:xfrm>
                <a:off x="2369" y="1791"/>
                <a:ext cx="9785" cy="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这道题已知什么？要求什么？能不能根据公式直接计算？</a:t>
                </a:r>
              </a:p>
            </p:txBody>
          </p:sp>
          <p:sp>
            <p:nvSpPr>
              <p:cNvPr id="4" name="圆角矩形标注 3"/>
              <p:cNvSpPr/>
              <p:nvPr/>
            </p:nvSpPr>
            <p:spPr>
              <a:xfrm>
                <a:off x="1995" y="1568"/>
                <a:ext cx="10159" cy="2334"/>
              </a:xfrm>
              <a:prstGeom prst="wedgeRoundRectCallout">
                <a:avLst>
                  <a:gd name="adj1" fmla="val 55895"/>
                  <a:gd name="adj2" fmla="val -10488"/>
                  <a:gd name="adj3" fmla="val 16667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31749" name="图片 5" descr="3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25" y="1369"/>
              <a:ext cx="2336" cy="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 bwMode="auto">
          <a:xfrm>
            <a:off x="651748" y="2188369"/>
            <a:ext cx="3246535" cy="2500313"/>
            <a:chOff x="1336" y="4821"/>
            <a:chExt cx="6648" cy="5250"/>
          </a:xfrm>
        </p:grpSpPr>
        <p:grpSp>
          <p:nvGrpSpPr>
            <p:cNvPr id="31751" name="组合 12"/>
            <p:cNvGrpSpPr/>
            <p:nvPr/>
          </p:nvGrpSpPr>
          <p:grpSpPr bwMode="auto">
            <a:xfrm>
              <a:off x="2883" y="4821"/>
              <a:ext cx="5101" cy="2155"/>
              <a:chOff x="1815" y="5709"/>
              <a:chExt cx="5101" cy="2155"/>
            </a:xfrm>
          </p:grpSpPr>
          <p:sp>
            <p:nvSpPr>
              <p:cNvPr id="31752" name="矩形 10"/>
              <p:cNvSpPr>
                <a:spLocks noChangeArrowheads="1"/>
              </p:cNvSpPr>
              <p:nvPr/>
            </p:nvSpPr>
            <p:spPr bwMode="auto">
              <a:xfrm>
                <a:off x="1904" y="5842"/>
                <a:ext cx="4923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这道题已知底面的半径和高</a:t>
                </a:r>
              </a:p>
            </p:txBody>
          </p:sp>
          <p:sp>
            <p:nvSpPr>
              <p:cNvPr id="12" name="矩形标注 11"/>
              <p:cNvSpPr/>
              <p:nvPr/>
            </p:nvSpPr>
            <p:spPr>
              <a:xfrm>
                <a:off x="1815" y="5709"/>
                <a:ext cx="5101" cy="2155"/>
              </a:xfrm>
              <a:prstGeom prst="wedgeRectCallout">
                <a:avLst>
                  <a:gd name="adj1" fmla="val -43552"/>
                  <a:gd name="adj2" fmla="val 74094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31754" name="图片 13" descr="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6" y="7501"/>
              <a:ext cx="1636" cy="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组合 25"/>
          <p:cNvGrpSpPr/>
          <p:nvPr/>
        </p:nvGrpSpPr>
        <p:grpSpPr bwMode="auto">
          <a:xfrm>
            <a:off x="5315286" y="2188369"/>
            <a:ext cx="3167202" cy="2365772"/>
            <a:chOff x="10887" y="4595"/>
            <a:chExt cx="6487" cy="4967"/>
          </a:xfrm>
        </p:grpSpPr>
        <p:grpSp>
          <p:nvGrpSpPr>
            <p:cNvPr id="31756" name="组合 16"/>
            <p:cNvGrpSpPr/>
            <p:nvPr/>
          </p:nvGrpSpPr>
          <p:grpSpPr bwMode="auto">
            <a:xfrm>
              <a:off x="10887" y="4595"/>
              <a:ext cx="5785" cy="2155"/>
              <a:chOff x="1814" y="5709"/>
              <a:chExt cx="5785" cy="2155"/>
            </a:xfrm>
          </p:grpSpPr>
          <p:sp>
            <p:nvSpPr>
              <p:cNvPr id="31757" name="矩形 17"/>
              <p:cNvSpPr>
                <a:spLocks noChangeArrowheads="1"/>
              </p:cNvSpPr>
              <p:nvPr/>
            </p:nvSpPr>
            <p:spPr bwMode="auto">
              <a:xfrm>
                <a:off x="1904" y="5842"/>
                <a:ext cx="5694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这道题需要的求的是圆柱的体积。</a:t>
                </a:r>
              </a:p>
            </p:txBody>
          </p:sp>
          <p:sp>
            <p:nvSpPr>
              <p:cNvPr id="19" name="矩形标注 18"/>
              <p:cNvSpPr/>
              <p:nvPr/>
            </p:nvSpPr>
            <p:spPr>
              <a:xfrm>
                <a:off x="1814" y="5709"/>
                <a:ext cx="5785" cy="2155"/>
              </a:xfrm>
              <a:prstGeom prst="wedgeRectCallout">
                <a:avLst>
                  <a:gd name="adj1" fmla="val 33480"/>
                  <a:gd name="adj2" fmla="val 72005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31759" name="图片 20" descr="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5178" y="7558"/>
              <a:ext cx="2196" cy="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组合 24"/>
          <p:cNvGrpSpPr/>
          <p:nvPr/>
        </p:nvGrpSpPr>
        <p:grpSpPr bwMode="auto">
          <a:xfrm>
            <a:off x="2414153" y="3652838"/>
            <a:ext cx="3078106" cy="1026319"/>
            <a:chOff x="4854" y="7408"/>
            <a:chExt cx="6306" cy="2154"/>
          </a:xfrm>
        </p:grpSpPr>
        <p:sp>
          <p:nvSpPr>
            <p:cNvPr id="23" name="矩形标注 22"/>
            <p:cNvSpPr/>
            <p:nvPr/>
          </p:nvSpPr>
          <p:spPr>
            <a:xfrm>
              <a:off x="4854" y="7408"/>
              <a:ext cx="6306" cy="2154"/>
            </a:xfrm>
            <a:prstGeom prst="wedgeRectCallout">
              <a:avLst>
                <a:gd name="adj1" fmla="val -69644"/>
                <a:gd name="adj2" fmla="val -25116"/>
              </a:avLst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31762" name="矩形 23"/>
            <p:cNvSpPr>
              <a:spLocks noChangeArrowheads="1"/>
            </p:cNvSpPr>
            <p:nvPr/>
          </p:nvSpPr>
          <p:spPr bwMode="auto">
            <a:xfrm>
              <a:off x="5036" y="7541"/>
              <a:ext cx="5941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可以根据</a:t>
              </a:r>
              <a:r>
                <a:rPr lang="zh-CN" altLang="en-US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V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700" b="1">
                  <a:latin typeface="Times New Roman" panose="02020603050405020304" pitchFamily="18" charset="0"/>
                  <a:ea typeface="楷体" panose="02010609060101010101" pitchFamily="49" charset="-122"/>
                </a:rPr>
                <a:t>π</a:t>
              </a:r>
              <a:r>
                <a:rPr lang="zh-CN" altLang="en-US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r</a:t>
              </a:r>
              <a:r>
                <a:rPr lang="zh-CN" altLang="en-US" sz="2700" b="1" baseline="3000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h</a:t>
              </a:r>
              <a:r>
                <a:rPr lang="zh-CN" altLang="en-US" sz="2700" b="1">
                  <a:latin typeface="Times New Roman" panose="02020603050405020304" pitchFamily="18" charset="0"/>
                  <a:ea typeface="楷体" panose="02010609060101010101" pitchFamily="49" charset="-122"/>
                </a:rPr>
                <a:t>直接计算。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1727011" y="444103"/>
            <a:ext cx="5689980" cy="1318022"/>
            <a:chOff x="3961" y="1525"/>
            <a:chExt cx="11656" cy="2766"/>
          </a:xfrm>
        </p:grpSpPr>
        <p:grpSp>
          <p:nvGrpSpPr>
            <p:cNvPr id="33794" name="组合 24"/>
            <p:cNvGrpSpPr/>
            <p:nvPr/>
          </p:nvGrpSpPr>
          <p:grpSpPr bwMode="auto">
            <a:xfrm>
              <a:off x="7286" y="1830"/>
              <a:ext cx="8331" cy="2156"/>
              <a:chOff x="3695" y="7407"/>
              <a:chExt cx="8331" cy="2156"/>
            </a:xfrm>
          </p:grpSpPr>
          <p:sp>
            <p:nvSpPr>
              <p:cNvPr id="23" name="矩形标注 22"/>
              <p:cNvSpPr/>
              <p:nvPr/>
            </p:nvSpPr>
            <p:spPr>
              <a:xfrm>
                <a:off x="3695" y="7407"/>
                <a:ext cx="8218" cy="2156"/>
              </a:xfrm>
              <a:prstGeom prst="wedgeRectCallout">
                <a:avLst>
                  <a:gd name="adj1" fmla="val -60170"/>
                  <a:gd name="adj2" fmla="val -15645"/>
                </a:avLst>
              </a:prstGeom>
              <a:noFill/>
              <a:ln w="31750">
                <a:solidFill>
                  <a:srgbClr val="EB27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33796" name="矩形 23"/>
              <p:cNvSpPr>
                <a:spLocks noChangeArrowheads="1"/>
              </p:cNvSpPr>
              <p:nvPr/>
            </p:nvSpPr>
            <p:spPr bwMode="auto">
              <a:xfrm>
                <a:off x="3814" y="7541"/>
                <a:ext cx="8212" cy="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可以根据</a:t>
                </a:r>
                <a:r>
                  <a:rPr lang="zh-CN" altLang="en-US" sz="2700" b="1" i="1">
                    <a:latin typeface="Times New Roman" panose="02020603050405020304" pitchFamily="18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V</a:t>
                </a:r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＝</a:t>
                </a:r>
                <a:r>
                  <a:rPr lang="en-US" altLang="zh-CN" sz="2700" b="1">
                    <a:latin typeface="Times New Roman" panose="02020603050405020304" pitchFamily="18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π</a:t>
                </a:r>
                <a:r>
                  <a:rPr lang="zh-CN" altLang="en-US" sz="2700" b="1" i="1">
                    <a:latin typeface="Times New Roman" panose="02020603050405020304" pitchFamily="18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r</a:t>
                </a:r>
                <a:r>
                  <a:rPr lang="zh-CN" altLang="en-US" sz="2700" b="1" baseline="3000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2</a:t>
                </a:r>
                <a:r>
                  <a:rPr lang="zh-CN" altLang="en-US" sz="2700" b="1" i="1">
                    <a:latin typeface="Times New Roman" panose="02020603050405020304" pitchFamily="18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h</a:t>
                </a:r>
                <a:r>
                  <a:rPr lang="zh-CN" altLang="en-US" sz="2700" b="1">
                    <a:latin typeface="Times New Roman" panose="02020603050405020304" pitchFamily="18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直接计算。我们来算算看吧！</a:t>
                </a:r>
              </a:p>
            </p:txBody>
          </p:sp>
        </p:grpSp>
        <p:pic>
          <p:nvPicPr>
            <p:cNvPr id="33797" name="图片 6" descr="3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961" y="1525"/>
              <a:ext cx="2121" cy="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48"/>
          <p:cNvSpPr>
            <a:spLocks noChangeArrowheads="1"/>
          </p:cNvSpPr>
          <p:nvPr/>
        </p:nvSpPr>
        <p:spPr bwMode="auto">
          <a:xfrm>
            <a:off x="910495" y="1952625"/>
            <a:ext cx="7323011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由公式</a:t>
            </a:r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Sh</a:t>
            </a: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可以得出</a:t>
            </a:r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</a:t>
            </a: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，直接应用此公式可以计算出柱子的体积。</a:t>
            </a:r>
          </a:p>
        </p:txBody>
      </p:sp>
      <p:sp>
        <p:nvSpPr>
          <p:cNvPr id="16" name="矩形 48"/>
          <p:cNvSpPr>
            <a:spLocks noChangeArrowheads="1"/>
          </p:cNvSpPr>
          <p:nvPr/>
        </p:nvSpPr>
        <p:spPr bwMode="auto">
          <a:xfrm>
            <a:off x="3240433" y="3126581"/>
            <a:ext cx="2663135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3.14×0.42×5</a:t>
            </a:r>
          </a:p>
        </p:txBody>
      </p:sp>
      <p:sp>
        <p:nvSpPr>
          <p:cNvPr id="20" name="矩形 48"/>
          <p:cNvSpPr>
            <a:spLocks noChangeArrowheads="1"/>
          </p:cNvSpPr>
          <p:nvPr/>
        </p:nvSpPr>
        <p:spPr bwMode="auto">
          <a:xfrm>
            <a:off x="2930426" y="3787379"/>
            <a:ext cx="2661914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＝2.512（立方米）</a:t>
            </a:r>
          </a:p>
        </p:txBody>
      </p:sp>
      <p:sp>
        <p:nvSpPr>
          <p:cNvPr id="22" name="矩形 48"/>
          <p:cNvSpPr>
            <a:spLocks noChangeArrowheads="1"/>
          </p:cNvSpPr>
          <p:nvPr/>
        </p:nvSpPr>
        <p:spPr bwMode="auto">
          <a:xfrm>
            <a:off x="2342144" y="4360069"/>
            <a:ext cx="4614717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答：需要2.512立方米的木材。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8"/>
          <p:cNvSpPr>
            <a:spLocks noChangeArrowheads="1"/>
          </p:cNvSpPr>
          <p:nvPr/>
        </p:nvSpPr>
        <p:spPr bwMode="auto">
          <a:xfrm>
            <a:off x="910495" y="601266"/>
            <a:ext cx="7323011" cy="10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）从水杯里面量，水杯的底面直径是6 cm，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高是16 cm，这个水杯能装多少毫升水？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7848" y="2009775"/>
            <a:ext cx="4828305" cy="253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9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8"/>
          <p:cNvSpPr>
            <a:spLocks noChangeArrowheads="1"/>
          </p:cNvSpPr>
          <p:nvPr/>
        </p:nvSpPr>
        <p:spPr bwMode="auto">
          <a:xfrm>
            <a:off x="2292102" y="2942035"/>
            <a:ext cx="2652151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＝3.14×3</a:t>
            </a:r>
            <a:r>
              <a:rPr lang="zh-CN" altLang="zh-CN" sz="26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×16</a:t>
            </a:r>
          </a:p>
        </p:txBody>
      </p:sp>
      <p:sp>
        <p:nvSpPr>
          <p:cNvPr id="22" name="矩形 48"/>
          <p:cNvSpPr>
            <a:spLocks noChangeArrowheads="1"/>
          </p:cNvSpPr>
          <p:nvPr/>
        </p:nvSpPr>
        <p:spPr bwMode="auto">
          <a:xfrm>
            <a:off x="2292103" y="4370785"/>
            <a:ext cx="4831967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答：这个水杯能装452.16毫升水。</a:t>
            </a:r>
          </a:p>
        </p:txBody>
      </p:sp>
      <p:grpSp>
        <p:nvGrpSpPr>
          <p:cNvPr id="37891" name="组合 27"/>
          <p:cNvGrpSpPr/>
          <p:nvPr/>
        </p:nvGrpSpPr>
        <p:grpSpPr bwMode="auto">
          <a:xfrm>
            <a:off x="1442634" y="372667"/>
            <a:ext cx="6258001" cy="1468040"/>
            <a:chOff x="2955" y="782"/>
            <a:chExt cx="12819" cy="3084"/>
          </a:xfrm>
        </p:grpSpPr>
        <p:pic>
          <p:nvPicPr>
            <p:cNvPr id="37892" name="图片 1" descr="1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5" y="1654"/>
              <a:ext cx="2423" cy="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93" name="组合 26"/>
            <p:cNvGrpSpPr/>
            <p:nvPr/>
          </p:nvGrpSpPr>
          <p:grpSpPr bwMode="auto">
            <a:xfrm>
              <a:off x="6740" y="782"/>
              <a:ext cx="9034" cy="2954"/>
              <a:chOff x="6740" y="782"/>
              <a:chExt cx="9034" cy="2954"/>
            </a:xfrm>
          </p:grpSpPr>
          <p:grpSp>
            <p:nvGrpSpPr>
              <p:cNvPr id="37894" name="组合 24"/>
              <p:cNvGrpSpPr/>
              <p:nvPr/>
            </p:nvGrpSpPr>
            <p:grpSpPr bwMode="auto">
              <a:xfrm>
                <a:off x="6740" y="875"/>
                <a:ext cx="9034" cy="2861"/>
                <a:chOff x="2992" y="7408"/>
                <a:chExt cx="9034" cy="2861"/>
              </a:xfrm>
            </p:grpSpPr>
            <p:sp>
              <p:nvSpPr>
                <p:cNvPr id="23" name="矩形标注 22"/>
                <p:cNvSpPr/>
                <p:nvPr/>
              </p:nvSpPr>
              <p:spPr>
                <a:xfrm>
                  <a:off x="2992" y="7408"/>
                  <a:ext cx="8920" cy="2861"/>
                </a:xfrm>
                <a:prstGeom prst="wedgeRectCallout">
                  <a:avLst>
                    <a:gd name="adj1" fmla="val -60170"/>
                    <a:gd name="adj2" fmla="val -15645"/>
                  </a:avLst>
                </a:prstGeom>
                <a:noFill/>
                <a:ln w="31750">
                  <a:solidFill>
                    <a:srgbClr val="EB27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/>
                </a:p>
              </p:txBody>
            </p:sp>
            <p:sp>
              <p:nvSpPr>
                <p:cNvPr id="37896" name="矩形 23"/>
                <p:cNvSpPr>
                  <a:spLocks noChangeArrowheads="1"/>
                </p:cNvSpPr>
                <p:nvPr/>
              </p:nvSpPr>
              <p:spPr bwMode="auto">
                <a:xfrm>
                  <a:off x="3178" y="7541"/>
                  <a:ext cx="8848" cy="2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zh-CN" sz="2700" b="1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可以根据</a:t>
                  </a:r>
                  <a:r>
                    <a:rPr lang="zh-CN" altLang="en-US" sz="2700" b="1" i="1">
                      <a:latin typeface="Times New Roman" panose="02020603050405020304" pitchFamily="18" charset="0"/>
                      <a:ea typeface="楷体" panose="02010609060101010101" pitchFamily="49" charset="-122"/>
                      <a:sym typeface="宋体" panose="02010600030101010101" pitchFamily="2" charset="-122"/>
                    </a:rPr>
                    <a:t>V</a:t>
                  </a:r>
                  <a:r>
                    <a:rPr lang="zh-CN" altLang="en-US" sz="2700" b="1">
                      <a:latin typeface="楷体" panose="02010609060101010101" pitchFamily="49" charset="-122"/>
                      <a:ea typeface="楷体" panose="02010609060101010101" pitchFamily="49" charset="-122"/>
                      <a:sym typeface="宋体" panose="02010600030101010101" pitchFamily="2" charset="-122"/>
                    </a:rPr>
                    <a:t>＝</a:t>
                  </a:r>
                  <a:r>
                    <a:rPr lang="en-US" altLang="zh-CN" sz="2700" b="1">
                      <a:latin typeface="Times New Roman" panose="02020603050405020304" pitchFamily="18" charset="0"/>
                      <a:ea typeface="楷体" panose="02010609060101010101" pitchFamily="49" charset="-122"/>
                      <a:sym typeface="宋体" panose="02010600030101010101" pitchFamily="2" charset="-122"/>
                    </a:rPr>
                    <a:t>π</a:t>
                  </a:r>
                  <a:r>
                    <a:rPr lang="zh-CN" altLang="en-US" sz="2700" b="1">
                      <a:latin typeface="Times New Roman" panose="02020603050405020304" pitchFamily="18" charset="0"/>
                      <a:ea typeface="楷体" panose="02010609060101010101" pitchFamily="49" charset="-122"/>
                      <a:sym typeface="宋体" panose="02010600030101010101" pitchFamily="2" charset="-122"/>
                    </a:rPr>
                    <a:t>（     ）</a:t>
                  </a:r>
                  <a:r>
                    <a:rPr lang="zh-CN" altLang="en-US" sz="2700" b="1" baseline="30000">
                      <a:latin typeface="楷体" panose="02010609060101010101" pitchFamily="49" charset="-122"/>
                      <a:ea typeface="楷体" panose="02010609060101010101" pitchFamily="49" charset="-122"/>
                      <a:sym typeface="宋体" panose="02010600030101010101" pitchFamily="2" charset="-122"/>
                    </a:rPr>
                    <a:t>2</a:t>
                  </a:r>
                  <a:r>
                    <a:rPr lang="zh-CN" altLang="en-US" sz="2700" b="1" i="1">
                      <a:latin typeface="Times New Roman" panose="02020603050405020304" pitchFamily="18" charset="0"/>
                      <a:ea typeface="楷体" panose="02010609060101010101" pitchFamily="49" charset="-122"/>
                      <a:sym typeface="宋体" panose="02010600030101010101" pitchFamily="2" charset="-122"/>
                    </a:rPr>
                    <a:t>h</a:t>
                  </a:r>
                  <a:r>
                    <a:rPr lang="zh-CN" altLang="en-US" sz="2700" b="1">
                      <a:latin typeface="Times New Roman" panose="02020603050405020304" pitchFamily="18" charset="0"/>
                      <a:ea typeface="楷体" panose="02010609060101010101" pitchFamily="49" charset="-122"/>
                      <a:sym typeface="宋体" panose="02010600030101010101" pitchFamily="2" charset="-122"/>
                    </a:rPr>
                    <a:t>直接计算。我们来算算看吧！</a:t>
                  </a:r>
                </a:p>
              </p:txBody>
            </p:sp>
          </p:grpSp>
          <p:grpSp>
            <p:nvGrpSpPr>
              <p:cNvPr id="37897" name="组合 10"/>
              <p:cNvGrpSpPr/>
              <p:nvPr/>
            </p:nvGrpSpPr>
            <p:grpSpPr bwMode="auto">
              <a:xfrm>
                <a:off x="12299" y="782"/>
                <a:ext cx="1067" cy="1970"/>
                <a:chOff x="15342" y="6936"/>
                <a:chExt cx="1021" cy="1970"/>
              </a:xfrm>
            </p:grpSpPr>
            <p:sp>
              <p:nvSpPr>
                <p:cNvPr id="37898" name="文本框 4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 i="1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d</a:t>
                  </a:r>
                </a:p>
              </p:txBody>
            </p:sp>
            <p:cxnSp>
              <p:nvCxnSpPr>
                <p:cNvPr id="6" name="直接连接符 5"/>
                <p:cNvCxnSpPr/>
                <p:nvPr/>
              </p:nvCxnSpPr>
              <p:spPr>
                <a:xfrm>
                  <a:off x="15342" y="7811"/>
                  <a:ext cx="1021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900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</a:p>
              </p:txBody>
            </p:sp>
          </p:grpSp>
        </p:grpSp>
      </p:grpSp>
      <p:grpSp>
        <p:nvGrpSpPr>
          <p:cNvPr id="18" name="组合 17"/>
          <p:cNvGrpSpPr/>
          <p:nvPr/>
        </p:nvGrpSpPr>
        <p:grpSpPr bwMode="auto">
          <a:xfrm>
            <a:off x="2625300" y="2100262"/>
            <a:ext cx="3380057" cy="937968"/>
            <a:chOff x="3342" y="3921"/>
            <a:chExt cx="6923" cy="1970"/>
          </a:xfrm>
        </p:grpSpPr>
        <p:sp>
          <p:nvSpPr>
            <p:cNvPr id="37902" name="矩形 48"/>
            <p:cNvSpPr>
              <a:spLocks noChangeArrowheads="1"/>
            </p:cNvSpPr>
            <p:nvPr/>
          </p:nvSpPr>
          <p:spPr bwMode="auto">
            <a:xfrm>
              <a:off x="3342" y="4230"/>
              <a:ext cx="6923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3.14×（    ）</a:t>
              </a:r>
              <a:r>
                <a:rPr lang="zh-CN" altLang="zh-CN" sz="2600" b="1" baseline="300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×16</a:t>
              </a:r>
            </a:p>
          </p:txBody>
        </p:sp>
        <p:grpSp>
          <p:nvGrpSpPr>
            <p:cNvPr id="37903" name="组合 12"/>
            <p:cNvGrpSpPr/>
            <p:nvPr/>
          </p:nvGrpSpPr>
          <p:grpSpPr bwMode="auto">
            <a:xfrm>
              <a:off x="6457" y="3921"/>
              <a:ext cx="1022" cy="1970"/>
              <a:chOff x="15342" y="6936"/>
              <a:chExt cx="1022" cy="1970"/>
            </a:xfrm>
          </p:grpSpPr>
          <p:sp>
            <p:nvSpPr>
              <p:cNvPr id="37904" name="文本框 16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37905" name="文本框 13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d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5342" y="7811"/>
                <a:ext cx="1022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矩形 48"/>
          <p:cNvSpPr>
            <a:spLocks noChangeArrowheads="1"/>
          </p:cNvSpPr>
          <p:nvPr/>
        </p:nvSpPr>
        <p:spPr bwMode="auto">
          <a:xfrm>
            <a:off x="2570377" y="3623073"/>
            <a:ext cx="3749382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452.16 cm</a:t>
            </a:r>
            <a:r>
              <a:rPr lang="zh-CN" altLang="zh-CN" sz="26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＝452.16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723" y="561975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文本框 2"/>
          <p:cNvSpPr txBox="1">
            <a:spLocks noChangeArrowheads="1"/>
          </p:cNvSpPr>
          <p:nvPr/>
        </p:nvSpPr>
        <p:spPr bwMode="auto">
          <a:xfrm>
            <a:off x="862895" y="61317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grpSp>
        <p:nvGrpSpPr>
          <p:cNvPr id="39939" name="组合 22"/>
          <p:cNvGrpSpPr/>
          <p:nvPr/>
        </p:nvGrpSpPr>
        <p:grpSpPr bwMode="auto">
          <a:xfrm>
            <a:off x="862895" y="1357313"/>
            <a:ext cx="7631798" cy="1712588"/>
            <a:chOff x="1768" y="2849"/>
            <a:chExt cx="15633" cy="3597"/>
          </a:xfrm>
        </p:grpSpPr>
        <p:sp>
          <p:nvSpPr>
            <p:cNvPr id="39940" name="矩形 1"/>
            <p:cNvSpPr>
              <a:spLocks noChangeArrowheads="1"/>
            </p:cNvSpPr>
            <p:nvPr/>
          </p:nvSpPr>
          <p:spPr bwMode="auto">
            <a:xfrm>
              <a:off x="1768" y="2849"/>
              <a:ext cx="15633" cy="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1. </a:t>
              </a:r>
              <a:r>
                <a:rPr lang="zh-CN" altLang="zh-CN" sz="27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如果已知圆柱的高和半径或直径，可以用公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7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   式 </a:t>
              </a:r>
              <a:r>
                <a:rPr lang="zh-CN" altLang="zh-CN" sz="27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V</a:t>
              </a:r>
              <a:r>
                <a:rPr lang="zh-CN" altLang="zh-CN" sz="27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＝</a:t>
              </a:r>
              <a:r>
                <a:rPr lang="en-US" altLang="zh-CN" sz="27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π</a:t>
              </a:r>
              <a:r>
                <a:rPr lang="zh-CN" altLang="zh-CN" sz="27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r</a:t>
              </a:r>
              <a:r>
                <a:rPr lang="zh-CN" altLang="zh-CN" sz="2700" b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lang="zh-CN" altLang="zh-CN" sz="27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h</a:t>
              </a:r>
              <a:r>
                <a:rPr lang="zh-CN" altLang="zh-CN" sz="27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或 </a:t>
              </a:r>
              <a:r>
                <a:rPr lang="zh-CN" altLang="zh-CN" sz="27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V</a:t>
              </a:r>
              <a:r>
                <a:rPr lang="zh-CN" altLang="zh-CN" sz="27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＝</a:t>
              </a:r>
              <a:r>
                <a:rPr lang="zh-CN" altLang="zh-CN" sz="27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π</a:t>
              </a:r>
              <a:r>
                <a:rPr lang="zh-CN" altLang="zh-CN" sz="27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（   </a:t>
              </a:r>
              <a:r>
                <a:rPr lang="zh-CN" altLang="zh-CN" sz="27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 </a:t>
              </a:r>
              <a:r>
                <a:rPr lang="zh-CN" altLang="zh-CN" sz="27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）</a:t>
              </a:r>
              <a:r>
                <a:rPr lang="zh-CN" altLang="zh-CN" sz="2700" b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lang="zh-CN" altLang="zh-CN" sz="27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h</a:t>
              </a:r>
              <a:r>
                <a:rPr lang="zh-CN" altLang="zh-CN" sz="27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来计算出圆柱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7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   的体积。</a:t>
              </a:r>
            </a:p>
          </p:txBody>
        </p:sp>
        <p:grpSp>
          <p:nvGrpSpPr>
            <p:cNvPr id="39941" name="组合 9"/>
            <p:cNvGrpSpPr/>
            <p:nvPr/>
          </p:nvGrpSpPr>
          <p:grpSpPr bwMode="auto">
            <a:xfrm>
              <a:off x="9473" y="3776"/>
              <a:ext cx="1020" cy="1970"/>
              <a:chOff x="15343" y="6936"/>
              <a:chExt cx="1020" cy="1970"/>
            </a:xfrm>
          </p:grpSpPr>
          <p:sp>
            <p:nvSpPr>
              <p:cNvPr id="39942" name="文本框 11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d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5343" y="7812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44" name="文本框 13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</p:grp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62895" y="3244454"/>
            <a:ext cx="7264427" cy="15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7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容积是容器所能容纳物体的体积，圆柱形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容器容积的求法和圆柱体积的求法是一样的，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只是所需的数据要从容器的里面量。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2753" y="24958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246542" y="1351360"/>
            <a:ext cx="8650917" cy="228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1.理解圆柱体积和容积的含义，掌握圆柱体积的</a:t>
            </a: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计算公式，会求圆柱的体积。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2.理解圆柱体积公式的推导过程。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41987" name="文本框 5"/>
          <p:cNvSpPr txBox="1">
            <a:spLocks noChangeArrowheads="1"/>
          </p:cNvSpPr>
          <p:nvPr/>
        </p:nvSpPr>
        <p:spPr bwMode="auto">
          <a:xfrm>
            <a:off x="472335" y="1232298"/>
            <a:ext cx="8377525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博物馆门前一根圆柱形石柱底面半径为4 dm，高为80 dm。这根石柱的体积是多少立方分米？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085838" y="2783682"/>
            <a:ext cx="497232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3.14×4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×80＝4019.2（dm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48493" y="3596879"/>
            <a:ext cx="637834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这根石柱的体积是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4019.2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立方分米。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文本框 1"/>
          <p:cNvSpPr txBox="1">
            <a:spLocks noChangeArrowheads="1"/>
          </p:cNvSpPr>
          <p:nvPr/>
        </p:nvSpPr>
        <p:spPr bwMode="auto">
          <a:xfrm>
            <a:off x="786003" y="781051"/>
            <a:ext cx="729982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分别计算下列各图形的体积，再说说这几个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图形体积计算方法之间的联系。</a:t>
            </a:r>
          </a:p>
        </p:txBody>
      </p:sp>
      <p:sp>
        <p:nvSpPr>
          <p:cNvPr id="43011" name="文本框 7"/>
          <p:cNvSpPr txBox="1">
            <a:spLocks noChangeArrowheads="1"/>
          </p:cNvSpPr>
          <p:nvPr/>
        </p:nvSpPr>
        <p:spPr bwMode="auto">
          <a:xfrm>
            <a:off x="5974357" y="1227535"/>
            <a:ext cx="2699750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 T1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823839" y="3943350"/>
            <a:ext cx="172701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4×3×8</a:t>
            </a: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182" y="1826419"/>
            <a:ext cx="1290070" cy="19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9529" y="1952625"/>
            <a:ext cx="1839297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7244" y="1826419"/>
            <a:ext cx="1174123" cy="19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平行四边形 42"/>
          <p:cNvSpPr/>
          <p:nvPr/>
        </p:nvSpPr>
        <p:spPr>
          <a:xfrm>
            <a:off x="1047191" y="3217069"/>
            <a:ext cx="925140" cy="171450"/>
          </a:xfrm>
          <a:prstGeom prst="parallelogram">
            <a:avLst>
              <a:gd name="adj" fmla="val 144625"/>
            </a:avLst>
          </a:prstGeom>
          <a:solidFill>
            <a:srgbClr val="ECB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44" name="平行四边形 43"/>
          <p:cNvSpPr/>
          <p:nvPr/>
        </p:nvSpPr>
        <p:spPr>
          <a:xfrm>
            <a:off x="3468666" y="3034904"/>
            <a:ext cx="1337670" cy="398859"/>
          </a:xfrm>
          <a:prstGeom prst="parallelogram">
            <a:avLst>
              <a:gd name="adj" fmla="val 74682"/>
            </a:avLst>
          </a:prstGeom>
          <a:solidFill>
            <a:srgbClr val="ECB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549213" y="3215878"/>
            <a:ext cx="878761" cy="260747"/>
          </a:xfrm>
          <a:prstGeom prst="ellipse">
            <a:avLst/>
          </a:prstGeom>
          <a:solidFill>
            <a:srgbClr val="ECB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22375" y="4506516"/>
            <a:ext cx="186370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96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cm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5672" y="3954066"/>
            <a:ext cx="142066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6×6×6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1491" y="4445794"/>
            <a:ext cx="185394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＝216（cm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14471" y="3954066"/>
            <a:ext cx="301830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3.14×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5÷2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×8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517889" y="4445794"/>
            <a:ext cx="18539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＝216（cm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910494" y="4131469"/>
            <a:ext cx="704961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 dirty="0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都是用</a:t>
            </a:r>
            <a:r>
              <a:rPr lang="zh-CN" altLang="zh-CN" sz="3000" b="1" i="1" dirty="0">
                <a:solidFill>
                  <a:srgbClr val="E3007E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zh-CN" sz="3000" b="1" dirty="0">
                <a:solidFill>
                  <a:srgbClr val="E3007E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＝</a:t>
            </a:r>
            <a:r>
              <a:rPr lang="en-US" altLang="zh-CN" sz="3000" b="1" i="1" dirty="0">
                <a:solidFill>
                  <a:srgbClr val="E3007E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zh-CN" sz="3000" b="1" i="1" dirty="0">
                <a:solidFill>
                  <a:srgbClr val="E3007E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</a:t>
            </a:r>
            <a:r>
              <a:rPr lang="zh-CN" altLang="zh-CN" sz="3000" b="1" dirty="0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的公式计算图形的体积的。</a:t>
            </a:r>
            <a:r>
              <a:rPr lang="zh-CN" altLang="zh-CN" sz="3000" b="1" dirty="0">
                <a:solidFill>
                  <a:srgbClr val="E3007E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3" grpId="0" bldLvl="0" animBg="1"/>
      <p:bldP spid="44" grpId="0" bldLvl="0" animBg="1"/>
      <p:bldP spid="45" grpId="0" bldLvl="0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1"/>
          <p:cNvSpPr txBox="1">
            <a:spLocks noChangeArrowheads="1"/>
          </p:cNvSpPr>
          <p:nvPr/>
        </p:nvSpPr>
        <p:spPr bwMode="auto">
          <a:xfrm>
            <a:off x="611472" y="473869"/>
            <a:ext cx="429372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7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计算下面各圆柱的体积。</a:t>
            </a:r>
            <a:endParaRPr lang="zh-CN" altLang="en-US" sz="2700" b="1" dirty="0"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4034" name="文本框 7"/>
          <p:cNvSpPr txBox="1">
            <a:spLocks noChangeArrowheads="1"/>
          </p:cNvSpPr>
          <p:nvPr/>
        </p:nvSpPr>
        <p:spPr bwMode="auto">
          <a:xfrm>
            <a:off x="4730666" y="417910"/>
            <a:ext cx="2888928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 T2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630" y="1696642"/>
            <a:ext cx="1818548" cy="10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3077" y="1696641"/>
            <a:ext cx="2157847" cy="9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4258" y="1169194"/>
            <a:ext cx="129617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1243" y="3357563"/>
            <a:ext cx="126932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60×4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8990" y="4076701"/>
            <a:ext cx="201504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240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cm</a:t>
            </a:r>
            <a:r>
              <a:rPr lang="en-US" altLang="zh-CN" sz="26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2712" y="3357563"/>
            <a:ext cx="2116350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3.14×1</a:t>
            </a:r>
            <a:r>
              <a:rPr lang="en-US" altLang="zh-CN" sz="26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04632" y="4076701"/>
            <a:ext cx="204678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15.7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cm</a:t>
            </a:r>
            <a:r>
              <a:rPr lang="en-US" altLang="zh-CN" sz="26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19191" y="3357563"/>
            <a:ext cx="338445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3.14×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6÷2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en-US" altLang="zh-CN" sz="26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×10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81112" y="4076701"/>
            <a:ext cx="2349466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282.6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dm</a:t>
            </a:r>
            <a:r>
              <a:rPr lang="en-US" altLang="zh-CN" sz="26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871030" y="3028950"/>
            <a:ext cx="343327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侧面积＝底面周长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</a:t>
            </a:r>
          </a:p>
        </p:txBody>
      </p:sp>
      <p:grpSp>
        <p:nvGrpSpPr>
          <p:cNvPr id="45058" name="组合 3"/>
          <p:cNvGrpSpPr/>
          <p:nvPr/>
        </p:nvGrpSpPr>
        <p:grpSpPr bwMode="auto">
          <a:xfrm>
            <a:off x="6154991" y="1452563"/>
            <a:ext cx="2405609" cy="2551510"/>
            <a:chOff x="12516" y="2301"/>
            <a:chExt cx="4927" cy="5356"/>
          </a:xfrm>
        </p:grpSpPr>
        <p:pic>
          <p:nvPicPr>
            <p:cNvPr id="45059" name="图片 13" descr="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515" y="2300"/>
              <a:ext cx="4170" cy="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0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E8E9E4"/>
                </a:clrFrom>
                <a:clrTo>
                  <a:srgbClr val="E8E9E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59" y="5723"/>
              <a:ext cx="1884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文本框 1"/>
          <p:cNvSpPr txBox="1">
            <a:spLocks noChangeArrowheads="1"/>
          </p:cNvSpPr>
          <p:nvPr/>
        </p:nvSpPr>
        <p:spPr bwMode="auto">
          <a:xfrm>
            <a:off x="598046" y="473869"/>
            <a:ext cx="597923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700" b="1" dirty="0">
                <a:latin typeface="楷体_GB2312" pitchFamily="49" charset="-122"/>
                <a:ea typeface="楷体_GB2312" pitchFamily="49" charset="-122"/>
              </a:rPr>
              <a:t>这个杯子能否装下</a:t>
            </a:r>
            <a:r>
              <a:rPr lang="en-US" altLang="zh-CN" sz="2700" b="1" dirty="0">
                <a:latin typeface="楷体_GB2312" pitchFamily="49" charset="-122"/>
                <a:ea typeface="楷体_GB2312" pitchFamily="49" charset="-122"/>
              </a:rPr>
              <a:t>3000 mL</a:t>
            </a:r>
            <a:r>
              <a:rPr lang="zh-CN" altLang="en-US" sz="2700" b="1" dirty="0">
                <a:latin typeface="楷体_GB2312" pitchFamily="49" charset="-122"/>
                <a:ea typeface="楷体_GB2312" pitchFamily="49" charset="-122"/>
              </a:rPr>
              <a:t>的牛奶？</a:t>
            </a:r>
            <a:endParaRPr lang="zh-CN" altLang="en-US" sz="2700" b="1" dirty="0"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5062" name="文本框 7"/>
          <p:cNvSpPr txBox="1">
            <a:spLocks noChangeArrowheads="1"/>
          </p:cNvSpPr>
          <p:nvPr/>
        </p:nvSpPr>
        <p:spPr bwMode="auto">
          <a:xfrm>
            <a:off x="5649704" y="957262"/>
            <a:ext cx="2910897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 T3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71030" y="1183481"/>
            <a:ext cx="346866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14÷2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5628" y="1774031"/>
            <a:ext cx="250202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3077.2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5628" y="2396729"/>
            <a:ext cx="2502029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3077.2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mL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16188" y="3664744"/>
            <a:ext cx="298900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3077.2 mL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3000 mL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4034" y="4373166"/>
            <a:ext cx="5111462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答：这个杯子能装下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3000 mL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的牛奶。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9" grpId="0"/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1"/>
          <p:cNvSpPr txBox="1">
            <a:spLocks noChangeArrowheads="1"/>
          </p:cNvSpPr>
          <p:nvPr/>
        </p:nvSpPr>
        <p:spPr bwMode="auto">
          <a:xfrm>
            <a:off x="495524" y="400050"/>
            <a:ext cx="8152952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光明村李大伯家挖一口圆柱形的水井，底面周长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3.14 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，深是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4 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。挖出了多少立方米的土？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6082" name="文本框 7"/>
          <p:cNvSpPr txBox="1">
            <a:spLocks noChangeArrowheads="1"/>
          </p:cNvSpPr>
          <p:nvPr/>
        </p:nvSpPr>
        <p:spPr bwMode="auto">
          <a:xfrm>
            <a:off x="5443438" y="1476375"/>
            <a:ext cx="3134249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 T4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15458" y="2495550"/>
            <a:ext cx="711308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3.14÷3.14÷2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×4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49386" y="3458766"/>
            <a:ext cx="464400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答：挖出了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立方米的土。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1"/>
          <p:cNvSpPr txBox="1">
            <a:spLocks noChangeArrowheads="1"/>
          </p:cNvSpPr>
          <p:nvPr/>
        </p:nvSpPr>
        <p:spPr bwMode="auto">
          <a:xfrm>
            <a:off x="552888" y="744142"/>
            <a:ext cx="8226183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5.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一个圆柱形的茶杯，茶杯高15厘米，底面半径是3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厘米（从里面量），这个茶杯最多能装多少立方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厘米的水？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18873" y="2461022"/>
            <a:ext cx="470625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3.14×3</a:t>
            </a:r>
            <a:r>
              <a:rPr lang="zh-CN" altLang="zh-CN" sz="27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×15＝423.9（cm</a:t>
            </a:r>
            <a:r>
              <a:rPr lang="zh-CN" altLang="zh-CN" sz="27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69241" y="3527823"/>
            <a:ext cx="699347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这个茶杯最多能装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423.9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立方厘米的水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4" descr="图片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912935" y="1095375"/>
            <a:ext cx="7094778" cy="13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1、圆柱的体积＝圆柱的底面积×高，用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字母表示是</a:t>
            </a:r>
            <a:r>
              <a:rPr lang="zh-CN" altLang="en-US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en-US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Sh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，也可以这样表示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是</a:t>
            </a:r>
            <a:r>
              <a:rPr lang="zh-CN" altLang="en-US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zh-CN" altLang="en-US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7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h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912935" y="2731294"/>
            <a:ext cx="7631799" cy="1712588"/>
            <a:chOff x="1768" y="2849"/>
            <a:chExt cx="15633" cy="3597"/>
          </a:xfrm>
        </p:grpSpPr>
        <p:sp>
          <p:nvSpPr>
            <p:cNvPr id="48132" name="矩形 3"/>
            <p:cNvSpPr>
              <a:spLocks noChangeArrowheads="1"/>
            </p:cNvSpPr>
            <p:nvPr/>
          </p:nvSpPr>
          <p:spPr bwMode="auto">
            <a:xfrm>
              <a:off x="1768" y="2849"/>
              <a:ext cx="15633" cy="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如果已知圆柱的高和半径或直径，可以用公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   式 </a:t>
              </a:r>
              <a:r>
                <a:rPr lang="zh-CN" altLang="zh-CN" sz="27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V</a:t>
              </a:r>
              <a:r>
                <a:rPr lang="zh-CN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＝</a:t>
              </a:r>
              <a:r>
                <a:rPr lang="en-US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π</a:t>
              </a:r>
              <a:r>
                <a:rPr lang="zh-CN" altLang="zh-CN" sz="27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r</a:t>
              </a:r>
              <a:r>
                <a:rPr lang="zh-CN" altLang="zh-CN" sz="27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lang="zh-CN" altLang="zh-CN" sz="27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h</a:t>
              </a:r>
              <a:r>
                <a:rPr lang="zh-CN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或 </a:t>
              </a:r>
              <a:r>
                <a:rPr lang="zh-CN" altLang="zh-CN" sz="27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V</a:t>
              </a:r>
              <a:r>
                <a:rPr lang="zh-CN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＝</a:t>
              </a:r>
              <a:r>
                <a:rPr lang="zh-CN" altLang="zh-CN" sz="27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π</a:t>
              </a:r>
              <a:r>
                <a:rPr lang="zh-CN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（   </a:t>
              </a:r>
              <a:r>
                <a:rPr lang="zh-CN" altLang="zh-CN" sz="27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 </a:t>
              </a:r>
              <a:r>
                <a:rPr lang="zh-CN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）</a:t>
              </a:r>
              <a:r>
                <a:rPr lang="zh-CN" altLang="zh-CN" sz="27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lang="zh-CN" altLang="zh-CN" sz="27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h</a:t>
              </a:r>
              <a:r>
                <a:rPr lang="zh-CN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来计算出圆柱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7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   的体积。</a:t>
              </a:r>
            </a:p>
          </p:txBody>
        </p:sp>
        <p:grpSp>
          <p:nvGrpSpPr>
            <p:cNvPr id="48133" name="组合 9"/>
            <p:cNvGrpSpPr/>
            <p:nvPr/>
          </p:nvGrpSpPr>
          <p:grpSpPr bwMode="auto">
            <a:xfrm>
              <a:off x="9473" y="3776"/>
              <a:ext cx="1020" cy="1970"/>
              <a:chOff x="15343" y="6936"/>
              <a:chExt cx="1020" cy="1970"/>
            </a:xfrm>
          </p:grpSpPr>
          <p:sp>
            <p:nvSpPr>
              <p:cNvPr id="48134" name="文本框 11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d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5343" y="7812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36" name="文本框 13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39787" y="1790700"/>
            <a:ext cx="726442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 容积是容器所能容纳物体的体积，圆柱形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容器容积的求法和圆柱体积的求法是一样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的，只是所需的数据要从容器的里面量。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8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55082" y="1881188"/>
            <a:ext cx="532016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55082" y="2805113"/>
            <a:ext cx="580226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640764" y="1135857"/>
            <a:ext cx="8026020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）圆的面积公式是什么？是怎样得出圆的面积计算公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式的？</a:t>
            </a:r>
          </a:p>
        </p:txBody>
      </p:sp>
      <p:pic>
        <p:nvPicPr>
          <p:cNvPr id="7170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640764" y="2040732"/>
            <a:ext cx="8144409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答：面积公式是：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；把圆等分成若干份，可以拼成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一个近似的长方形。这个长方形的面积就是圆的面积。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417003" y="3962400"/>
            <a:ext cx="5700964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答：长方体体积计算公式是：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en-US" sz="24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Sh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640764" y="3211116"/>
            <a:ext cx="8026020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）已知长方形的底面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和高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h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，怎样计算长方体的体积？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637102" y="797719"/>
            <a:ext cx="1229046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062648" y="808435"/>
            <a:ext cx="5058981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圆柱体积的意义和计算公式的推导</a:t>
            </a:r>
          </a:p>
        </p:txBody>
      </p:sp>
      <p:sp>
        <p:nvSpPr>
          <p:cNvPr id="9221" name="矩形 48"/>
          <p:cNvSpPr>
            <a:spLocks noChangeArrowheads="1"/>
          </p:cNvSpPr>
          <p:nvPr/>
        </p:nvSpPr>
        <p:spPr bwMode="auto">
          <a:xfrm>
            <a:off x="1166800" y="1422798"/>
            <a:ext cx="74621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想一想，怎样计算圆柱的体积呢？</a:t>
            </a:r>
          </a:p>
        </p:txBody>
      </p:sp>
      <p:grpSp>
        <p:nvGrpSpPr>
          <p:cNvPr id="8200" name="组合 8"/>
          <p:cNvGrpSpPr/>
          <p:nvPr/>
        </p:nvGrpSpPr>
        <p:grpSpPr bwMode="auto">
          <a:xfrm>
            <a:off x="1003253" y="2165747"/>
            <a:ext cx="3074445" cy="2380059"/>
            <a:chOff x="11348" y="4427"/>
            <a:chExt cx="6297" cy="4998"/>
          </a:xfrm>
        </p:grpSpPr>
        <p:grpSp>
          <p:nvGrpSpPr>
            <p:cNvPr id="9223" name="组合 6"/>
            <p:cNvGrpSpPr/>
            <p:nvPr/>
          </p:nvGrpSpPr>
          <p:grpSpPr bwMode="auto">
            <a:xfrm>
              <a:off x="11523" y="4427"/>
              <a:ext cx="6122" cy="1655"/>
              <a:chOff x="1201" y="5650"/>
              <a:chExt cx="6122" cy="1655"/>
            </a:xfrm>
          </p:grpSpPr>
          <p:sp>
            <p:nvSpPr>
              <p:cNvPr id="4" name="矩形标注 3"/>
              <p:cNvSpPr/>
              <p:nvPr/>
            </p:nvSpPr>
            <p:spPr>
              <a:xfrm>
                <a:off x="1201" y="5650"/>
                <a:ext cx="6122" cy="1655"/>
              </a:xfrm>
              <a:prstGeom prst="wedgeRectCallout">
                <a:avLst>
                  <a:gd name="adj1" fmla="val 3960"/>
                  <a:gd name="adj2" fmla="val 84401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225" name="矩形 48"/>
              <p:cNvSpPr>
                <a:spLocks noChangeArrowheads="1"/>
              </p:cNvSpPr>
              <p:nvPr/>
            </p:nvSpPr>
            <p:spPr bwMode="auto">
              <a:xfrm>
                <a:off x="1533" y="6017"/>
                <a:ext cx="5458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什么是圆柱体呢？</a:t>
                </a:r>
              </a:p>
            </p:txBody>
          </p:sp>
        </p:grpSp>
        <p:pic>
          <p:nvPicPr>
            <p:cNvPr id="9226" name="图片 7" descr="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348" y="6901"/>
              <a:ext cx="2765" cy="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5" name="组合 9"/>
          <p:cNvGrpSpPr/>
          <p:nvPr/>
        </p:nvGrpSpPr>
        <p:grpSpPr bwMode="auto">
          <a:xfrm>
            <a:off x="4842951" y="2130029"/>
            <a:ext cx="3881196" cy="2656284"/>
            <a:chOff x="10744" y="4681"/>
            <a:chExt cx="7950" cy="5577"/>
          </a:xfrm>
        </p:grpSpPr>
        <p:grpSp>
          <p:nvGrpSpPr>
            <p:cNvPr id="9228" name="组合 10"/>
            <p:cNvGrpSpPr/>
            <p:nvPr/>
          </p:nvGrpSpPr>
          <p:grpSpPr bwMode="auto">
            <a:xfrm>
              <a:off x="10744" y="4681"/>
              <a:ext cx="7950" cy="1965"/>
              <a:chOff x="422" y="5904"/>
              <a:chExt cx="7950" cy="1965"/>
            </a:xfrm>
          </p:grpSpPr>
          <p:sp>
            <p:nvSpPr>
              <p:cNvPr id="12" name="矩形标注 11"/>
              <p:cNvSpPr/>
              <p:nvPr/>
            </p:nvSpPr>
            <p:spPr>
              <a:xfrm>
                <a:off x="422" y="5904"/>
                <a:ext cx="7755" cy="1965"/>
              </a:xfrm>
              <a:prstGeom prst="wedgeRectCallout">
                <a:avLst>
                  <a:gd name="adj1" fmla="val 24987"/>
                  <a:gd name="adj2" fmla="val 83214"/>
                </a:avLst>
              </a:prstGeom>
              <a:noFill/>
              <a:ln w="317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230" name="矩形 48"/>
              <p:cNvSpPr>
                <a:spLocks noChangeArrowheads="1"/>
              </p:cNvSpPr>
              <p:nvPr/>
            </p:nvSpPr>
            <p:spPr bwMode="auto">
              <a:xfrm>
                <a:off x="423" y="6017"/>
                <a:ext cx="7949" cy="1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一个圆柱所占空间的大小，叫作这个圆柱的体积。</a:t>
                </a:r>
              </a:p>
            </p:txBody>
          </p:sp>
        </p:grpSp>
        <p:pic>
          <p:nvPicPr>
            <p:cNvPr id="9231" name="图片 13" descr="C:\Users\xjj\Desktop\课件要求和模板\人物图片\铅笔人\35.jpg3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757" t="-1985"/>
            <a:stretch>
              <a:fillRect/>
            </a:stretch>
          </p:blipFill>
          <p:spPr bwMode="auto">
            <a:xfrm>
              <a:off x="16146" y="7229"/>
              <a:ext cx="2354" cy="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32" name="Picture 18" descr="D:\My Documents\Tencent Files\441509586\Image\C2C\OJJCR_Q2O~VLU}YIZ]TWFPE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655" y="1466851"/>
            <a:ext cx="449145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5"/>
          <p:cNvGrpSpPr/>
          <p:nvPr/>
        </p:nvGrpSpPr>
        <p:grpSpPr bwMode="auto">
          <a:xfrm>
            <a:off x="1570787" y="546497"/>
            <a:ext cx="6274600" cy="1238250"/>
            <a:chOff x="2335" y="7216"/>
            <a:chExt cx="12852" cy="2601"/>
          </a:xfrm>
        </p:grpSpPr>
        <p:grpSp>
          <p:nvGrpSpPr>
            <p:cNvPr id="11266" name="组合 43"/>
            <p:cNvGrpSpPr/>
            <p:nvPr/>
          </p:nvGrpSpPr>
          <p:grpSpPr bwMode="auto">
            <a:xfrm>
              <a:off x="2335" y="7434"/>
              <a:ext cx="9257" cy="2383"/>
              <a:chOff x="3397" y="1698"/>
              <a:chExt cx="9886" cy="2382"/>
            </a:xfrm>
          </p:grpSpPr>
          <p:sp>
            <p:nvSpPr>
              <p:cNvPr id="45" name="矩形标注 44"/>
              <p:cNvSpPr/>
              <p:nvPr/>
            </p:nvSpPr>
            <p:spPr>
              <a:xfrm>
                <a:off x="3397" y="1698"/>
                <a:ext cx="9886" cy="2382"/>
              </a:xfrm>
              <a:prstGeom prst="wedgeRectCallout">
                <a:avLst>
                  <a:gd name="adj1" fmla="val 61393"/>
                  <a:gd name="adj2" fmla="val -12601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268" name="Text Box 14"/>
              <p:cNvSpPr txBox="1">
                <a:spLocks noChangeArrowheads="1"/>
              </p:cNvSpPr>
              <p:nvPr/>
            </p:nvSpPr>
            <p:spPr bwMode="auto">
              <a:xfrm>
                <a:off x="3790" y="2042"/>
                <a:ext cx="9102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我猜想圆柱的体积也可能等于“底面积×高”。</a:t>
                </a:r>
              </a:p>
            </p:txBody>
          </p:sp>
        </p:grpSp>
        <p:pic>
          <p:nvPicPr>
            <p:cNvPr id="11269" name="图片 4" descr="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531" y="7216"/>
              <a:ext cx="1656" cy="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图片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20" y="2352675"/>
            <a:ext cx="2005284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1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5665" y="2352675"/>
            <a:ext cx="1510981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3"/>
          <p:cNvSpPr txBox="1">
            <a:spLocks noChangeArrowheads="1"/>
          </p:cNvSpPr>
          <p:nvPr/>
        </p:nvSpPr>
        <p:spPr bwMode="auto">
          <a:xfrm>
            <a:off x="2065089" y="4155281"/>
            <a:ext cx="136818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 i="1">
                <a:latin typeface="Times New Roman" panose="02020603050405020304" pitchFamily="18" charset="0"/>
              </a:rPr>
              <a:t>V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000" b="1" i="1">
                <a:latin typeface="Times New Roman" panose="02020603050405020304" pitchFamily="18" charset="0"/>
              </a:rPr>
              <a:t>Sh</a:t>
            </a:r>
          </a:p>
        </p:txBody>
      </p:sp>
      <p:pic>
        <p:nvPicPr>
          <p:cNvPr id="12297" name="图片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9545" y="2283618"/>
            <a:ext cx="123392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326271" y="2989660"/>
            <a:ext cx="1310819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文本框 7"/>
          <p:cNvSpPr txBox="1">
            <a:spLocks noChangeArrowheads="1"/>
          </p:cNvSpPr>
          <p:nvPr/>
        </p:nvSpPr>
        <p:spPr bwMode="auto">
          <a:xfrm>
            <a:off x="5705846" y="2459832"/>
            <a:ext cx="384458" cy="63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700" b="1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7037414" y="4057650"/>
            <a:ext cx="136818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 i="1">
                <a:latin typeface="Times New Roman" panose="02020603050405020304" pitchFamily="18" charset="0"/>
              </a:rPr>
              <a:t>V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000" b="1" i="1">
                <a:latin typeface="Times New Roman" panose="02020603050405020304" pitchFamily="18" charset="0"/>
              </a:rPr>
              <a:t>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 bwMode="auto">
          <a:xfrm>
            <a:off x="1427988" y="3257550"/>
            <a:ext cx="6598033" cy="1332310"/>
            <a:chOff x="2187" y="4940"/>
            <a:chExt cx="13515" cy="2797"/>
          </a:xfrm>
        </p:grpSpPr>
        <p:grpSp>
          <p:nvGrpSpPr>
            <p:cNvPr id="13314" name="组合 6"/>
            <p:cNvGrpSpPr/>
            <p:nvPr/>
          </p:nvGrpSpPr>
          <p:grpSpPr bwMode="auto">
            <a:xfrm>
              <a:off x="2187" y="5355"/>
              <a:ext cx="9888" cy="2382"/>
              <a:chOff x="3920" y="2139"/>
              <a:chExt cx="9888" cy="2382"/>
            </a:xfrm>
          </p:grpSpPr>
          <p:sp>
            <p:nvSpPr>
              <p:cNvPr id="8" name="矩形标注 7"/>
              <p:cNvSpPr/>
              <p:nvPr/>
            </p:nvSpPr>
            <p:spPr>
              <a:xfrm>
                <a:off x="3920" y="2139"/>
                <a:ext cx="9888" cy="2382"/>
              </a:xfrm>
              <a:prstGeom prst="wedgeRectCallout">
                <a:avLst>
                  <a:gd name="adj1" fmla="val 57737"/>
                  <a:gd name="adj2" fmla="val -6926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316" name="Text Box 14"/>
              <p:cNvSpPr txBox="1">
                <a:spLocks noChangeArrowheads="1"/>
              </p:cNvSpPr>
              <p:nvPr/>
            </p:nvSpPr>
            <p:spPr bwMode="auto">
              <a:xfrm>
                <a:off x="4279" y="2386"/>
                <a:ext cx="9102" cy="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我们用硬币验证一下我们的猜想吧！</a:t>
                </a:r>
              </a:p>
            </p:txBody>
          </p:sp>
        </p:grpSp>
        <p:pic>
          <p:nvPicPr>
            <p:cNvPr id="13317" name="图片 10" descr="3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76" y="4940"/>
              <a:ext cx="2026" cy="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组合 13"/>
          <p:cNvGrpSpPr/>
          <p:nvPr/>
        </p:nvGrpSpPr>
        <p:grpSpPr bwMode="auto">
          <a:xfrm>
            <a:off x="1923511" y="1226344"/>
            <a:ext cx="5298199" cy="1671638"/>
            <a:chOff x="2315" y="1710"/>
            <a:chExt cx="10853" cy="3512"/>
          </a:xfrm>
        </p:grpSpPr>
        <p:grpSp>
          <p:nvGrpSpPr>
            <p:cNvPr id="13319" name="组合 1"/>
            <p:cNvGrpSpPr/>
            <p:nvPr/>
          </p:nvGrpSpPr>
          <p:grpSpPr bwMode="auto">
            <a:xfrm>
              <a:off x="11390" y="2231"/>
              <a:ext cx="1778" cy="2426"/>
              <a:chOff x="1437" y="3312"/>
              <a:chExt cx="3235" cy="4284"/>
            </a:xfrm>
          </p:grpSpPr>
          <p:pic>
            <p:nvPicPr>
              <p:cNvPr id="13320" name="图片 21" descr="2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42" y="6242"/>
                <a:ext cx="3230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图片 22" descr="2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37" y="5939"/>
                <a:ext cx="3232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图片 23" descr="2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37" y="5604"/>
                <a:ext cx="3232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图片 24" descr="2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37" y="5277"/>
                <a:ext cx="3232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图片 25" descr="2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42" y="4957"/>
                <a:ext cx="3230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图片 26" descr="2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37" y="4654"/>
                <a:ext cx="3232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图片 27" descr="2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37" y="4319"/>
                <a:ext cx="3232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图片 40" descr="2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37" y="3992"/>
                <a:ext cx="3232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8" name="图片 41" descr="2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37" y="3639"/>
                <a:ext cx="3232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9" name="图片 42" descr="2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37" y="3312"/>
                <a:ext cx="3232" cy="1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30" name="组合 8"/>
            <p:cNvGrpSpPr/>
            <p:nvPr/>
          </p:nvGrpSpPr>
          <p:grpSpPr bwMode="auto">
            <a:xfrm>
              <a:off x="2315" y="1710"/>
              <a:ext cx="7340" cy="3512"/>
              <a:chOff x="375" y="682"/>
              <a:chExt cx="7340" cy="3512"/>
            </a:xfrm>
          </p:grpSpPr>
          <p:sp>
            <p:nvSpPr>
              <p:cNvPr id="3" name="云形标注 2"/>
              <p:cNvSpPr/>
              <p:nvPr/>
            </p:nvSpPr>
            <p:spPr>
              <a:xfrm>
                <a:off x="375" y="682"/>
                <a:ext cx="7340" cy="3512"/>
              </a:xfrm>
              <a:prstGeom prst="cloudCallout">
                <a:avLst>
                  <a:gd name="adj1" fmla="val 62929"/>
                  <a:gd name="adj2" fmla="val -11133"/>
                </a:avLst>
              </a:prstGeom>
              <a:solidFill>
                <a:srgbClr val="FDE4D6"/>
              </a:solidFill>
              <a:ln>
                <a:solidFill>
                  <a:srgbClr val="F5B8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332" name="Text Box 14"/>
              <p:cNvSpPr txBox="1">
                <a:spLocks noChangeArrowheads="1"/>
              </p:cNvSpPr>
              <p:nvPr/>
            </p:nvSpPr>
            <p:spPr bwMode="auto">
              <a:xfrm>
                <a:off x="1148" y="1203"/>
                <a:ext cx="6337" cy="2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从叠硬币来看，用</a:t>
                </a: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“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底面积×高</a:t>
                </a: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”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能计算出圆柱的面积。</a:t>
                </a:r>
              </a:p>
            </p:txBody>
          </p:sp>
        </p:grpSp>
      </p:grpSp>
      <p:grpSp>
        <p:nvGrpSpPr>
          <p:cNvPr id="13333" name="组合 16"/>
          <p:cNvGrpSpPr/>
          <p:nvPr/>
        </p:nvGrpSpPr>
        <p:grpSpPr bwMode="auto">
          <a:xfrm>
            <a:off x="663953" y="681037"/>
            <a:ext cx="5775903" cy="492253"/>
            <a:chOff x="2660" y="1794"/>
            <a:chExt cx="11831" cy="1032"/>
          </a:xfrm>
        </p:grpSpPr>
        <p:sp>
          <p:nvSpPr>
            <p:cNvPr id="13334" name="TextBox 4"/>
            <p:cNvSpPr txBox="1">
              <a:spLocks noChangeArrowheads="1"/>
            </p:cNvSpPr>
            <p:nvPr/>
          </p:nvSpPr>
          <p:spPr bwMode="auto">
            <a:xfrm>
              <a:off x="3494" y="1794"/>
              <a:ext cx="10997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尝试验证你的猜想，并与同伴交流。</a:t>
              </a:r>
            </a:p>
          </p:txBody>
        </p:sp>
        <p:sp>
          <p:nvSpPr>
            <p:cNvPr id="18" name="椭圆 1"/>
            <p:cNvSpPr/>
            <p:nvPr/>
          </p:nvSpPr>
          <p:spPr>
            <a:xfrm>
              <a:off x="2660" y="1939"/>
              <a:ext cx="680" cy="6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873880" y="559594"/>
            <a:ext cx="7396241" cy="15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把硬币按竖直方向摞起来，底面积是固定的，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每增加一枚硬币，高就增加一些，体积也随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着增加。</a:t>
            </a:r>
          </a:p>
        </p:txBody>
      </p:sp>
      <p:pic>
        <p:nvPicPr>
          <p:cNvPr id="119827" name="图片 49" descr="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4430" y="3521869"/>
            <a:ext cx="1121641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8" name="图片 51" descr="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4430" y="3432573"/>
            <a:ext cx="1121641" cy="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9" name="图片 55" descr="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4430" y="3326606"/>
            <a:ext cx="1121641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0" name="图片 57" descr="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4430" y="3224213"/>
            <a:ext cx="1121641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1" name="图片 58" descr="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6871" y="3125392"/>
            <a:ext cx="1121641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2" name="图片 59" descr="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4430" y="3034904"/>
            <a:ext cx="1121641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3" name="图片 60" descr="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4430" y="2930129"/>
            <a:ext cx="1121641" cy="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4" name="图片 61" descr="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4430" y="2827735"/>
            <a:ext cx="1121641" cy="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5" name="图片 62" descr="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4430" y="2713435"/>
            <a:ext cx="1121641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6" name="图片 63" descr="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54430" y="2611042"/>
            <a:ext cx="1121641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组合 36"/>
          <p:cNvGrpSpPr/>
          <p:nvPr/>
        </p:nvGrpSpPr>
        <p:grpSpPr bwMode="auto">
          <a:xfrm>
            <a:off x="4641569" y="2314575"/>
            <a:ext cx="2923102" cy="1744996"/>
            <a:chOff x="12747" y="5415"/>
            <a:chExt cx="5987" cy="3663"/>
          </a:xfrm>
        </p:grpSpPr>
        <p:sp>
          <p:nvSpPr>
            <p:cNvPr id="34" name="圆角矩形标注 33"/>
            <p:cNvSpPr/>
            <p:nvPr/>
          </p:nvSpPr>
          <p:spPr>
            <a:xfrm>
              <a:off x="12747" y="5415"/>
              <a:ext cx="5987" cy="3469"/>
            </a:xfrm>
            <a:prstGeom prst="wedgeRoundRectCallout">
              <a:avLst>
                <a:gd name="adj1" fmla="val -72053"/>
                <a:gd name="adj2" fmla="val -9325"/>
                <a:gd name="adj3" fmla="val 16667"/>
              </a:avLst>
            </a:prstGeom>
            <a:noFill/>
            <a:ln w="31750">
              <a:solidFill>
                <a:srgbClr val="E3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5374" name="文本框 35"/>
            <p:cNvSpPr txBox="1">
              <a:spLocks noChangeArrowheads="1"/>
            </p:cNvSpPr>
            <p:nvPr/>
          </p:nvSpPr>
          <p:spPr bwMode="auto">
            <a:xfrm>
              <a:off x="13012" y="5525"/>
              <a:ext cx="5540" cy="3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solidFill>
                    <a:srgbClr val="E3007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从叠硬币来 看，用“底面积×高”能计算出圆柱的体积。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9064" y="3830241"/>
            <a:ext cx="3987380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圆柱的体积＝底面积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</a:t>
            </a:r>
          </a:p>
        </p:txBody>
      </p:sp>
      <p:sp>
        <p:nvSpPr>
          <p:cNvPr id="45" name="圆柱形 44"/>
          <p:cNvSpPr/>
          <p:nvPr/>
        </p:nvSpPr>
        <p:spPr>
          <a:xfrm>
            <a:off x="842146" y="1545432"/>
            <a:ext cx="1578109" cy="2040731"/>
          </a:xfrm>
          <a:prstGeom prst="can">
            <a:avLst>
              <a:gd name="adj" fmla="val 32523"/>
            </a:avLst>
          </a:prstGeom>
          <a:solidFill>
            <a:srgbClr val="E0B6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42146" y="1803797"/>
            <a:ext cx="1576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637914" y="1553766"/>
            <a:ext cx="0" cy="485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434090" y="1553766"/>
            <a:ext cx="413750" cy="485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1637914" y="2045494"/>
            <a:ext cx="0" cy="1540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2049223" y="2001441"/>
            <a:ext cx="0" cy="15394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434090" y="2044304"/>
            <a:ext cx="0" cy="1540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847840" y="2039541"/>
            <a:ext cx="0" cy="1540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250605" y="1953816"/>
            <a:ext cx="0" cy="15394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1437751" y="1552575"/>
            <a:ext cx="413751" cy="485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1335229" y="1564481"/>
            <a:ext cx="637102" cy="458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1330347" y="2031207"/>
            <a:ext cx="0" cy="1540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1534171" y="2049066"/>
            <a:ext cx="0" cy="1540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1739216" y="2045494"/>
            <a:ext cx="0" cy="1539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947921" y="2028825"/>
            <a:ext cx="0" cy="1539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2151745" y="1985963"/>
            <a:ext cx="0" cy="1540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2343364" y="1910954"/>
            <a:ext cx="0" cy="1540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1312040" y="1568054"/>
            <a:ext cx="637102" cy="4583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1534172" y="1553766"/>
            <a:ext cx="220910" cy="485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1542715" y="1553766"/>
            <a:ext cx="194060" cy="485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1226605" y="1584722"/>
            <a:ext cx="831161" cy="432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196092" y="1582342"/>
            <a:ext cx="858013" cy="43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1131406" y="1615679"/>
            <a:ext cx="1026442" cy="378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122862" y="1613298"/>
            <a:ext cx="1026442" cy="378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1014237" y="1658542"/>
            <a:ext cx="1274204" cy="296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1005693" y="1652588"/>
            <a:ext cx="1246133" cy="2976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909275" y="1709738"/>
            <a:ext cx="1467043" cy="1893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904392" y="1707357"/>
            <a:ext cx="1453617" cy="188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弧形 77"/>
          <p:cNvSpPr/>
          <p:nvPr/>
        </p:nvSpPr>
        <p:spPr>
          <a:xfrm>
            <a:off x="842146" y="1545432"/>
            <a:ext cx="1576888" cy="513160"/>
          </a:xfrm>
          <a:prstGeom prst="arc">
            <a:avLst>
              <a:gd name="adj1" fmla="val 10818205"/>
              <a:gd name="adj2" fmla="val 0"/>
            </a:avLst>
          </a:prstGeom>
          <a:solidFill>
            <a:srgbClr val="6B6BCF">
              <a:alpha val="63922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grpSp>
        <p:nvGrpSpPr>
          <p:cNvPr id="79" name="组合 351"/>
          <p:cNvGrpSpPr/>
          <p:nvPr/>
        </p:nvGrpSpPr>
        <p:grpSpPr bwMode="auto">
          <a:xfrm>
            <a:off x="5012602" y="1556147"/>
            <a:ext cx="1997961" cy="2099072"/>
            <a:chOff x="5948778" y="2345769"/>
            <a:chExt cx="2597474" cy="2799250"/>
          </a:xfrm>
        </p:grpSpPr>
        <p:grpSp>
          <p:nvGrpSpPr>
            <p:cNvPr id="17440" name="组合 223"/>
            <p:cNvGrpSpPr/>
            <p:nvPr/>
          </p:nvGrpSpPr>
          <p:grpSpPr bwMode="auto">
            <a:xfrm>
              <a:off x="6028158" y="2348897"/>
              <a:ext cx="169151" cy="2790226"/>
              <a:chOff x="6900390" y="2914539"/>
              <a:chExt cx="169151" cy="2790226"/>
            </a:xfrm>
          </p:grpSpPr>
          <p:sp>
            <p:nvSpPr>
              <p:cNvPr id="189" name="等腰三角形 188"/>
              <p:cNvSpPr/>
              <p:nvPr/>
            </p:nvSpPr>
            <p:spPr>
              <a:xfrm rot="10800000">
                <a:off x="6900346" y="2914587"/>
                <a:ext cx="144392" cy="719262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90" name="任意多边形 189"/>
              <p:cNvSpPr/>
              <p:nvPr/>
            </p:nvSpPr>
            <p:spPr>
              <a:xfrm>
                <a:off x="6962228" y="2920938"/>
                <a:ext cx="107898" cy="2783372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1" name="任意多边形 190"/>
              <p:cNvSpPr/>
              <p:nvPr/>
            </p:nvSpPr>
            <p:spPr>
              <a:xfrm>
                <a:off x="6905106" y="2920938"/>
                <a:ext cx="96791" cy="2783372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444" name="组合 191"/>
            <p:cNvGrpSpPr/>
            <p:nvPr/>
          </p:nvGrpSpPr>
          <p:grpSpPr bwMode="auto">
            <a:xfrm>
              <a:off x="5948778" y="2369954"/>
              <a:ext cx="144000" cy="2772000"/>
              <a:chOff x="6797334" y="2908300"/>
              <a:chExt cx="144000" cy="2772000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6797334" y="2907931"/>
                <a:ext cx="144392" cy="720851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6797334" y="3628782"/>
                <a:ext cx="144392" cy="2051407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447" name="组合 226"/>
            <p:cNvGrpSpPr/>
            <p:nvPr/>
          </p:nvGrpSpPr>
          <p:grpSpPr bwMode="auto">
            <a:xfrm>
              <a:off x="6205399" y="2351418"/>
              <a:ext cx="169151" cy="2792028"/>
              <a:chOff x="6900390" y="2912737"/>
              <a:chExt cx="169151" cy="2792028"/>
            </a:xfrm>
          </p:grpSpPr>
          <p:sp>
            <p:nvSpPr>
              <p:cNvPr id="184" name="等腰三角形 183"/>
              <p:cNvSpPr/>
              <p:nvPr/>
            </p:nvSpPr>
            <p:spPr>
              <a:xfrm rot="10800000">
                <a:off x="6900819" y="2913439"/>
                <a:ext cx="142806" cy="719262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85" name="任意多边形 184"/>
              <p:cNvSpPr/>
              <p:nvPr/>
            </p:nvSpPr>
            <p:spPr>
              <a:xfrm>
                <a:off x="6962701" y="2921378"/>
                <a:ext cx="106311" cy="2783373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6" name="任意多边形 185"/>
              <p:cNvSpPr/>
              <p:nvPr/>
            </p:nvSpPr>
            <p:spPr>
              <a:xfrm>
                <a:off x="6905578" y="2921378"/>
                <a:ext cx="95204" cy="2783373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451" name="组合 240"/>
            <p:cNvGrpSpPr/>
            <p:nvPr/>
          </p:nvGrpSpPr>
          <p:grpSpPr bwMode="auto">
            <a:xfrm>
              <a:off x="6112371" y="2382903"/>
              <a:ext cx="147604" cy="2758352"/>
              <a:chOff x="6780082" y="2921948"/>
              <a:chExt cx="147604" cy="2758352"/>
            </a:xfrm>
          </p:grpSpPr>
          <p:sp>
            <p:nvSpPr>
              <p:cNvPr id="182" name="等腰三角形 181"/>
              <p:cNvSpPr/>
              <p:nvPr/>
            </p:nvSpPr>
            <p:spPr>
              <a:xfrm>
                <a:off x="6783095" y="2921332"/>
                <a:ext cx="144393" cy="720851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6779921" y="3627893"/>
                <a:ext cx="144393" cy="2052995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454" name="组合 251"/>
            <p:cNvGrpSpPr/>
            <p:nvPr/>
          </p:nvGrpSpPr>
          <p:grpSpPr bwMode="auto">
            <a:xfrm>
              <a:off x="6338628" y="2348198"/>
              <a:ext cx="169151" cy="2790226"/>
              <a:chOff x="6900390" y="2914539"/>
              <a:chExt cx="169151" cy="2790226"/>
            </a:xfrm>
          </p:grpSpPr>
          <p:sp>
            <p:nvSpPr>
              <p:cNvPr id="179" name="等腰三角形 178"/>
              <p:cNvSpPr/>
              <p:nvPr/>
            </p:nvSpPr>
            <p:spPr>
              <a:xfrm rot="10800000">
                <a:off x="6900875" y="2915285"/>
                <a:ext cx="142806" cy="719262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80" name="任意多边形 179"/>
              <p:cNvSpPr/>
              <p:nvPr/>
            </p:nvSpPr>
            <p:spPr>
              <a:xfrm>
                <a:off x="6962757" y="2921636"/>
                <a:ext cx="106311" cy="2783372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1" name="任意多边形 180"/>
              <p:cNvSpPr/>
              <p:nvPr/>
            </p:nvSpPr>
            <p:spPr>
              <a:xfrm>
                <a:off x="6905634" y="2921636"/>
                <a:ext cx="95204" cy="2783372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458" name="组合 257"/>
            <p:cNvGrpSpPr/>
            <p:nvPr/>
          </p:nvGrpSpPr>
          <p:grpSpPr bwMode="auto">
            <a:xfrm>
              <a:off x="6276500" y="2369255"/>
              <a:ext cx="144000" cy="2772000"/>
              <a:chOff x="6797334" y="2908300"/>
              <a:chExt cx="144000" cy="2772000"/>
            </a:xfrm>
          </p:grpSpPr>
          <p:sp>
            <p:nvSpPr>
              <p:cNvPr id="177" name="等腰三角形 176"/>
              <p:cNvSpPr/>
              <p:nvPr/>
            </p:nvSpPr>
            <p:spPr>
              <a:xfrm>
                <a:off x="6798065" y="2908630"/>
                <a:ext cx="142806" cy="720851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6798065" y="3629481"/>
                <a:ext cx="142806" cy="2051407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461" name="组合 260"/>
            <p:cNvGrpSpPr/>
            <p:nvPr/>
          </p:nvGrpSpPr>
          <p:grpSpPr bwMode="auto">
            <a:xfrm>
              <a:off x="6498617" y="2350719"/>
              <a:ext cx="169151" cy="2792028"/>
              <a:chOff x="6900390" y="2912737"/>
              <a:chExt cx="169151" cy="2792028"/>
            </a:xfrm>
          </p:grpSpPr>
          <p:sp>
            <p:nvSpPr>
              <p:cNvPr id="174" name="等腰三角形 173"/>
              <p:cNvSpPr/>
              <p:nvPr/>
            </p:nvSpPr>
            <p:spPr>
              <a:xfrm rot="10800000">
                <a:off x="6901146" y="2912550"/>
                <a:ext cx="142806" cy="720851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75" name="任意多边形 174"/>
              <p:cNvSpPr/>
              <p:nvPr/>
            </p:nvSpPr>
            <p:spPr>
              <a:xfrm>
                <a:off x="6963029" y="2920489"/>
                <a:ext cx="106310" cy="2784961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" name="任意多边形 175"/>
              <p:cNvSpPr/>
              <p:nvPr/>
            </p:nvSpPr>
            <p:spPr>
              <a:xfrm>
                <a:off x="6905906" y="2920489"/>
                <a:ext cx="95204" cy="2784961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465" name="组合 264"/>
            <p:cNvGrpSpPr/>
            <p:nvPr/>
          </p:nvGrpSpPr>
          <p:grpSpPr bwMode="auto">
            <a:xfrm>
              <a:off x="6417819" y="2387226"/>
              <a:ext cx="149022" cy="2749410"/>
              <a:chOff x="6792312" y="2921948"/>
              <a:chExt cx="149022" cy="2749410"/>
            </a:xfrm>
          </p:grpSpPr>
          <p:sp>
            <p:nvSpPr>
              <p:cNvPr id="172" name="等腰三角形 171"/>
              <p:cNvSpPr/>
              <p:nvPr/>
            </p:nvSpPr>
            <p:spPr>
              <a:xfrm>
                <a:off x="6792943" y="2921773"/>
                <a:ext cx="144392" cy="720851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6797702" y="3618806"/>
                <a:ext cx="144393" cy="2052996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468" name="组合 267"/>
            <p:cNvGrpSpPr/>
            <p:nvPr/>
          </p:nvGrpSpPr>
          <p:grpSpPr bwMode="auto">
            <a:xfrm>
              <a:off x="6629168" y="2349051"/>
              <a:ext cx="169151" cy="2792344"/>
              <a:chOff x="6900390" y="2912421"/>
              <a:chExt cx="169151" cy="2792344"/>
            </a:xfrm>
          </p:grpSpPr>
          <p:sp>
            <p:nvSpPr>
              <p:cNvPr id="169" name="等腰三角形 168"/>
              <p:cNvSpPr/>
              <p:nvPr/>
            </p:nvSpPr>
            <p:spPr>
              <a:xfrm rot="10800000">
                <a:off x="6900706" y="2912315"/>
                <a:ext cx="142806" cy="720851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70" name="任意多边形 169"/>
              <p:cNvSpPr/>
              <p:nvPr/>
            </p:nvSpPr>
            <p:spPr>
              <a:xfrm>
                <a:off x="6962589" y="2920253"/>
                <a:ext cx="106310" cy="2784961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1" name="任意多边形 170"/>
              <p:cNvSpPr/>
              <p:nvPr/>
            </p:nvSpPr>
            <p:spPr>
              <a:xfrm>
                <a:off x="6905467" y="2920253"/>
                <a:ext cx="95204" cy="2784961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472" name="组合 271"/>
            <p:cNvGrpSpPr/>
            <p:nvPr/>
          </p:nvGrpSpPr>
          <p:grpSpPr bwMode="auto">
            <a:xfrm>
              <a:off x="6567040" y="2367204"/>
              <a:ext cx="144000" cy="2772000"/>
              <a:chOff x="6797334" y="2908300"/>
              <a:chExt cx="144000" cy="2772000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6797896" y="2909094"/>
                <a:ext cx="142806" cy="719262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6797896" y="3628356"/>
                <a:ext cx="142806" cy="2051407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475" name="组合 274"/>
            <p:cNvGrpSpPr/>
            <p:nvPr/>
          </p:nvGrpSpPr>
          <p:grpSpPr bwMode="auto">
            <a:xfrm>
              <a:off x="6806409" y="2346866"/>
              <a:ext cx="169151" cy="2790226"/>
              <a:chOff x="6900390" y="2914539"/>
              <a:chExt cx="169151" cy="2790226"/>
            </a:xfrm>
          </p:grpSpPr>
          <p:sp>
            <p:nvSpPr>
              <p:cNvPr id="164" name="等腰三角形 163"/>
              <p:cNvSpPr/>
              <p:nvPr/>
            </p:nvSpPr>
            <p:spPr>
              <a:xfrm rot="10800000">
                <a:off x="6901179" y="2915029"/>
                <a:ext cx="142806" cy="719263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65" name="任意多边形 164"/>
              <p:cNvSpPr/>
              <p:nvPr/>
            </p:nvSpPr>
            <p:spPr>
              <a:xfrm>
                <a:off x="6963062" y="2921380"/>
                <a:ext cx="106310" cy="2783373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6" name="任意多边形 165"/>
              <p:cNvSpPr/>
              <p:nvPr/>
            </p:nvSpPr>
            <p:spPr>
              <a:xfrm>
                <a:off x="6905939" y="2921380"/>
                <a:ext cx="95204" cy="2783373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479" name="组合 278"/>
            <p:cNvGrpSpPr/>
            <p:nvPr/>
          </p:nvGrpSpPr>
          <p:grpSpPr bwMode="auto">
            <a:xfrm>
              <a:off x="6716985" y="2385175"/>
              <a:ext cx="157648" cy="2751528"/>
              <a:chOff x="6783686" y="2921948"/>
              <a:chExt cx="157648" cy="2751528"/>
            </a:xfrm>
          </p:grpSpPr>
          <p:sp>
            <p:nvSpPr>
              <p:cNvPr id="162" name="等腰三角形 161"/>
              <p:cNvSpPr/>
              <p:nvPr/>
            </p:nvSpPr>
            <p:spPr>
              <a:xfrm>
                <a:off x="6783455" y="2922236"/>
                <a:ext cx="142805" cy="719263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6797735" y="3622446"/>
                <a:ext cx="142805" cy="2051408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482" name="组合 281"/>
            <p:cNvGrpSpPr/>
            <p:nvPr/>
          </p:nvGrpSpPr>
          <p:grpSpPr bwMode="auto">
            <a:xfrm>
              <a:off x="6948264" y="2350470"/>
              <a:ext cx="169151" cy="2790226"/>
              <a:chOff x="6900390" y="2914539"/>
              <a:chExt cx="169151" cy="2790226"/>
            </a:xfrm>
          </p:grpSpPr>
          <p:sp>
            <p:nvSpPr>
              <p:cNvPr id="159" name="等腰三角形 158"/>
              <p:cNvSpPr/>
              <p:nvPr/>
            </p:nvSpPr>
            <p:spPr>
              <a:xfrm rot="10800000">
                <a:off x="6900543" y="2914601"/>
                <a:ext cx="144392" cy="719263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60" name="任意多边形 159"/>
              <p:cNvSpPr/>
              <p:nvPr/>
            </p:nvSpPr>
            <p:spPr>
              <a:xfrm>
                <a:off x="6962425" y="2920952"/>
                <a:ext cx="107898" cy="2783373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1" name="任意多边形 160"/>
              <p:cNvSpPr/>
              <p:nvPr/>
            </p:nvSpPr>
            <p:spPr>
              <a:xfrm>
                <a:off x="6905303" y="2920952"/>
                <a:ext cx="96791" cy="2783373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486" name="组合 285"/>
            <p:cNvGrpSpPr/>
            <p:nvPr/>
          </p:nvGrpSpPr>
          <p:grpSpPr bwMode="auto">
            <a:xfrm>
              <a:off x="6886136" y="2371527"/>
              <a:ext cx="144000" cy="2765176"/>
              <a:chOff x="6797334" y="2908300"/>
              <a:chExt cx="144000" cy="2765176"/>
            </a:xfrm>
          </p:grpSpPr>
          <p:sp>
            <p:nvSpPr>
              <p:cNvPr id="157" name="等腰三角形 156"/>
              <p:cNvSpPr/>
              <p:nvPr/>
            </p:nvSpPr>
            <p:spPr>
              <a:xfrm>
                <a:off x="6797732" y="2907946"/>
                <a:ext cx="144393" cy="720851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6797732" y="3620857"/>
                <a:ext cx="144393" cy="2052996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489" name="组合 288"/>
            <p:cNvGrpSpPr/>
            <p:nvPr/>
          </p:nvGrpSpPr>
          <p:grpSpPr bwMode="auto">
            <a:xfrm>
              <a:off x="7125505" y="2346167"/>
              <a:ext cx="169151" cy="2798852"/>
              <a:chOff x="6900390" y="2905913"/>
              <a:chExt cx="169151" cy="2798852"/>
            </a:xfrm>
          </p:grpSpPr>
          <p:sp>
            <p:nvSpPr>
              <p:cNvPr id="154" name="等腰三角形 153"/>
              <p:cNvSpPr/>
              <p:nvPr/>
            </p:nvSpPr>
            <p:spPr>
              <a:xfrm rot="10800000">
                <a:off x="6901016" y="2905515"/>
                <a:ext cx="142806" cy="720851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55" name="任意多边形 154"/>
              <p:cNvSpPr/>
              <p:nvPr/>
            </p:nvSpPr>
            <p:spPr>
              <a:xfrm>
                <a:off x="6962898" y="2919804"/>
                <a:ext cx="106311" cy="2784961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6" name="任意多边形 155"/>
              <p:cNvSpPr/>
              <p:nvPr/>
            </p:nvSpPr>
            <p:spPr>
              <a:xfrm>
                <a:off x="6905775" y="2919804"/>
                <a:ext cx="95204" cy="2784961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493" name="组合 292"/>
            <p:cNvGrpSpPr/>
            <p:nvPr/>
          </p:nvGrpSpPr>
          <p:grpSpPr bwMode="auto">
            <a:xfrm>
              <a:off x="7036081" y="2380872"/>
              <a:ext cx="157648" cy="2758352"/>
              <a:chOff x="6783686" y="2921948"/>
              <a:chExt cx="157648" cy="2758352"/>
            </a:xfrm>
          </p:grpSpPr>
          <p:sp>
            <p:nvSpPr>
              <p:cNvPr id="152" name="等腰三角形 151"/>
              <p:cNvSpPr/>
              <p:nvPr/>
            </p:nvSpPr>
            <p:spPr>
              <a:xfrm>
                <a:off x="6783291" y="2921776"/>
                <a:ext cx="144392" cy="719262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6797572" y="3628336"/>
                <a:ext cx="144391" cy="2051408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496" name="组合 295"/>
            <p:cNvGrpSpPr/>
            <p:nvPr/>
          </p:nvGrpSpPr>
          <p:grpSpPr bwMode="auto">
            <a:xfrm>
              <a:off x="7262502" y="2352123"/>
              <a:ext cx="169151" cy="2790226"/>
              <a:chOff x="6900390" y="2914539"/>
              <a:chExt cx="169151" cy="2790226"/>
            </a:xfrm>
          </p:grpSpPr>
          <p:sp>
            <p:nvSpPr>
              <p:cNvPr id="149" name="等腰三角形 148"/>
              <p:cNvSpPr/>
              <p:nvPr/>
            </p:nvSpPr>
            <p:spPr>
              <a:xfrm rot="10800000">
                <a:off x="6900477" y="2914536"/>
                <a:ext cx="144392" cy="719262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50" name="任意多边形 149"/>
              <p:cNvSpPr/>
              <p:nvPr/>
            </p:nvSpPr>
            <p:spPr>
              <a:xfrm>
                <a:off x="6962359" y="2920887"/>
                <a:ext cx="107898" cy="2783372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1" name="任意多边形 150"/>
              <p:cNvSpPr/>
              <p:nvPr/>
            </p:nvSpPr>
            <p:spPr>
              <a:xfrm>
                <a:off x="6905237" y="2920887"/>
                <a:ext cx="96791" cy="2783372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500" name="组合 299"/>
            <p:cNvGrpSpPr/>
            <p:nvPr/>
          </p:nvGrpSpPr>
          <p:grpSpPr bwMode="auto">
            <a:xfrm>
              <a:off x="7209000" y="2373180"/>
              <a:ext cx="144000" cy="2769882"/>
              <a:chOff x="6797334" y="2908300"/>
              <a:chExt cx="144000" cy="2769882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6796974" y="2907881"/>
                <a:ext cx="144392" cy="720851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6796974" y="3625556"/>
                <a:ext cx="144392" cy="2052996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503" name="组合 302"/>
            <p:cNvGrpSpPr/>
            <p:nvPr/>
          </p:nvGrpSpPr>
          <p:grpSpPr bwMode="auto">
            <a:xfrm>
              <a:off x="7439743" y="2347820"/>
              <a:ext cx="169151" cy="2790226"/>
              <a:chOff x="6900390" y="2914539"/>
              <a:chExt cx="169151" cy="2790226"/>
            </a:xfrm>
          </p:grpSpPr>
          <p:sp>
            <p:nvSpPr>
              <p:cNvPr id="144" name="等腰三角形 143"/>
              <p:cNvSpPr/>
              <p:nvPr/>
            </p:nvSpPr>
            <p:spPr>
              <a:xfrm rot="10800000">
                <a:off x="6900950" y="2914075"/>
                <a:ext cx="142806" cy="720851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45" name="任意多边形 144"/>
              <p:cNvSpPr/>
              <p:nvPr/>
            </p:nvSpPr>
            <p:spPr>
              <a:xfrm>
                <a:off x="6962832" y="2920426"/>
                <a:ext cx="106311" cy="2784960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6" name="任意多边形 145"/>
              <p:cNvSpPr/>
              <p:nvPr/>
            </p:nvSpPr>
            <p:spPr>
              <a:xfrm>
                <a:off x="6905709" y="2920426"/>
                <a:ext cx="95204" cy="2784960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507" name="组合 306"/>
            <p:cNvGrpSpPr/>
            <p:nvPr/>
          </p:nvGrpSpPr>
          <p:grpSpPr bwMode="auto">
            <a:xfrm>
              <a:off x="7350319" y="2386129"/>
              <a:ext cx="157648" cy="2751528"/>
              <a:chOff x="6783686" y="2921948"/>
              <a:chExt cx="157648" cy="2751528"/>
            </a:xfrm>
          </p:grpSpPr>
          <p:sp>
            <p:nvSpPr>
              <p:cNvPr id="142" name="等腰三角形 141"/>
              <p:cNvSpPr/>
              <p:nvPr/>
            </p:nvSpPr>
            <p:spPr>
              <a:xfrm>
                <a:off x="6783226" y="2921282"/>
                <a:ext cx="144392" cy="719263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6797507" y="3621492"/>
                <a:ext cx="144391" cy="2051408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510" name="组合 309"/>
            <p:cNvGrpSpPr/>
            <p:nvPr/>
          </p:nvGrpSpPr>
          <p:grpSpPr bwMode="auto">
            <a:xfrm>
              <a:off x="7572972" y="2348880"/>
              <a:ext cx="169151" cy="2784144"/>
              <a:chOff x="6900390" y="2920621"/>
              <a:chExt cx="169151" cy="2784144"/>
            </a:xfrm>
          </p:grpSpPr>
          <p:sp>
            <p:nvSpPr>
              <p:cNvPr id="139" name="等腰三角形 138"/>
              <p:cNvSpPr/>
              <p:nvPr/>
            </p:nvSpPr>
            <p:spPr>
              <a:xfrm rot="10800000">
                <a:off x="6901006" y="2923862"/>
                <a:ext cx="142806" cy="719262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40" name="任意多边形 139"/>
              <p:cNvSpPr/>
              <p:nvPr/>
            </p:nvSpPr>
            <p:spPr>
              <a:xfrm>
                <a:off x="6962888" y="2920686"/>
                <a:ext cx="106311" cy="2783372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1" name="任意多边形 140"/>
              <p:cNvSpPr/>
              <p:nvPr/>
            </p:nvSpPr>
            <p:spPr>
              <a:xfrm>
                <a:off x="6905765" y="2920686"/>
                <a:ext cx="95204" cy="2783372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514" name="组合 313"/>
            <p:cNvGrpSpPr/>
            <p:nvPr/>
          </p:nvGrpSpPr>
          <p:grpSpPr bwMode="auto">
            <a:xfrm>
              <a:off x="7519470" y="2372481"/>
              <a:ext cx="144000" cy="2765176"/>
              <a:chOff x="6797334" y="2908300"/>
              <a:chExt cx="144000" cy="2765176"/>
            </a:xfrm>
          </p:grpSpPr>
          <p:sp>
            <p:nvSpPr>
              <p:cNvPr id="137" name="等腰三角形 136"/>
              <p:cNvSpPr/>
              <p:nvPr/>
            </p:nvSpPr>
            <p:spPr>
              <a:xfrm>
                <a:off x="6797503" y="2908580"/>
                <a:ext cx="144392" cy="719263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6797503" y="3621492"/>
                <a:ext cx="144392" cy="2051408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517" name="组合 316"/>
            <p:cNvGrpSpPr/>
            <p:nvPr/>
          </p:nvGrpSpPr>
          <p:grpSpPr bwMode="auto">
            <a:xfrm>
              <a:off x="7750213" y="2347121"/>
              <a:ext cx="169151" cy="2790226"/>
              <a:chOff x="6900390" y="2914539"/>
              <a:chExt cx="169151" cy="2790226"/>
            </a:xfrm>
          </p:grpSpPr>
          <p:sp>
            <p:nvSpPr>
              <p:cNvPr id="134" name="等腰三角形 133"/>
              <p:cNvSpPr/>
              <p:nvPr/>
            </p:nvSpPr>
            <p:spPr>
              <a:xfrm rot="10800000">
                <a:off x="6899891" y="2914774"/>
                <a:ext cx="144393" cy="719263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35" name="任意多边形 134"/>
              <p:cNvSpPr/>
              <p:nvPr/>
            </p:nvSpPr>
            <p:spPr>
              <a:xfrm>
                <a:off x="6961774" y="2921125"/>
                <a:ext cx="107898" cy="2783373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6" name="任意多边形 135"/>
              <p:cNvSpPr/>
              <p:nvPr/>
            </p:nvSpPr>
            <p:spPr>
              <a:xfrm>
                <a:off x="6904652" y="2921125"/>
                <a:ext cx="96790" cy="2783373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521" name="组合 320"/>
            <p:cNvGrpSpPr/>
            <p:nvPr/>
          </p:nvGrpSpPr>
          <p:grpSpPr bwMode="auto">
            <a:xfrm>
              <a:off x="7660789" y="2381826"/>
              <a:ext cx="157648" cy="2758352"/>
              <a:chOff x="6783686" y="2921948"/>
              <a:chExt cx="157648" cy="2758352"/>
            </a:xfrm>
          </p:grpSpPr>
          <p:sp>
            <p:nvSpPr>
              <p:cNvPr id="132" name="等腰三角形 131"/>
              <p:cNvSpPr/>
              <p:nvPr/>
            </p:nvSpPr>
            <p:spPr>
              <a:xfrm>
                <a:off x="6783755" y="2922409"/>
                <a:ext cx="142805" cy="719263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6798036" y="3628970"/>
                <a:ext cx="142805" cy="2051408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524" name="组合 323"/>
            <p:cNvGrpSpPr/>
            <p:nvPr/>
          </p:nvGrpSpPr>
          <p:grpSpPr bwMode="auto">
            <a:xfrm>
              <a:off x="7880764" y="2345769"/>
              <a:ext cx="169151" cy="2790226"/>
              <a:chOff x="6900390" y="2914539"/>
              <a:chExt cx="169151" cy="2790226"/>
            </a:xfrm>
          </p:grpSpPr>
          <p:sp>
            <p:nvSpPr>
              <p:cNvPr id="129" name="等腰三角形 128"/>
              <p:cNvSpPr/>
              <p:nvPr/>
            </p:nvSpPr>
            <p:spPr>
              <a:xfrm rot="10800000">
                <a:off x="6901040" y="2914539"/>
                <a:ext cx="142806" cy="719262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30" name="任意多边形 129"/>
              <p:cNvSpPr/>
              <p:nvPr/>
            </p:nvSpPr>
            <p:spPr>
              <a:xfrm>
                <a:off x="6962922" y="2920890"/>
                <a:ext cx="106311" cy="2783372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1" name="任意多边形 130"/>
              <p:cNvSpPr/>
              <p:nvPr/>
            </p:nvSpPr>
            <p:spPr>
              <a:xfrm>
                <a:off x="6905799" y="2920890"/>
                <a:ext cx="95204" cy="2783372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528" name="组合 327"/>
            <p:cNvGrpSpPr/>
            <p:nvPr/>
          </p:nvGrpSpPr>
          <p:grpSpPr bwMode="auto">
            <a:xfrm>
              <a:off x="7827262" y="2366826"/>
              <a:ext cx="144000" cy="2772000"/>
              <a:chOff x="6797334" y="2908300"/>
              <a:chExt cx="144000" cy="2772000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6797537" y="2907884"/>
                <a:ext cx="144392" cy="720851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6797537" y="3628735"/>
                <a:ext cx="144392" cy="2051407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531" name="组合 330"/>
            <p:cNvGrpSpPr/>
            <p:nvPr/>
          </p:nvGrpSpPr>
          <p:grpSpPr bwMode="auto">
            <a:xfrm>
              <a:off x="8058005" y="2350092"/>
              <a:ext cx="169151" cy="2790226"/>
              <a:chOff x="6900390" y="2914539"/>
              <a:chExt cx="169151" cy="2790226"/>
            </a:xfrm>
          </p:grpSpPr>
          <p:sp>
            <p:nvSpPr>
              <p:cNvPr id="124" name="等腰三角形 123"/>
              <p:cNvSpPr/>
              <p:nvPr/>
            </p:nvSpPr>
            <p:spPr>
              <a:xfrm rot="10800000">
                <a:off x="6899924" y="2914979"/>
                <a:ext cx="144393" cy="719263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25" name="任意多边形 124"/>
              <p:cNvSpPr/>
              <p:nvPr/>
            </p:nvSpPr>
            <p:spPr>
              <a:xfrm>
                <a:off x="6961807" y="2921330"/>
                <a:ext cx="107898" cy="2783373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6" name="任意多边形 125"/>
              <p:cNvSpPr/>
              <p:nvPr/>
            </p:nvSpPr>
            <p:spPr>
              <a:xfrm>
                <a:off x="6904685" y="2921330"/>
                <a:ext cx="96790" cy="2783373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535" name="组合 334"/>
            <p:cNvGrpSpPr/>
            <p:nvPr/>
          </p:nvGrpSpPr>
          <p:grpSpPr bwMode="auto">
            <a:xfrm>
              <a:off x="7968581" y="2379775"/>
              <a:ext cx="157648" cy="2758352"/>
              <a:chOff x="6783686" y="2921948"/>
              <a:chExt cx="157648" cy="2758352"/>
            </a:xfrm>
          </p:grpSpPr>
          <p:sp>
            <p:nvSpPr>
              <p:cNvPr id="122" name="等腰三角形 121"/>
              <p:cNvSpPr/>
              <p:nvPr/>
            </p:nvSpPr>
            <p:spPr>
              <a:xfrm>
                <a:off x="6783788" y="2921285"/>
                <a:ext cx="142805" cy="720851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6798069" y="3627846"/>
                <a:ext cx="142805" cy="2052995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538" name="组合 337"/>
            <p:cNvGrpSpPr/>
            <p:nvPr/>
          </p:nvGrpSpPr>
          <p:grpSpPr bwMode="auto">
            <a:xfrm>
              <a:off x="8208486" y="2351152"/>
              <a:ext cx="169151" cy="2784144"/>
              <a:chOff x="6900390" y="2920621"/>
              <a:chExt cx="169151" cy="2784144"/>
            </a:xfrm>
          </p:grpSpPr>
          <p:sp>
            <p:nvSpPr>
              <p:cNvPr id="119" name="等腰三角形 118"/>
              <p:cNvSpPr/>
              <p:nvPr/>
            </p:nvSpPr>
            <p:spPr>
              <a:xfrm rot="10800000">
                <a:off x="6900183" y="2920001"/>
                <a:ext cx="144392" cy="720851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20" name="任意多边形 119"/>
              <p:cNvSpPr/>
              <p:nvPr/>
            </p:nvSpPr>
            <p:spPr>
              <a:xfrm>
                <a:off x="6962065" y="2920001"/>
                <a:ext cx="107898" cy="2784960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1" name="任意多边形 120"/>
              <p:cNvSpPr/>
              <p:nvPr/>
            </p:nvSpPr>
            <p:spPr>
              <a:xfrm>
                <a:off x="6904943" y="2920001"/>
                <a:ext cx="96791" cy="2784960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542" name="组合 341"/>
            <p:cNvGrpSpPr/>
            <p:nvPr/>
          </p:nvGrpSpPr>
          <p:grpSpPr bwMode="auto">
            <a:xfrm>
              <a:off x="8137732" y="2366127"/>
              <a:ext cx="144000" cy="2772000"/>
              <a:chOff x="6797334" y="2908300"/>
              <a:chExt cx="144000" cy="2772000"/>
            </a:xfrm>
          </p:grpSpPr>
          <p:sp>
            <p:nvSpPr>
              <p:cNvPr id="117" name="等腰三角形 116"/>
              <p:cNvSpPr/>
              <p:nvPr/>
            </p:nvSpPr>
            <p:spPr>
              <a:xfrm>
                <a:off x="6798066" y="2908583"/>
                <a:ext cx="142806" cy="720851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6798066" y="3629434"/>
                <a:ext cx="142806" cy="2051407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  <p:grpSp>
          <p:nvGrpSpPr>
            <p:cNvPr id="17545" name="组合 344"/>
            <p:cNvGrpSpPr/>
            <p:nvPr/>
          </p:nvGrpSpPr>
          <p:grpSpPr bwMode="auto">
            <a:xfrm>
              <a:off x="8377101" y="2349393"/>
              <a:ext cx="169151" cy="2790226"/>
              <a:chOff x="6900390" y="2914539"/>
              <a:chExt cx="169151" cy="2790226"/>
            </a:xfrm>
          </p:grpSpPr>
          <p:sp>
            <p:nvSpPr>
              <p:cNvPr id="114" name="等腰三角形 113"/>
              <p:cNvSpPr/>
              <p:nvPr/>
            </p:nvSpPr>
            <p:spPr>
              <a:xfrm rot="10800000">
                <a:off x="6899761" y="2914091"/>
                <a:ext cx="144392" cy="720851"/>
              </a:xfrm>
              <a:prstGeom prst="triangle">
                <a:avLst/>
              </a:prstGeom>
              <a:solidFill>
                <a:srgbClr val="6B6B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>
                <a:off x="6961643" y="2920442"/>
                <a:ext cx="107898" cy="2784960"/>
              </a:xfrm>
              <a:custGeom>
                <a:avLst/>
                <a:gdLst>
                  <a:gd name="connsiteX0" fmla="*/ 11373 w 106908"/>
                  <a:gd name="connsiteY0" fmla="*/ 736979 h 2784144"/>
                  <a:gd name="connsiteX1" fmla="*/ 93260 w 106908"/>
                  <a:gd name="connsiteY1" fmla="*/ 0 h 2784144"/>
                  <a:gd name="connsiteX2" fmla="*/ 106908 w 106908"/>
                  <a:gd name="connsiteY2" fmla="*/ 2074460 h 2784144"/>
                  <a:gd name="connsiteX3" fmla="*/ 25021 w 106908"/>
                  <a:gd name="connsiteY3" fmla="*/ 2784144 h 2784144"/>
                  <a:gd name="connsiteX4" fmla="*/ 11373 w 106908"/>
                  <a:gd name="connsiteY4" fmla="*/ 736979 h 278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08" h="2784144">
                    <a:moveTo>
                      <a:pt x="11373" y="736979"/>
                    </a:moveTo>
                    <a:cubicBezTo>
                      <a:pt x="22746" y="272955"/>
                      <a:pt x="65964" y="245660"/>
                      <a:pt x="93260" y="0"/>
                    </a:cubicBezTo>
                    <a:cubicBezTo>
                      <a:pt x="97809" y="691487"/>
                      <a:pt x="102359" y="1382973"/>
                      <a:pt x="106908" y="2074460"/>
                    </a:cubicBezTo>
                    <a:lnTo>
                      <a:pt x="25021" y="2784144"/>
                    </a:lnTo>
                    <a:cubicBezTo>
                      <a:pt x="20472" y="2101756"/>
                      <a:pt x="0" y="1201003"/>
                      <a:pt x="11373" y="736979"/>
                    </a:cubicBez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>
                <a:off x="6904521" y="2920442"/>
                <a:ext cx="96791" cy="2784960"/>
              </a:xfrm>
              <a:custGeom>
                <a:avLst/>
                <a:gdLst>
                  <a:gd name="connsiteX0" fmla="*/ 54591 w 95534"/>
                  <a:gd name="connsiteY0" fmla="*/ 709684 h 2784143"/>
                  <a:gd name="connsiteX1" fmla="*/ 0 w 95534"/>
                  <a:gd name="connsiteY1" fmla="*/ 0 h 2784143"/>
                  <a:gd name="connsiteX2" fmla="*/ 0 w 95534"/>
                  <a:gd name="connsiteY2" fmla="*/ 2060812 h 2784143"/>
                  <a:gd name="connsiteX3" fmla="*/ 95534 w 95534"/>
                  <a:gd name="connsiteY3" fmla="*/ 2784143 h 2784143"/>
                  <a:gd name="connsiteX4" fmla="*/ 68239 w 95534"/>
                  <a:gd name="connsiteY4" fmla="*/ 655093 h 2784143"/>
                  <a:gd name="connsiteX5" fmla="*/ 54591 w 95534"/>
                  <a:gd name="connsiteY5" fmla="*/ 709684 h 278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" h="2784143">
                    <a:moveTo>
                      <a:pt x="54591" y="709684"/>
                    </a:moveTo>
                    <a:lnTo>
                      <a:pt x="0" y="0"/>
                    </a:lnTo>
                    <a:lnTo>
                      <a:pt x="0" y="2060812"/>
                    </a:lnTo>
                    <a:lnTo>
                      <a:pt x="95534" y="2784143"/>
                    </a:lnTo>
                    <a:lnTo>
                      <a:pt x="68239" y="655093"/>
                    </a:lnTo>
                    <a:lnTo>
                      <a:pt x="54591" y="709684"/>
                    </a:lnTo>
                    <a:close/>
                  </a:path>
                </a:pathLst>
              </a:custGeom>
              <a:solidFill>
                <a:srgbClr val="34349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7549" name="组合 348"/>
            <p:cNvGrpSpPr/>
            <p:nvPr/>
          </p:nvGrpSpPr>
          <p:grpSpPr bwMode="auto">
            <a:xfrm>
              <a:off x="8296303" y="2384098"/>
              <a:ext cx="149022" cy="2758352"/>
              <a:chOff x="6792312" y="2921948"/>
              <a:chExt cx="149022" cy="2758352"/>
            </a:xfrm>
          </p:grpSpPr>
          <p:sp>
            <p:nvSpPr>
              <p:cNvPr id="112" name="等腰三角形 111"/>
              <p:cNvSpPr/>
              <p:nvPr/>
            </p:nvSpPr>
            <p:spPr>
              <a:xfrm>
                <a:off x="6791558" y="2921726"/>
                <a:ext cx="144393" cy="719262"/>
              </a:xfrm>
              <a:prstGeom prst="triangle">
                <a:avLst/>
              </a:prstGeom>
              <a:solidFill>
                <a:srgbClr val="EFB9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6796319" y="3628286"/>
                <a:ext cx="144392" cy="2051408"/>
              </a:xfrm>
              <a:prstGeom prst="rect">
                <a:avLst/>
              </a:prstGeom>
              <a:solidFill>
                <a:srgbClr val="E0B6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endParaRPr>
              </a:p>
            </p:txBody>
          </p:sp>
        </p:grpSp>
      </p:grpSp>
      <p:sp>
        <p:nvSpPr>
          <p:cNvPr id="192" name="弧形 191"/>
          <p:cNvSpPr/>
          <p:nvPr/>
        </p:nvSpPr>
        <p:spPr>
          <a:xfrm>
            <a:off x="842146" y="3068241"/>
            <a:ext cx="1576888" cy="513159"/>
          </a:xfrm>
          <a:prstGeom prst="arc">
            <a:avLst>
              <a:gd name="adj1" fmla="val 10818205"/>
              <a:gd name="adj2" fmla="val 0"/>
            </a:avLst>
          </a:prstGeom>
          <a:noFill/>
          <a:ln w="57150">
            <a:solidFill>
              <a:srgbClr val="34349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93" name="弧形 192"/>
          <p:cNvSpPr/>
          <p:nvPr/>
        </p:nvSpPr>
        <p:spPr>
          <a:xfrm flipH="1" flipV="1">
            <a:off x="844588" y="3064669"/>
            <a:ext cx="1576888" cy="513160"/>
          </a:xfrm>
          <a:prstGeom prst="arc">
            <a:avLst>
              <a:gd name="adj1" fmla="val 10818205"/>
              <a:gd name="adj2" fmla="val 0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cxnSp>
        <p:nvCxnSpPr>
          <p:cNvPr id="194" name="直接连接符 193"/>
          <p:cNvCxnSpPr/>
          <p:nvPr/>
        </p:nvCxnSpPr>
        <p:spPr>
          <a:xfrm flipV="1">
            <a:off x="5013822" y="3651647"/>
            <a:ext cx="1936937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>
            <a:spLocks noChangeArrowheads="1"/>
          </p:cNvSpPr>
          <p:nvPr/>
        </p:nvSpPr>
        <p:spPr bwMode="auto">
          <a:xfrm>
            <a:off x="5055319" y="3830241"/>
            <a:ext cx="1855163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圆柱底面周长的一半</a:t>
            </a:r>
          </a:p>
        </p:txBody>
      </p:sp>
      <p:cxnSp>
        <p:nvCxnSpPr>
          <p:cNvPr id="196" name="直接连接符 195"/>
          <p:cNvCxnSpPr/>
          <p:nvPr/>
        </p:nvCxnSpPr>
        <p:spPr>
          <a:xfrm flipV="1">
            <a:off x="6944656" y="2114550"/>
            <a:ext cx="0" cy="1539479"/>
          </a:xfrm>
          <a:prstGeom prst="line">
            <a:avLst/>
          </a:prstGeom>
          <a:ln w="5715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>
            <a:spLocks noChangeArrowheads="1"/>
          </p:cNvSpPr>
          <p:nvPr/>
        </p:nvSpPr>
        <p:spPr bwMode="auto">
          <a:xfrm>
            <a:off x="7063045" y="2320528"/>
            <a:ext cx="153539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圆柱的高</a:t>
            </a:r>
          </a:p>
        </p:txBody>
      </p:sp>
      <p:cxnSp>
        <p:nvCxnSpPr>
          <p:cNvPr id="198" name="直接连接符 197"/>
          <p:cNvCxnSpPr/>
          <p:nvPr/>
        </p:nvCxnSpPr>
        <p:spPr>
          <a:xfrm rot="120000" flipV="1">
            <a:off x="6977610" y="3131344"/>
            <a:ext cx="51261" cy="522685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7061824" y="3207544"/>
            <a:ext cx="153661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底面半径</a:t>
            </a:r>
          </a:p>
        </p:txBody>
      </p:sp>
      <p:cxnSp>
        <p:nvCxnSpPr>
          <p:cNvPr id="200" name="直接连接符 199"/>
          <p:cNvCxnSpPr/>
          <p:nvPr/>
        </p:nvCxnSpPr>
        <p:spPr>
          <a:xfrm flipH="1">
            <a:off x="1634253" y="3326606"/>
            <a:ext cx="788444" cy="0"/>
          </a:xfrm>
          <a:prstGeom prst="line">
            <a:avLst/>
          </a:prstGeom>
          <a:ln w="57150" cap="rnd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/>
          <p:cNvCxnSpPr>
            <a:endCxn id="78" idx="1"/>
          </p:cNvCxnSpPr>
          <p:nvPr/>
        </p:nvCxnSpPr>
        <p:spPr>
          <a:xfrm flipH="1" flipV="1">
            <a:off x="1630591" y="1801417"/>
            <a:ext cx="3662" cy="1525190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平行四边形 201"/>
          <p:cNvSpPr/>
          <p:nvPr/>
        </p:nvSpPr>
        <p:spPr>
          <a:xfrm>
            <a:off x="5012602" y="3121819"/>
            <a:ext cx="1993079" cy="547688"/>
          </a:xfrm>
          <a:prstGeom prst="parallelogram">
            <a:avLst>
              <a:gd name="adj" fmla="val 8753"/>
            </a:avLst>
          </a:prstGeom>
          <a:solidFill>
            <a:srgbClr val="0066FF">
              <a:alpha val="45098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grpSp>
        <p:nvGrpSpPr>
          <p:cNvPr id="203" name="组合 372"/>
          <p:cNvGrpSpPr/>
          <p:nvPr/>
        </p:nvGrpSpPr>
        <p:grpSpPr bwMode="auto">
          <a:xfrm>
            <a:off x="831162" y="3045619"/>
            <a:ext cx="1578109" cy="520304"/>
            <a:chOff x="5159939" y="5289333"/>
            <a:chExt cx="2052968" cy="693017"/>
          </a:xfrm>
        </p:grpSpPr>
        <p:sp>
          <p:nvSpPr>
            <p:cNvPr id="204" name="弧形 203"/>
            <p:cNvSpPr/>
            <p:nvPr/>
          </p:nvSpPr>
          <p:spPr>
            <a:xfrm>
              <a:off x="5161526" y="5298848"/>
              <a:ext cx="2051381" cy="683502"/>
            </a:xfrm>
            <a:prstGeom prst="arc">
              <a:avLst>
                <a:gd name="adj1" fmla="val 10818205"/>
                <a:gd name="adj2" fmla="val 0"/>
              </a:avLst>
            </a:prstGeom>
            <a:solidFill>
              <a:srgbClr val="6B6BCF">
                <a:alpha val="63922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endParaRPr>
            </a:p>
          </p:txBody>
        </p:sp>
        <p:sp>
          <p:nvSpPr>
            <p:cNvPr id="205" name="弧形 204"/>
            <p:cNvSpPr/>
            <p:nvPr/>
          </p:nvSpPr>
          <p:spPr>
            <a:xfrm flipV="1">
              <a:off x="5159939" y="5289333"/>
              <a:ext cx="2051381" cy="683502"/>
            </a:xfrm>
            <a:prstGeom prst="arc">
              <a:avLst>
                <a:gd name="adj1" fmla="val 10778393"/>
                <a:gd name="adj2" fmla="val 0"/>
              </a:avLst>
            </a:prstGeom>
            <a:solidFill>
              <a:srgbClr val="6B6BCF">
                <a:alpha val="63922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endParaRPr>
            </a:p>
          </p:txBody>
        </p:sp>
      </p:grpSp>
      <p:sp>
        <p:nvSpPr>
          <p:cNvPr id="17566" name="文本框 30"/>
          <p:cNvSpPr txBox="1">
            <a:spLocks noChangeArrowheads="1"/>
          </p:cNvSpPr>
          <p:nvPr/>
        </p:nvSpPr>
        <p:spPr bwMode="auto">
          <a:xfrm>
            <a:off x="349064" y="611982"/>
            <a:ext cx="7288837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② 切拼法，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把圆柱转化成长方体（或正方体）。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3205038" y="2146699"/>
            <a:ext cx="903171" cy="892650"/>
            <a:chOff x="6565" y="4508"/>
            <a:chExt cx="1849" cy="1875"/>
          </a:xfrm>
        </p:grpSpPr>
        <p:sp>
          <p:nvSpPr>
            <p:cNvPr id="77" name="右箭头 76"/>
            <p:cNvSpPr/>
            <p:nvPr/>
          </p:nvSpPr>
          <p:spPr>
            <a:xfrm>
              <a:off x="6677" y="5346"/>
              <a:ext cx="1737" cy="56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endParaRPr>
            </a:p>
          </p:txBody>
        </p:sp>
        <p:sp>
          <p:nvSpPr>
            <p:cNvPr id="17569" name="文本框 6"/>
            <p:cNvSpPr txBox="1">
              <a:spLocks noChangeArrowheads="1"/>
            </p:cNvSpPr>
            <p:nvPr/>
          </p:nvSpPr>
          <p:spPr bwMode="auto">
            <a:xfrm>
              <a:off x="6565" y="4508"/>
              <a:ext cx="1655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拼成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ldLvl="0" animBg="1"/>
      <p:bldP spid="195" grpId="0"/>
      <p:bldP spid="197" grpId="0"/>
      <p:bldP spid="199" grpId="0"/>
      <p:bldP spid="20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663953" y="714375"/>
            <a:ext cx="7620814" cy="1619250"/>
            <a:chOff x="1467" y="1206"/>
            <a:chExt cx="15609" cy="3400"/>
          </a:xfrm>
        </p:grpSpPr>
        <p:grpSp>
          <p:nvGrpSpPr>
            <p:cNvPr id="19458" name="组合 5"/>
            <p:cNvGrpSpPr/>
            <p:nvPr/>
          </p:nvGrpSpPr>
          <p:grpSpPr bwMode="auto">
            <a:xfrm>
              <a:off x="5807" y="1206"/>
              <a:ext cx="11269" cy="3400"/>
              <a:chOff x="5807" y="1206"/>
              <a:chExt cx="11269" cy="3400"/>
            </a:xfrm>
          </p:grpSpPr>
          <p:sp>
            <p:nvSpPr>
              <p:cNvPr id="19459" name="矩形 48"/>
              <p:cNvSpPr>
                <a:spLocks noChangeArrowheads="1"/>
              </p:cNvSpPr>
              <p:nvPr/>
            </p:nvSpPr>
            <p:spPr bwMode="auto">
              <a:xfrm>
                <a:off x="6106" y="1475"/>
                <a:ext cx="10584" cy="2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我发现了在切拼的过程中，图形的形状变了，但体积的大小没变，即长方体的体积等于圆柱的体积。</a:t>
                </a:r>
              </a:p>
            </p:txBody>
          </p:sp>
          <p:sp>
            <p:nvSpPr>
              <p:cNvPr id="4" name="圆角矩形标注 3"/>
              <p:cNvSpPr/>
              <p:nvPr/>
            </p:nvSpPr>
            <p:spPr>
              <a:xfrm>
                <a:off x="5807" y="1206"/>
                <a:ext cx="11269" cy="3400"/>
              </a:xfrm>
              <a:prstGeom prst="wedgeRoundRectCallout">
                <a:avLst>
                  <a:gd name="adj1" fmla="val -58944"/>
                  <a:gd name="adj2" fmla="val -4352"/>
                  <a:gd name="adj3" fmla="val 16667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9461" name="图片 6" descr="3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" y="1274"/>
              <a:ext cx="3071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 bwMode="auto">
          <a:xfrm>
            <a:off x="663953" y="2696767"/>
            <a:ext cx="7684280" cy="2030015"/>
            <a:chOff x="1217" y="5208"/>
            <a:chExt cx="15738" cy="4262"/>
          </a:xfrm>
        </p:grpSpPr>
        <p:grpSp>
          <p:nvGrpSpPr>
            <p:cNvPr id="19463" name="组合 10"/>
            <p:cNvGrpSpPr/>
            <p:nvPr/>
          </p:nvGrpSpPr>
          <p:grpSpPr bwMode="auto">
            <a:xfrm>
              <a:off x="1217" y="5208"/>
              <a:ext cx="12316" cy="4262"/>
              <a:chOff x="1648" y="844"/>
              <a:chExt cx="12316" cy="4262"/>
            </a:xfrm>
          </p:grpSpPr>
          <p:sp>
            <p:nvSpPr>
              <p:cNvPr id="19464" name="矩形 48"/>
              <p:cNvSpPr>
                <a:spLocks noChangeArrowheads="1"/>
              </p:cNvSpPr>
              <p:nvPr/>
            </p:nvSpPr>
            <p:spPr bwMode="auto">
              <a:xfrm>
                <a:off x="1979" y="1240"/>
                <a:ext cx="11654" cy="3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我还发现长方体的长是圆柱底面周长的一半（即</a:t>
                </a:r>
                <a:r>
                  <a:rPr lang="en-US" altLang="zh-CN" sz="27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π</a:t>
                </a:r>
                <a:r>
                  <a:rPr lang="zh-CN" altLang="zh-CN" sz="27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r</a:t>
                </a:r>
                <a:r>
                  <a:rPr lang="zh-CN" altLang="zh-CN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），长方体的宽是圆柱的底面半径（即</a:t>
                </a:r>
                <a:r>
                  <a:rPr lang="zh-CN" altLang="zh-CN" sz="27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r</a:t>
                </a:r>
                <a:r>
                  <a:rPr lang="zh-CN" altLang="zh-CN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），长方体的底面积等于圆柱的底面积（即</a:t>
                </a:r>
                <a:r>
                  <a:rPr lang="en-US" altLang="zh-CN" sz="27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π</a:t>
                </a:r>
                <a:r>
                  <a:rPr lang="zh-CN" altLang="zh-CN" sz="27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r</a:t>
                </a:r>
                <a:r>
                  <a:rPr lang="zh-CN" altLang="zh-CN" sz="2700" b="1" baseline="30000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zh-CN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）。</a:t>
                </a:r>
              </a:p>
            </p:txBody>
          </p:sp>
          <p:sp>
            <p:nvSpPr>
              <p:cNvPr id="13" name="圆角矩形标注 12"/>
              <p:cNvSpPr/>
              <p:nvPr/>
            </p:nvSpPr>
            <p:spPr>
              <a:xfrm>
                <a:off x="1648" y="844"/>
                <a:ext cx="12316" cy="4262"/>
              </a:xfrm>
              <a:prstGeom prst="wedgeRoundRectCallout">
                <a:avLst>
                  <a:gd name="adj1" fmla="val 56610"/>
                  <a:gd name="adj2" fmla="val -1676"/>
                  <a:gd name="adj3" fmla="val 16667"/>
                </a:avLst>
              </a:prstGeom>
              <a:noFill/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9466" name="图片 14" descr="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81" y="5870"/>
              <a:ext cx="1974" cy="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</Words>
  <Application>Microsoft Office PowerPoint</Application>
  <PresentationFormat>全屏显示(16:9)</PresentationFormat>
  <Paragraphs>140</Paragraphs>
  <Slides>28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楷体</vt:lpstr>
      <vt:lpstr>楷体_GB2312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2023-01-16T16:09:33Z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F25D95DFED434EAD88AB2BBB4306FD9D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