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8" r:id="rId2"/>
    <p:sldId id="257" r:id="rId3"/>
    <p:sldId id="258" r:id="rId4"/>
    <p:sldId id="270" r:id="rId5"/>
    <p:sldId id="259" r:id="rId6"/>
    <p:sldId id="260" r:id="rId7"/>
    <p:sldId id="261" r:id="rId8"/>
    <p:sldId id="274" r:id="rId9"/>
    <p:sldId id="272" r:id="rId10"/>
    <p:sldId id="273" r:id="rId11"/>
    <p:sldId id="264" r:id="rId12"/>
    <p:sldId id="265" r:id="rId13"/>
    <p:sldId id="271" r:id="rId14"/>
    <p:sldId id="266" r:id="rId15"/>
    <p:sldId id="275" r:id="rId16"/>
    <p:sldId id="276" r:id="rId17"/>
    <p:sldId id="268" r:id="rId18"/>
    <p:sldId id="277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FF"/>
    <a:srgbClr val="CEDDB1"/>
    <a:srgbClr val="B2B2B2"/>
    <a:srgbClr val="CCCCFF"/>
    <a:srgbClr val="D9E4C2"/>
    <a:srgbClr val="A5EBE9"/>
    <a:srgbClr val="FFC1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92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BE062-5602-4A5B-8CED-53E8D33456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AE665-7932-4854-A93C-21C5F3C0B6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AE665-7932-4854-A93C-21C5F3C0B6E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628775"/>
            <a:ext cx="7772400" cy="1035050"/>
          </a:xfrm>
        </p:spPr>
        <p:txBody>
          <a:bodyPr/>
          <a:lstStyle>
            <a:lvl1pPr algn="r">
              <a:defRPr sz="4000">
                <a:solidFill>
                  <a:srgbClr val="336699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2781300"/>
            <a:ext cx="6400800" cy="1055688"/>
          </a:xfrm>
        </p:spPr>
        <p:txBody>
          <a:bodyPr/>
          <a:lstStyle>
            <a:lvl1pPr marL="0" indent="0" algn="r">
              <a:buFontTx/>
              <a:buNone/>
              <a:defRPr sz="3000">
                <a:solidFill>
                  <a:srgbClr val="336699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0E57893-FA7F-4E44-ACDA-4FF02FF2654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1D3ED91-205B-45CC-B3EE-1A527049592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D8001-DB4D-422A-849F-51FFA21EA00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77724-8681-40B2-9C87-D6F3D3ED6F7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ED20-D976-48AA-8902-7A84F972DAE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4C983-E498-4D18-96FE-EEEEE58ED6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AA4997-740B-4260-BA95-A81B7402B5B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43420-BF8B-41D4-82AE-0CE473A775D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624EB-489F-4CD7-A0B3-0127D5E5781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43016-53B4-42F7-AB62-D7BBB145580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4496E-5139-4CB6-8B61-7B2079603E0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2F8BC-D2D4-4F67-99D5-C742B43164D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3F2AA-FFF6-44AE-8D8B-AB6F051E14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669B8-66C6-4BFB-BCC7-2A36F8B86CD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FF34F-9D2E-4967-8D80-25CD104B37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115F9-8115-4234-AF97-D872C56637A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BBD35-D3E5-4133-863B-87EC53C660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B3850-7971-412C-816D-B7DEB45FA2E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848C6-EEFC-4E6F-8C5D-793C99593A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CDD6E-6595-4AD8-BBBE-18BD8474D48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36B1D-5B73-42C9-A3CC-AEFC9E53DE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23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65B220C-0406-4B9F-8D2E-BD8DB030A1D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717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17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3445E87-761A-4ED3-A61B-CA58A5D9FE6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294484" y="2348880"/>
            <a:ext cx="4608512" cy="685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zh-CN" altLang="en-US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有理数的混合运算</a:t>
            </a:r>
          </a:p>
        </p:txBody>
      </p:sp>
      <p:sp>
        <p:nvSpPr>
          <p:cNvPr id="5" name="矩形 4"/>
          <p:cNvSpPr/>
          <p:nvPr/>
        </p:nvSpPr>
        <p:spPr>
          <a:xfrm>
            <a:off x="3951495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400" b="1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555875" y="260350"/>
          <a:ext cx="3887788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name="Equation" r:id="rId3" imgW="1320800" imgH="457200" progId="Equation.3">
                  <p:embed/>
                </p:oleObj>
              </mc:Choice>
              <mc:Fallback>
                <p:oleObj name="Equation" r:id="rId3" imgW="13208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60350"/>
                        <a:ext cx="3887788" cy="1344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5" name="Group 3"/>
          <p:cNvGrpSpPr/>
          <p:nvPr/>
        </p:nvGrpSpPr>
        <p:grpSpPr bwMode="auto">
          <a:xfrm>
            <a:off x="1139825" y="3505200"/>
            <a:ext cx="6311900" cy="2803525"/>
            <a:chOff x="745" y="2208"/>
            <a:chExt cx="3216" cy="1391"/>
          </a:xfrm>
        </p:grpSpPr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745" y="2352"/>
              <a:ext cx="153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解</a:t>
              </a:r>
              <a:r>
                <a:rPr kumimoji="1" lang="zh-CN" altLang="en-US" sz="1400" b="1">
                  <a:latin typeface="Times New Roman" panose="02020603050405020304" pitchFamily="18" charset="0"/>
                </a:rPr>
                <a:t>（法二）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原式</a:t>
              </a:r>
            </a:p>
          </p:txBody>
        </p:sp>
        <p:graphicFrame>
          <p:nvGraphicFramePr>
            <p:cNvPr id="23557" name="Object 5"/>
            <p:cNvGraphicFramePr>
              <a:graphicFrameLocks noChangeAspect="1"/>
            </p:cNvGraphicFramePr>
            <p:nvPr/>
          </p:nvGraphicFramePr>
          <p:xfrm>
            <a:off x="1993" y="2208"/>
            <a:ext cx="1968" cy="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90" r:id="rId5" imgW="1435100" imgH="431800" progId="Equation.3">
                    <p:embed/>
                  </p:oleObj>
                </mc:Choice>
                <mc:Fallback>
                  <p:oleObj r:id="rId5" imgW="1435100" imgH="4318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3" y="2208"/>
                          <a:ext cx="1968" cy="5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8" name="Object 6"/>
            <p:cNvGraphicFramePr>
              <a:graphicFrameLocks noChangeAspect="1"/>
            </p:cNvGraphicFramePr>
            <p:nvPr/>
          </p:nvGraphicFramePr>
          <p:xfrm>
            <a:off x="1993" y="2880"/>
            <a:ext cx="1104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91" r:id="rId7" imgW="748665" imgH="215900" progId="Equation.3">
                    <p:embed/>
                  </p:oleObj>
                </mc:Choice>
                <mc:Fallback>
                  <p:oleObj r:id="rId7" imgW="748665" imgH="2159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3" y="2880"/>
                          <a:ext cx="1104" cy="3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9" name="Object 7"/>
            <p:cNvGraphicFramePr>
              <a:graphicFrameLocks noChangeAspect="1"/>
            </p:cNvGraphicFramePr>
            <p:nvPr/>
          </p:nvGraphicFramePr>
          <p:xfrm>
            <a:off x="1993" y="3360"/>
            <a:ext cx="576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92" r:id="rId9" imgW="393065" imgH="165100" progId="Equation.3">
                    <p:embed/>
                  </p:oleObj>
                </mc:Choice>
                <mc:Fallback>
                  <p:oleObj r:id="rId9" imgW="393065" imgH="1651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3" y="3360"/>
                          <a:ext cx="576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560" name="Group 8"/>
          <p:cNvGrpSpPr/>
          <p:nvPr/>
        </p:nvGrpSpPr>
        <p:grpSpPr bwMode="auto">
          <a:xfrm>
            <a:off x="1116013" y="1905000"/>
            <a:ext cx="4608512" cy="1595438"/>
            <a:chOff x="703" y="1200"/>
            <a:chExt cx="2400" cy="911"/>
          </a:xfrm>
        </p:grpSpPr>
        <p:graphicFrame>
          <p:nvGraphicFramePr>
            <p:cNvPr id="23561" name="Object 9"/>
            <p:cNvGraphicFramePr>
              <a:graphicFrameLocks noChangeAspect="1"/>
            </p:cNvGraphicFramePr>
            <p:nvPr/>
          </p:nvGraphicFramePr>
          <p:xfrm>
            <a:off x="1993" y="1872"/>
            <a:ext cx="576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93" r:id="rId11" imgW="393065" imgH="165100" progId="Equation.3">
                    <p:embed/>
                  </p:oleObj>
                </mc:Choice>
                <mc:Fallback>
                  <p:oleObj r:id="rId11" imgW="393065" imgH="1651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3" y="1872"/>
                          <a:ext cx="576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703" y="1344"/>
              <a:ext cx="1344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解</a:t>
              </a:r>
              <a:r>
                <a:rPr kumimoji="1" lang="zh-CN" altLang="en-US" sz="1400" b="1">
                  <a:latin typeface="Times New Roman" panose="02020603050405020304" pitchFamily="18" charset="0"/>
                </a:rPr>
                <a:t>（法一）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原式</a:t>
              </a:r>
            </a:p>
          </p:txBody>
        </p:sp>
        <p:graphicFrame>
          <p:nvGraphicFramePr>
            <p:cNvPr id="23563" name="Object 11"/>
            <p:cNvGraphicFramePr>
              <a:graphicFrameLocks noChangeAspect="1"/>
            </p:cNvGraphicFramePr>
            <p:nvPr/>
          </p:nvGraphicFramePr>
          <p:xfrm>
            <a:off x="1999" y="1200"/>
            <a:ext cx="1104" cy="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94" name="Equation" r:id="rId13" imgW="761365" imgH="431800" progId="Equation.3">
                    <p:embed/>
                  </p:oleObj>
                </mc:Choice>
                <mc:Fallback>
                  <p:oleObj name="Equation" r:id="rId13" imgW="761365" imgH="4318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9" y="1200"/>
                          <a:ext cx="1104" cy="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公式" r:id="rId15" imgW="114300" imgH="215900" progId="Equation.3">
                  <p:embed/>
                </p:oleObj>
              </mc:Choice>
              <mc:Fallback>
                <p:oleObj name="公式" r:id="rId15" imgW="114300" imgH="2159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5" name="WordArt 13"/>
          <p:cNvSpPr>
            <a:spLocks noChangeArrowheads="1" noChangeShapeType="1" noTextEdit="1"/>
          </p:cNvSpPr>
          <p:nvPr/>
        </p:nvSpPr>
        <p:spPr bwMode="auto">
          <a:xfrm>
            <a:off x="971550" y="188913"/>
            <a:ext cx="1368425" cy="7921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幼圆" panose="02010509060101010101" charset="-122"/>
                <a:ea typeface="幼圆" panose="02010509060101010101" charset="-122"/>
              </a:rPr>
              <a:t>做一做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97260" y="876300"/>
            <a:ext cx="7772400" cy="685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en-US" altLang="zh-CN" sz="6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“24</a:t>
            </a:r>
            <a:r>
              <a:rPr kumimoji="1" lang="zh-CN" altLang="en-US" sz="6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点”游戏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11560" y="1844824"/>
            <a:ext cx="75438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扑克牌（去掉大小王），根据牌面上的数字进行混合运算（每张牌只能用一次），使得运算结果为</a:t>
            </a:r>
            <a:r>
              <a:rPr kumimoji="1" lang="en-US" altLang="zh-CN" sz="3600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24</a:t>
            </a: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或</a:t>
            </a:r>
            <a:r>
              <a:rPr kumimoji="1" lang="zh-CN" altLang="en-US" sz="3600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－</a:t>
            </a:r>
            <a:r>
              <a:rPr kumimoji="1" lang="en-US" altLang="zh-CN" sz="3600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24</a:t>
            </a: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。其中红色代表正数，黑色代表负数，</a:t>
            </a:r>
            <a:r>
              <a:rPr kumimoji="1"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J</a:t>
            </a: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kumimoji="1"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Q</a:t>
            </a: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kumimoji="1"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K</a:t>
            </a: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分别表示</a:t>
            </a:r>
            <a:r>
              <a:rPr kumimoji="1"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11</a:t>
            </a: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kumimoji="1"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12</a:t>
            </a: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kumimoji="1"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13</a:t>
            </a: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。</a:t>
            </a:r>
          </a:p>
        </p:txBody>
      </p:sp>
      <p:pic>
        <p:nvPicPr>
          <p:cNvPr id="12316" name="Picture 28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876800"/>
            <a:ext cx="1314450" cy="140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50" name="Group 38"/>
          <p:cNvGrpSpPr/>
          <p:nvPr/>
        </p:nvGrpSpPr>
        <p:grpSpPr bwMode="auto">
          <a:xfrm>
            <a:off x="5054600" y="4429125"/>
            <a:ext cx="914400" cy="1371600"/>
            <a:chOff x="4032" y="2784"/>
            <a:chExt cx="576" cy="864"/>
          </a:xfrm>
        </p:grpSpPr>
        <p:sp>
          <p:nvSpPr>
            <p:cNvPr id="13351" name="AutoShape 39"/>
            <p:cNvSpPr>
              <a:spLocks noChangeArrowheads="1"/>
            </p:cNvSpPr>
            <p:nvPr/>
          </p:nvSpPr>
          <p:spPr bwMode="auto">
            <a:xfrm>
              <a:off x="4032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3352" name="Group 40"/>
            <p:cNvGrpSpPr/>
            <p:nvPr/>
          </p:nvGrpSpPr>
          <p:grpSpPr bwMode="auto">
            <a:xfrm>
              <a:off x="4224" y="2928"/>
              <a:ext cx="192" cy="240"/>
              <a:chOff x="864" y="3168"/>
              <a:chExt cx="192" cy="240"/>
            </a:xfrm>
          </p:grpSpPr>
          <p:sp>
            <p:nvSpPr>
              <p:cNvPr id="13353" name="Oval 41"/>
              <p:cNvSpPr>
                <a:spLocks noChangeArrowheads="1"/>
              </p:cNvSpPr>
              <p:nvPr/>
            </p:nvSpPr>
            <p:spPr bwMode="auto">
              <a:xfrm>
                <a:off x="912" y="31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54" name="Oval 42"/>
              <p:cNvSpPr>
                <a:spLocks noChangeArrowheads="1"/>
              </p:cNvSpPr>
              <p:nvPr/>
            </p:nvSpPr>
            <p:spPr bwMode="auto">
              <a:xfrm>
                <a:off x="864" y="32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55" name="Oval 43"/>
              <p:cNvSpPr>
                <a:spLocks noChangeArrowheads="1"/>
              </p:cNvSpPr>
              <p:nvPr/>
            </p:nvSpPr>
            <p:spPr bwMode="auto">
              <a:xfrm>
                <a:off x="960" y="32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56" name="Line 44"/>
              <p:cNvSpPr>
                <a:spLocks noChangeShapeType="1"/>
              </p:cNvSpPr>
              <p:nvPr/>
            </p:nvSpPr>
            <p:spPr bwMode="auto">
              <a:xfrm>
                <a:off x="960" y="3264"/>
                <a:ext cx="0" cy="14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grpSp>
        <p:nvGrpSpPr>
          <p:cNvPr id="13347" name="Group 35"/>
          <p:cNvGrpSpPr/>
          <p:nvPr/>
        </p:nvGrpSpPr>
        <p:grpSpPr bwMode="auto">
          <a:xfrm>
            <a:off x="3611563" y="4437063"/>
            <a:ext cx="914400" cy="1371600"/>
            <a:chOff x="1392" y="2784"/>
            <a:chExt cx="576" cy="864"/>
          </a:xfrm>
        </p:grpSpPr>
        <p:sp>
          <p:nvSpPr>
            <p:cNvPr id="13348" name="AutoShape 36"/>
            <p:cNvSpPr>
              <a:spLocks noChangeArrowheads="1"/>
            </p:cNvSpPr>
            <p:nvPr/>
          </p:nvSpPr>
          <p:spPr bwMode="auto">
            <a:xfrm>
              <a:off x="1392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49" name="AutoShape 37"/>
            <p:cNvSpPr>
              <a:spLocks noChangeArrowheads="1"/>
            </p:cNvSpPr>
            <p:nvPr/>
          </p:nvSpPr>
          <p:spPr bwMode="auto">
            <a:xfrm flipV="1">
              <a:off x="1584" y="2928"/>
              <a:ext cx="192" cy="19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55690" y="620688"/>
            <a:ext cx="7772400" cy="685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en-US" altLang="zh-CN" sz="6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“24</a:t>
            </a:r>
            <a:r>
              <a:rPr kumimoji="1" lang="zh-CN" altLang="en-US" sz="6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点”游戏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55690" y="1547930"/>
            <a:ext cx="851522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扑克牌（去掉大小王），根据牌面上的数字进行混合运算（每张牌只能用一次），使得运算结果为</a:t>
            </a:r>
            <a:r>
              <a:rPr kumimoji="1" lang="en-US" altLang="zh-CN" sz="3600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24</a:t>
            </a: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或</a:t>
            </a:r>
            <a:r>
              <a:rPr kumimoji="1" lang="zh-CN" altLang="en-US" sz="3600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－</a:t>
            </a:r>
            <a:r>
              <a:rPr kumimoji="1" lang="en-US" altLang="zh-CN" sz="3600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24</a:t>
            </a: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。</a:t>
            </a:r>
            <a:r>
              <a:rPr kumimoji="1" lang="zh-CN" altLang="en-US" sz="3600" dirty="0">
                <a:latin typeface="Times New Roman" panose="02020603050405020304" pitchFamily="18" charset="0"/>
                <a:ea typeface="隶书" panose="02010509060101010101" pitchFamily="49" charset="-122"/>
              </a:rPr>
              <a:t>其中红色代表负数，黑色代表正数，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J</a:t>
            </a: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kumimoji="1"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Q</a:t>
            </a: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kumimoji="1"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K</a:t>
            </a: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分别表示</a:t>
            </a:r>
            <a:r>
              <a:rPr kumimoji="1"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11</a:t>
            </a: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kumimoji="1"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12</a:t>
            </a: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kumimoji="1"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13</a:t>
            </a: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。</a:t>
            </a:r>
          </a:p>
        </p:txBody>
      </p:sp>
      <p:grpSp>
        <p:nvGrpSpPr>
          <p:cNvPr id="13336" name="Group 24"/>
          <p:cNvGrpSpPr/>
          <p:nvPr/>
        </p:nvGrpSpPr>
        <p:grpSpPr bwMode="auto">
          <a:xfrm>
            <a:off x="2195513" y="4418013"/>
            <a:ext cx="914400" cy="1371600"/>
            <a:chOff x="1392" y="2784"/>
            <a:chExt cx="576" cy="864"/>
          </a:xfrm>
        </p:grpSpPr>
        <p:sp>
          <p:nvSpPr>
            <p:cNvPr id="13319" name="AutoShape 7"/>
            <p:cNvSpPr>
              <a:spLocks noChangeArrowheads="1"/>
            </p:cNvSpPr>
            <p:nvPr/>
          </p:nvSpPr>
          <p:spPr bwMode="auto">
            <a:xfrm>
              <a:off x="1392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20" name="AutoShape 8"/>
            <p:cNvSpPr>
              <a:spLocks noChangeArrowheads="1"/>
            </p:cNvSpPr>
            <p:nvPr/>
          </p:nvSpPr>
          <p:spPr bwMode="auto">
            <a:xfrm flipV="1">
              <a:off x="1584" y="2928"/>
              <a:ext cx="192" cy="19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3339" name="Group 27"/>
          <p:cNvGrpSpPr/>
          <p:nvPr/>
        </p:nvGrpSpPr>
        <p:grpSpPr bwMode="auto">
          <a:xfrm>
            <a:off x="6386513" y="4418013"/>
            <a:ext cx="914400" cy="1371600"/>
            <a:chOff x="4032" y="2784"/>
            <a:chExt cx="576" cy="864"/>
          </a:xfrm>
        </p:grpSpPr>
        <p:sp>
          <p:nvSpPr>
            <p:cNvPr id="13314" name="AutoShape 2"/>
            <p:cNvSpPr>
              <a:spLocks noChangeArrowheads="1"/>
            </p:cNvSpPr>
            <p:nvPr/>
          </p:nvSpPr>
          <p:spPr bwMode="auto">
            <a:xfrm>
              <a:off x="4032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3323" name="Group 11"/>
            <p:cNvGrpSpPr/>
            <p:nvPr/>
          </p:nvGrpSpPr>
          <p:grpSpPr bwMode="auto">
            <a:xfrm>
              <a:off x="4224" y="2928"/>
              <a:ext cx="192" cy="240"/>
              <a:chOff x="864" y="3168"/>
              <a:chExt cx="192" cy="240"/>
            </a:xfrm>
          </p:grpSpPr>
          <p:sp>
            <p:nvSpPr>
              <p:cNvPr id="13324" name="Oval 12"/>
              <p:cNvSpPr>
                <a:spLocks noChangeArrowheads="1"/>
              </p:cNvSpPr>
              <p:nvPr/>
            </p:nvSpPr>
            <p:spPr bwMode="auto">
              <a:xfrm>
                <a:off x="912" y="31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25" name="Oval 13"/>
              <p:cNvSpPr>
                <a:spLocks noChangeArrowheads="1"/>
              </p:cNvSpPr>
              <p:nvPr/>
            </p:nvSpPr>
            <p:spPr bwMode="auto">
              <a:xfrm>
                <a:off x="864" y="32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26" name="Oval 14"/>
              <p:cNvSpPr>
                <a:spLocks noChangeArrowheads="1"/>
              </p:cNvSpPr>
              <p:nvPr/>
            </p:nvSpPr>
            <p:spPr bwMode="auto">
              <a:xfrm>
                <a:off x="960" y="32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27" name="Line 15"/>
              <p:cNvSpPr>
                <a:spLocks noChangeShapeType="1"/>
              </p:cNvSpPr>
              <p:nvPr/>
            </p:nvSpPr>
            <p:spPr bwMode="auto">
              <a:xfrm>
                <a:off x="960" y="3264"/>
                <a:ext cx="0" cy="14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424113" y="5027613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871913" y="5027613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5319713" y="5027613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6615113" y="5103813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latin typeface="Times New Roman" panose="02020603050405020304" pitchFamily="18" charset="0"/>
              </a:rPr>
              <a:t>7</a:t>
            </a:r>
          </a:p>
        </p:txBody>
      </p:sp>
      <p:pic>
        <p:nvPicPr>
          <p:cNvPr id="13345" name="Picture 33" descr="icon-piero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5300" y="115888"/>
            <a:ext cx="750888" cy="14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2482850" y="5851525"/>
            <a:ext cx="4321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7× (3+3÷ 7)=24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" grpId="0" autoUpdateAnimBg="0"/>
      <p:bldP spid="13329" grpId="0" autoUpdateAnimBg="0"/>
      <p:bldP spid="13330" grpId="0" autoUpdateAnimBg="0"/>
      <p:bldP spid="13331" grpId="0" autoUpdateAnimBg="0"/>
      <p:bldP spid="133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7" name="Group 47"/>
          <p:cNvGrpSpPr/>
          <p:nvPr/>
        </p:nvGrpSpPr>
        <p:grpSpPr bwMode="auto">
          <a:xfrm>
            <a:off x="5026025" y="1641475"/>
            <a:ext cx="914400" cy="1371600"/>
            <a:chOff x="3168" y="2784"/>
            <a:chExt cx="576" cy="864"/>
          </a:xfrm>
        </p:grpSpPr>
        <p:sp>
          <p:nvSpPr>
            <p:cNvPr id="20528" name="AutoShape 48"/>
            <p:cNvSpPr>
              <a:spLocks noChangeArrowheads="1"/>
            </p:cNvSpPr>
            <p:nvPr/>
          </p:nvSpPr>
          <p:spPr bwMode="auto">
            <a:xfrm>
              <a:off x="3168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29" name="AutoShape 49"/>
            <p:cNvSpPr>
              <a:spLocks noChangeArrowheads="1"/>
            </p:cNvSpPr>
            <p:nvPr/>
          </p:nvSpPr>
          <p:spPr bwMode="auto">
            <a:xfrm>
              <a:off x="3360" y="2928"/>
              <a:ext cx="192" cy="19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85800" y="533400"/>
            <a:ext cx="7772400" cy="685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en-US" altLang="zh-CN" sz="6000" b="1">
                <a:solidFill>
                  <a:schemeClr val="accent2"/>
                </a:solidFill>
                <a:latin typeface="Times New Roman" panose="02020603050405020304" pitchFamily="18" charset="0"/>
              </a:rPr>
              <a:t>“24</a:t>
            </a:r>
            <a:r>
              <a:rPr kumimoji="1" lang="zh-CN" altLang="en-US" sz="6000" b="1">
                <a:solidFill>
                  <a:schemeClr val="accent2"/>
                </a:solidFill>
                <a:latin typeface="Times New Roman" panose="02020603050405020304" pitchFamily="18" charset="0"/>
              </a:rPr>
              <a:t>点”游戏</a:t>
            </a:r>
          </a:p>
        </p:txBody>
      </p:sp>
      <p:grpSp>
        <p:nvGrpSpPr>
          <p:cNvPr id="20486" name="Group 6"/>
          <p:cNvGrpSpPr/>
          <p:nvPr/>
        </p:nvGrpSpPr>
        <p:grpSpPr bwMode="auto">
          <a:xfrm>
            <a:off x="2209800" y="1628775"/>
            <a:ext cx="914400" cy="1371600"/>
            <a:chOff x="1392" y="2784"/>
            <a:chExt cx="576" cy="864"/>
          </a:xfrm>
        </p:grpSpPr>
        <p:sp>
          <p:nvSpPr>
            <p:cNvPr id="20487" name="AutoShape 7"/>
            <p:cNvSpPr>
              <a:spLocks noChangeArrowheads="1"/>
            </p:cNvSpPr>
            <p:nvPr/>
          </p:nvSpPr>
          <p:spPr bwMode="auto">
            <a:xfrm>
              <a:off x="1392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488" name="AutoShape 8"/>
            <p:cNvSpPr>
              <a:spLocks noChangeArrowheads="1"/>
            </p:cNvSpPr>
            <p:nvPr/>
          </p:nvSpPr>
          <p:spPr bwMode="auto">
            <a:xfrm flipV="1">
              <a:off x="1584" y="2928"/>
              <a:ext cx="192" cy="19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2433638" y="2238375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5257800" y="2276475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20523" name="Group 43"/>
          <p:cNvGrpSpPr/>
          <p:nvPr/>
        </p:nvGrpSpPr>
        <p:grpSpPr bwMode="auto">
          <a:xfrm>
            <a:off x="3635375" y="1636713"/>
            <a:ext cx="914400" cy="1371600"/>
            <a:chOff x="1392" y="2784"/>
            <a:chExt cx="576" cy="864"/>
          </a:xfrm>
        </p:grpSpPr>
        <p:sp>
          <p:nvSpPr>
            <p:cNvPr id="20524" name="AutoShape 44"/>
            <p:cNvSpPr>
              <a:spLocks noChangeArrowheads="1"/>
            </p:cNvSpPr>
            <p:nvPr/>
          </p:nvSpPr>
          <p:spPr bwMode="auto">
            <a:xfrm>
              <a:off x="1392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25" name="AutoShape 45"/>
            <p:cNvSpPr>
              <a:spLocks noChangeArrowheads="1"/>
            </p:cNvSpPr>
            <p:nvPr/>
          </p:nvSpPr>
          <p:spPr bwMode="auto">
            <a:xfrm flipV="1">
              <a:off x="1584" y="2928"/>
              <a:ext cx="192" cy="19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3895725" y="2227263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20530" name="Group 50"/>
          <p:cNvGrpSpPr/>
          <p:nvPr/>
        </p:nvGrpSpPr>
        <p:grpSpPr bwMode="auto">
          <a:xfrm>
            <a:off x="6372225" y="1636713"/>
            <a:ext cx="914400" cy="1371600"/>
            <a:chOff x="4032" y="2784"/>
            <a:chExt cx="576" cy="864"/>
          </a:xfrm>
        </p:grpSpPr>
        <p:sp>
          <p:nvSpPr>
            <p:cNvPr id="20531" name="AutoShape 51"/>
            <p:cNvSpPr>
              <a:spLocks noChangeArrowheads="1"/>
            </p:cNvSpPr>
            <p:nvPr/>
          </p:nvSpPr>
          <p:spPr bwMode="auto">
            <a:xfrm>
              <a:off x="4032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20532" name="Group 52"/>
            <p:cNvGrpSpPr/>
            <p:nvPr/>
          </p:nvGrpSpPr>
          <p:grpSpPr bwMode="auto">
            <a:xfrm>
              <a:off x="4224" y="2928"/>
              <a:ext cx="192" cy="240"/>
              <a:chOff x="864" y="3168"/>
              <a:chExt cx="192" cy="240"/>
            </a:xfrm>
          </p:grpSpPr>
          <p:sp>
            <p:nvSpPr>
              <p:cNvPr id="20533" name="Oval 53"/>
              <p:cNvSpPr>
                <a:spLocks noChangeArrowheads="1"/>
              </p:cNvSpPr>
              <p:nvPr/>
            </p:nvSpPr>
            <p:spPr bwMode="auto">
              <a:xfrm>
                <a:off x="912" y="31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534" name="Oval 54"/>
              <p:cNvSpPr>
                <a:spLocks noChangeArrowheads="1"/>
              </p:cNvSpPr>
              <p:nvPr/>
            </p:nvSpPr>
            <p:spPr bwMode="auto">
              <a:xfrm>
                <a:off x="864" y="32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535" name="Oval 55"/>
              <p:cNvSpPr>
                <a:spLocks noChangeArrowheads="1"/>
              </p:cNvSpPr>
              <p:nvPr/>
            </p:nvSpPr>
            <p:spPr bwMode="auto">
              <a:xfrm>
                <a:off x="960" y="32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536" name="Line 56"/>
              <p:cNvSpPr>
                <a:spLocks noChangeShapeType="1"/>
              </p:cNvSpPr>
              <p:nvPr/>
            </p:nvSpPr>
            <p:spPr bwMode="auto">
              <a:xfrm>
                <a:off x="960" y="3264"/>
                <a:ext cx="0" cy="14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sp>
        <p:nvSpPr>
          <p:cNvPr id="20537" name="Text Box 57"/>
          <p:cNvSpPr txBox="1">
            <a:spLocks noChangeArrowheads="1"/>
          </p:cNvSpPr>
          <p:nvPr/>
        </p:nvSpPr>
        <p:spPr bwMode="auto">
          <a:xfrm>
            <a:off x="6600825" y="2284413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latin typeface="Times New Roman" panose="02020603050405020304" pitchFamily="18" charset="0"/>
              </a:rPr>
              <a:t>7</a:t>
            </a:r>
          </a:p>
        </p:txBody>
      </p:sp>
      <p:grpSp>
        <p:nvGrpSpPr>
          <p:cNvPr id="20538" name="Group 58"/>
          <p:cNvGrpSpPr/>
          <p:nvPr/>
        </p:nvGrpSpPr>
        <p:grpSpPr bwMode="auto">
          <a:xfrm>
            <a:off x="2195513" y="3984625"/>
            <a:ext cx="914400" cy="1371600"/>
            <a:chOff x="1392" y="2784"/>
            <a:chExt cx="576" cy="864"/>
          </a:xfrm>
        </p:grpSpPr>
        <p:sp>
          <p:nvSpPr>
            <p:cNvPr id="20539" name="AutoShape 59"/>
            <p:cNvSpPr>
              <a:spLocks noChangeArrowheads="1"/>
            </p:cNvSpPr>
            <p:nvPr/>
          </p:nvSpPr>
          <p:spPr bwMode="auto">
            <a:xfrm>
              <a:off x="1392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40" name="AutoShape 60"/>
            <p:cNvSpPr>
              <a:spLocks noChangeArrowheads="1"/>
            </p:cNvSpPr>
            <p:nvPr/>
          </p:nvSpPr>
          <p:spPr bwMode="auto">
            <a:xfrm flipV="1">
              <a:off x="1584" y="2928"/>
              <a:ext cx="192" cy="19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541" name="Text Box 61"/>
          <p:cNvSpPr txBox="1">
            <a:spLocks noChangeArrowheads="1"/>
          </p:cNvSpPr>
          <p:nvPr/>
        </p:nvSpPr>
        <p:spPr bwMode="auto">
          <a:xfrm>
            <a:off x="2419350" y="4594225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latin typeface="Times New Roman" panose="02020603050405020304" pitchFamily="18" charset="0"/>
              </a:rPr>
              <a:t>7</a:t>
            </a:r>
          </a:p>
        </p:txBody>
      </p:sp>
      <p:grpSp>
        <p:nvGrpSpPr>
          <p:cNvPr id="20542" name="Group 62"/>
          <p:cNvGrpSpPr/>
          <p:nvPr/>
        </p:nvGrpSpPr>
        <p:grpSpPr bwMode="auto">
          <a:xfrm>
            <a:off x="3621088" y="3992563"/>
            <a:ext cx="914400" cy="1371600"/>
            <a:chOff x="1392" y="2784"/>
            <a:chExt cx="576" cy="864"/>
          </a:xfrm>
        </p:grpSpPr>
        <p:sp>
          <p:nvSpPr>
            <p:cNvPr id="20543" name="AutoShape 63"/>
            <p:cNvSpPr>
              <a:spLocks noChangeArrowheads="1"/>
            </p:cNvSpPr>
            <p:nvPr/>
          </p:nvSpPr>
          <p:spPr bwMode="auto">
            <a:xfrm>
              <a:off x="1392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44" name="AutoShape 64"/>
            <p:cNvSpPr>
              <a:spLocks noChangeArrowheads="1"/>
            </p:cNvSpPr>
            <p:nvPr/>
          </p:nvSpPr>
          <p:spPr bwMode="auto">
            <a:xfrm flipV="1">
              <a:off x="1584" y="2928"/>
              <a:ext cx="192" cy="19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545" name="Text Box 65"/>
          <p:cNvSpPr txBox="1">
            <a:spLocks noChangeArrowheads="1"/>
          </p:cNvSpPr>
          <p:nvPr/>
        </p:nvSpPr>
        <p:spPr bwMode="auto">
          <a:xfrm>
            <a:off x="3881438" y="4583113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20546" name="Group 66"/>
          <p:cNvGrpSpPr/>
          <p:nvPr/>
        </p:nvGrpSpPr>
        <p:grpSpPr bwMode="auto">
          <a:xfrm>
            <a:off x="6416675" y="4002088"/>
            <a:ext cx="914400" cy="1371600"/>
            <a:chOff x="3168" y="2784"/>
            <a:chExt cx="576" cy="864"/>
          </a:xfrm>
        </p:grpSpPr>
        <p:sp>
          <p:nvSpPr>
            <p:cNvPr id="20547" name="AutoShape 67"/>
            <p:cNvSpPr>
              <a:spLocks noChangeArrowheads="1"/>
            </p:cNvSpPr>
            <p:nvPr/>
          </p:nvSpPr>
          <p:spPr bwMode="auto">
            <a:xfrm>
              <a:off x="3168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48" name="AutoShape 68"/>
            <p:cNvSpPr>
              <a:spLocks noChangeArrowheads="1"/>
            </p:cNvSpPr>
            <p:nvPr/>
          </p:nvSpPr>
          <p:spPr bwMode="auto">
            <a:xfrm>
              <a:off x="3360" y="2928"/>
              <a:ext cx="192" cy="19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549" name="Text Box 69"/>
          <p:cNvSpPr txBox="1">
            <a:spLocks noChangeArrowheads="1"/>
          </p:cNvSpPr>
          <p:nvPr/>
        </p:nvSpPr>
        <p:spPr bwMode="auto">
          <a:xfrm>
            <a:off x="6661150" y="4572000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20550" name="Group 70"/>
          <p:cNvGrpSpPr/>
          <p:nvPr/>
        </p:nvGrpSpPr>
        <p:grpSpPr bwMode="auto">
          <a:xfrm>
            <a:off x="5002213" y="3997325"/>
            <a:ext cx="914400" cy="1371600"/>
            <a:chOff x="2304" y="2784"/>
            <a:chExt cx="576" cy="864"/>
          </a:xfrm>
        </p:grpSpPr>
        <p:sp>
          <p:nvSpPr>
            <p:cNvPr id="20551" name="AutoShape 71"/>
            <p:cNvSpPr>
              <a:spLocks noChangeArrowheads="1"/>
            </p:cNvSpPr>
            <p:nvPr/>
          </p:nvSpPr>
          <p:spPr bwMode="auto">
            <a:xfrm>
              <a:off x="2304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52" name="AutoShape 72"/>
            <p:cNvSpPr>
              <a:spLocks noChangeArrowheads="1"/>
            </p:cNvSpPr>
            <p:nvPr/>
          </p:nvSpPr>
          <p:spPr bwMode="auto">
            <a:xfrm>
              <a:off x="2496" y="2880"/>
              <a:ext cx="192" cy="288"/>
            </a:xfrm>
            <a:prstGeom prst="diamond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553" name="Text Box 73"/>
          <p:cNvSpPr txBox="1">
            <a:spLocks noChangeArrowheads="1"/>
          </p:cNvSpPr>
          <p:nvPr/>
        </p:nvSpPr>
        <p:spPr bwMode="auto">
          <a:xfrm>
            <a:off x="5230813" y="4606925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0554" name="Text Box 74"/>
          <p:cNvSpPr txBox="1">
            <a:spLocks noChangeArrowheads="1"/>
          </p:cNvSpPr>
          <p:nvPr/>
        </p:nvSpPr>
        <p:spPr bwMode="auto">
          <a:xfrm>
            <a:off x="2124075" y="3141663"/>
            <a:ext cx="4895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7× [3-(-3)÷7]=24</a:t>
            </a:r>
          </a:p>
        </p:txBody>
      </p:sp>
      <p:sp>
        <p:nvSpPr>
          <p:cNvPr id="20555" name="Text Box 75"/>
          <p:cNvSpPr txBox="1">
            <a:spLocks noChangeArrowheads="1"/>
          </p:cNvSpPr>
          <p:nvPr/>
        </p:nvSpPr>
        <p:spPr bwMode="auto">
          <a:xfrm>
            <a:off x="2195513" y="5451475"/>
            <a:ext cx="53292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7× [3-(-3)÷(-7)]=24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4" grpId="0"/>
      <p:bldP spid="205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87" name="Group 51"/>
          <p:cNvGrpSpPr/>
          <p:nvPr/>
        </p:nvGrpSpPr>
        <p:grpSpPr bwMode="auto">
          <a:xfrm>
            <a:off x="4968875" y="4202113"/>
            <a:ext cx="914400" cy="1371600"/>
            <a:chOff x="1392" y="2784"/>
            <a:chExt cx="576" cy="864"/>
          </a:xfrm>
        </p:grpSpPr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1392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 flipV="1">
              <a:off x="1584" y="2928"/>
              <a:ext cx="192" cy="19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685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en-US" altLang="zh-CN" sz="6000" b="1">
                <a:solidFill>
                  <a:schemeClr val="accent2"/>
                </a:solidFill>
                <a:latin typeface="Times New Roman" panose="02020603050405020304" pitchFamily="18" charset="0"/>
              </a:rPr>
              <a:t>“24</a:t>
            </a:r>
            <a:r>
              <a:rPr kumimoji="1" lang="zh-CN" altLang="en-US" sz="6000" b="1">
                <a:solidFill>
                  <a:schemeClr val="accent2"/>
                </a:solidFill>
                <a:latin typeface="Times New Roman" panose="02020603050405020304" pitchFamily="18" charset="0"/>
              </a:rPr>
              <a:t>点”游戏</a:t>
            </a:r>
          </a:p>
        </p:txBody>
      </p:sp>
      <p:grpSp>
        <p:nvGrpSpPr>
          <p:cNvPr id="14339" name="Group 3"/>
          <p:cNvGrpSpPr/>
          <p:nvPr/>
        </p:nvGrpSpPr>
        <p:grpSpPr bwMode="auto">
          <a:xfrm>
            <a:off x="2124075" y="1628775"/>
            <a:ext cx="914400" cy="1371600"/>
            <a:chOff x="1392" y="2784"/>
            <a:chExt cx="576" cy="864"/>
          </a:xfrm>
        </p:grpSpPr>
        <p:sp>
          <p:nvSpPr>
            <p:cNvPr id="14340" name="AutoShape 4"/>
            <p:cNvSpPr>
              <a:spLocks noChangeArrowheads="1"/>
            </p:cNvSpPr>
            <p:nvPr/>
          </p:nvSpPr>
          <p:spPr bwMode="auto">
            <a:xfrm>
              <a:off x="1392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41" name="AutoShape 5"/>
            <p:cNvSpPr>
              <a:spLocks noChangeArrowheads="1"/>
            </p:cNvSpPr>
            <p:nvPr/>
          </p:nvSpPr>
          <p:spPr bwMode="auto">
            <a:xfrm flipV="1">
              <a:off x="1584" y="2928"/>
              <a:ext cx="192" cy="19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342" name="Group 6"/>
          <p:cNvGrpSpPr/>
          <p:nvPr/>
        </p:nvGrpSpPr>
        <p:grpSpPr bwMode="auto">
          <a:xfrm>
            <a:off x="6238875" y="1628775"/>
            <a:ext cx="914400" cy="1371600"/>
            <a:chOff x="2304" y="2784"/>
            <a:chExt cx="576" cy="864"/>
          </a:xfrm>
        </p:grpSpPr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>
              <a:off x="2304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44" name="AutoShape 8"/>
            <p:cNvSpPr>
              <a:spLocks noChangeArrowheads="1"/>
            </p:cNvSpPr>
            <p:nvPr/>
          </p:nvSpPr>
          <p:spPr bwMode="auto">
            <a:xfrm>
              <a:off x="2496" y="2880"/>
              <a:ext cx="192" cy="288"/>
            </a:xfrm>
            <a:prstGeom prst="diamond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345" name="Group 9"/>
          <p:cNvGrpSpPr/>
          <p:nvPr/>
        </p:nvGrpSpPr>
        <p:grpSpPr bwMode="auto">
          <a:xfrm>
            <a:off x="3571875" y="1628775"/>
            <a:ext cx="914400" cy="1371600"/>
            <a:chOff x="3168" y="2784"/>
            <a:chExt cx="576" cy="864"/>
          </a:xfrm>
        </p:grpSpPr>
        <p:sp>
          <p:nvSpPr>
            <p:cNvPr id="14346" name="AutoShape 10"/>
            <p:cNvSpPr>
              <a:spLocks noChangeArrowheads="1"/>
            </p:cNvSpPr>
            <p:nvPr/>
          </p:nvSpPr>
          <p:spPr bwMode="auto">
            <a:xfrm>
              <a:off x="3168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47" name="AutoShape 11"/>
            <p:cNvSpPr>
              <a:spLocks noChangeArrowheads="1"/>
            </p:cNvSpPr>
            <p:nvPr/>
          </p:nvSpPr>
          <p:spPr bwMode="auto">
            <a:xfrm>
              <a:off x="3360" y="2928"/>
              <a:ext cx="192" cy="19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348" name="Group 12"/>
          <p:cNvGrpSpPr/>
          <p:nvPr/>
        </p:nvGrpSpPr>
        <p:grpSpPr bwMode="auto">
          <a:xfrm>
            <a:off x="4943475" y="1628775"/>
            <a:ext cx="914400" cy="1371600"/>
            <a:chOff x="4032" y="2784"/>
            <a:chExt cx="576" cy="864"/>
          </a:xfrm>
        </p:grpSpPr>
        <p:sp>
          <p:nvSpPr>
            <p:cNvPr id="14349" name="AutoShape 13"/>
            <p:cNvSpPr>
              <a:spLocks noChangeArrowheads="1"/>
            </p:cNvSpPr>
            <p:nvPr/>
          </p:nvSpPr>
          <p:spPr bwMode="auto">
            <a:xfrm>
              <a:off x="4032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4350" name="Group 14"/>
            <p:cNvGrpSpPr/>
            <p:nvPr/>
          </p:nvGrpSpPr>
          <p:grpSpPr bwMode="auto">
            <a:xfrm>
              <a:off x="4224" y="2928"/>
              <a:ext cx="192" cy="240"/>
              <a:chOff x="864" y="3168"/>
              <a:chExt cx="192" cy="240"/>
            </a:xfrm>
          </p:grpSpPr>
          <p:sp>
            <p:nvSpPr>
              <p:cNvPr id="14351" name="Oval 15"/>
              <p:cNvSpPr>
                <a:spLocks noChangeArrowheads="1"/>
              </p:cNvSpPr>
              <p:nvPr/>
            </p:nvSpPr>
            <p:spPr bwMode="auto">
              <a:xfrm>
                <a:off x="912" y="31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52" name="Oval 16"/>
              <p:cNvSpPr>
                <a:spLocks noChangeArrowheads="1"/>
              </p:cNvSpPr>
              <p:nvPr/>
            </p:nvSpPr>
            <p:spPr bwMode="auto">
              <a:xfrm>
                <a:off x="864" y="32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53" name="Oval 17"/>
              <p:cNvSpPr>
                <a:spLocks noChangeArrowheads="1"/>
              </p:cNvSpPr>
              <p:nvPr/>
            </p:nvSpPr>
            <p:spPr bwMode="auto">
              <a:xfrm>
                <a:off x="960" y="32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54" name="Line 18"/>
              <p:cNvSpPr>
                <a:spLocks noChangeShapeType="1"/>
              </p:cNvSpPr>
              <p:nvPr/>
            </p:nvSpPr>
            <p:spPr bwMode="auto">
              <a:xfrm>
                <a:off x="960" y="3264"/>
                <a:ext cx="0" cy="14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276475" y="2238375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latin typeface="Times New Roman" panose="02020603050405020304" pitchFamily="18" charset="0"/>
              </a:rPr>
              <a:t>Q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6467475" y="2238375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3724275" y="2238375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Q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172075" y="2314575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14363" name="Group 27"/>
          <p:cNvGrpSpPr/>
          <p:nvPr/>
        </p:nvGrpSpPr>
        <p:grpSpPr bwMode="auto">
          <a:xfrm>
            <a:off x="2073275" y="4202113"/>
            <a:ext cx="914400" cy="1371600"/>
            <a:chOff x="1392" y="2784"/>
            <a:chExt cx="576" cy="864"/>
          </a:xfrm>
        </p:grpSpPr>
        <p:sp>
          <p:nvSpPr>
            <p:cNvPr id="14364" name="AutoShape 28"/>
            <p:cNvSpPr>
              <a:spLocks noChangeArrowheads="1"/>
            </p:cNvSpPr>
            <p:nvPr/>
          </p:nvSpPr>
          <p:spPr bwMode="auto">
            <a:xfrm>
              <a:off x="1392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5" name="AutoShape 29"/>
            <p:cNvSpPr>
              <a:spLocks noChangeArrowheads="1"/>
            </p:cNvSpPr>
            <p:nvPr/>
          </p:nvSpPr>
          <p:spPr bwMode="auto">
            <a:xfrm flipV="1">
              <a:off x="1584" y="2928"/>
              <a:ext cx="192" cy="19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366" name="Group 30"/>
          <p:cNvGrpSpPr/>
          <p:nvPr/>
        </p:nvGrpSpPr>
        <p:grpSpPr bwMode="auto">
          <a:xfrm>
            <a:off x="3521075" y="4202113"/>
            <a:ext cx="914400" cy="1371600"/>
            <a:chOff x="2304" y="2784"/>
            <a:chExt cx="576" cy="864"/>
          </a:xfrm>
        </p:grpSpPr>
        <p:sp>
          <p:nvSpPr>
            <p:cNvPr id="14367" name="AutoShape 31"/>
            <p:cNvSpPr>
              <a:spLocks noChangeArrowheads="1"/>
            </p:cNvSpPr>
            <p:nvPr/>
          </p:nvSpPr>
          <p:spPr bwMode="auto">
            <a:xfrm>
              <a:off x="2304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8" name="AutoShape 32"/>
            <p:cNvSpPr>
              <a:spLocks noChangeArrowheads="1"/>
            </p:cNvSpPr>
            <p:nvPr/>
          </p:nvSpPr>
          <p:spPr bwMode="auto">
            <a:xfrm>
              <a:off x="2496" y="2880"/>
              <a:ext cx="192" cy="288"/>
            </a:xfrm>
            <a:prstGeom prst="diamond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372" name="Group 36"/>
          <p:cNvGrpSpPr/>
          <p:nvPr/>
        </p:nvGrpSpPr>
        <p:grpSpPr bwMode="auto">
          <a:xfrm>
            <a:off x="6264275" y="4202113"/>
            <a:ext cx="914400" cy="1371600"/>
            <a:chOff x="4032" y="2784"/>
            <a:chExt cx="576" cy="864"/>
          </a:xfrm>
        </p:grpSpPr>
        <p:sp>
          <p:nvSpPr>
            <p:cNvPr id="14373" name="AutoShape 37"/>
            <p:cNvSpPr>
              <a:spLocks noChangeArrowheads="1"/>
            </p:cNvSpPr>
            <p:nvPr/>
          </p:nvSpPr>
          <p:spPr bwMode="auto">
            <a:xfrm>
              <a:off x="4032" y="2784"/>
              <a:ext cx="576" cy="8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B2B2B2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4374" name="Group 38"/>
            <p:cNvGrpSpPr/>
            <p:nvPr/>
          </p:nvGrpSpPr>
          <p:grpSpPr bwMode="auto">
            <a:xfrm>
              <a:off x="4224" y="2928"/>
              <a:ext cx="192" cy="240"/>
              <a:chOff x="864" y="3168"/>
              <a:chExt cx="192" cy="240"/>
            </a:xfrm>
          </p:grpSpPr>
          <p:sp>
            <p:nvSpPr>
              <p:cNvPr id="14375" name="Oval 39"/>
              <p:cNvSpPr>
                <a:spLocks noChangeArrowheads="1"/>
              </p:cNvSpPr>
              <p:nvPr/>
            </p:nvSpPr>
            <p:spPr bwMode="auto">
              <a:xfrm>
                <a:off x="912" y="31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76" name="Oval 40"/>
              <p:cNvSpPr>
                <a:spLocks noChangeArrowheads="1"/>
              </p:cNvSpPr>
              <p:nvPr/>
            </p:nvSpPr>
            <p:spPr bwMode="auto">
              <a:xfrm>
                <a:off x="864" y="32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77" name="Oval 41"/>
              <p:cNvSpPr>
                <a:spLocks noChangeArrowheads="1"/>
              </p:cNvSpPr>
              <p:nvPr/>
            </p:nvSpPr>
            <p:spPr bwMode="auto">
              <a:xfrm>
                <a:off x="960" y="32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78" name="Line 42"/>
              <p:cNvSpPr>
                <a:spLocks noChangeShapeType="1"/>
              </p:cNvSpPr>
              <p:nvPr/>
            </p:nvSpPr>
            <p:spPr bwMode="auto">
              <a:xfrm>
                <a:off x="960" y="3264"/>
                <a:ext cx="0" cy="14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2301875" y="4811713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3749675" y="4811713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5197475" y="4811713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6492875" y="4887913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4392" name="Rectangle 56"/>
          <p:cNvSpPr>
            <a:spLocks noChangeArrowheads="1"/>
          </p:cNvSpPr>
          <p:nvPr/>
        </p:nvSpPr>
        <p:spPr bwMode="auto">
          <a:xfrm>
            <a:off x="1588" y="1857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403" name="Rectangle 67"/>
          <p:cNvSpPr>
            <a:spLocks noChangeArrowheads="1"/>
          </p:cNvSpPr>
          <p:nvPr/>
        </p:nvSpPr>
        <p:spPr bwMode="auto">
          <a:xfrm>
            <a:off x="1588" y="1857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pic>
        <p:nvPicPr>
          <p:cNvPr id="14406" name="Picture 70" descr="icon-piero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3000" y="115888"/>
            <a:ext cx="750888" cy="14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14" name="Text Box 78"/>
          <p:cNvSpPr txBox="1">
            <a:spLocks noChangeArrowheads="1"/>
          </p:cNvSpPr>
          <p:nvPr/>
        </p:nvSpPr>
        <p:spPr bwMode="auto">
          <a:xfrm>
            <a:off x="1979613" y="2924175"/>
            <a:ext cx="52562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(-12) × [(-1)</a:t>
            </a:r>
            <a:r>
              <a:rPr kumimoji="1" lang="en-US" altLang="zh-CN" sz="3200" b="1" baseline="3000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kumimoji="1" lang="en-US" altLang="zh-CN" sz="3200" b="1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-3]=24</a:t>
            </a:r>
          </a:p>
        </p:txBody>
      </p:sp>
      <p:sp>
        <p:nvSpPr>
          <p:cNvPr id="14415" name="Text Box 79"/>
          <p:cNvSpPr txBox="1">
            <a:spLocks noChangeArrowheads="1"/>
          </p:cNvSpPr>
          <p:nvPr/>
        </p:nvSpPr>
        <p:spPr bwMode="auto">
          <a:xfrm>
            <a:off x="2051050" y="3500438"/>
            <a:ext cx="5184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12× 3-(-12) × (-1)=24</a:t>
            </a:r>
          </a:p>
        </p:txBody>
      </p:sp>
      <p:sp>
        <p:nvSpPr>
          <p:cNvPr id="14416" name="Text Box 80"/>
          <p:cNvSpPr txBox="1">
            <a:spLocks noChangeArrowheads="1"/>
          </p:cNvSpPr>
          <p:nvPr/>
        </p:nvSpPr>
        <p:spPr bwMode="auto">
          <a:xfrm>
            <a:off x="1979613" y="5734050"/>
            <a:ext cx="4537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(-2-3)</a:t>
            </a:r>
            <a:r>
              <a:rPr kumimoji="1" lang="en-US" altLang="zh-CN" sz="3600" b="1" baseline="3000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en-US" altLang="zh-CN" sz="3600" b="1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-1=24</a:t>
            </a:r>
            <a:endParaRPr kumimoji="1" lang="en-US" altLang="zh-CN" sz="3600" b="1" baseline="30000">
              <a:solidFill>
                <a:schemeClr val="hlin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14" grpId="0"/>
      <p:bldP spid="14415" grpId="0"/>
      <p:bldP spid="144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062413" y="2862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733800" y="2767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1233628" y="1124744"/>
          <a:ext cx="2667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Equation" r:id="rId3" imgW="977900" imgH="241300" progId="Equation.3">
                  <p:embed/>
                </p:oleObj>
              </mc:Choice>
              <mc:Fallback>
                <p:oleObj name="Equation" r:id="rId3" imgW="9779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628" y="1124744"/>
                        <a:ext cx="26670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4724400" y="609600"/>
          <a:ext cx="37338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Equation" r:id="rId5" imgW="1625600" imgH="431800" progId="Equation.3">
                  <p:embed/>
                </p:oleObj>
              </mc:Choice>
              <mc:Fallback>
                <p:oleObj name="Equation" r:id="rId5" imgW="16256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609600"/>
                        <a:ext cx="37338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35" name="Group 11"/>
          <p:cNvGrpSpPr/>
          <p:nvPr/>
        </p:nvGrpSpPr>
        <p:grpSpPr bwMode="auto">
          <a:xfrm>
            <a:off x="538957" y="1970456"/>
            <a:ext cx="3459162" cy="3419475"/>
            <a:chOff x="565" y="1026"/>
            <a:chExt cx="2179" cy="2154"/>
          </a:xfrm>
        </p:grpSpPr>
        <p:graphicFrame>
          <p:nvGraphicFramePr>
            <p:cNvPr id="26627" name="Object 3"/>
            <p:cNvGraphicFramePr>
              <a:graphicFrameLocks noChangeAspect="1"/>
            </p:cNvGraphicFramePr>
            <p:nvPr/>
          </p:nvGraphicFramePr>
          <p:xfrm>
            <a:off x="968" y="1026"/>
            <a:ext cx="1776" cy="2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6" r:id="rId7" imgW="1016000" imgH="1130300" progId="Equation.3">
                    <p:embed/>
                  </p:oleObj>
                </mc:Choice>
                <mc:Fallback>
                  <p:oleObj r:id="rId7" imgW="1016000" imgH="11303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8" y="1026"/>
                          <a:ext cx="1776" cy="21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32" name="Text Box 8"/>
            <p:cNvSpPr txBox="1">
              <a:spLocks noChangeArrowheads="1"/>
            </p:cNvSpPr>
            <p:nvPr/>
          </p:nvSpPr>
          <p:spPr bwMode="auto">
            <a:xfrm>
              <a:off x="565" y="1071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2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解：</a:t>
              </a:r>
            </a:p>
          </p:txBody>
        </p:sp>
      </p:grpSp>
      <p:grpSp>
        <p:nvGrpSpPr>
          <p:cNvPr id="26636" name="Group 12"/>
          <p:cNvGrpSpPr/>
          <p:nvPr/>
        </p:nvGrpSpPr>
        <p:grpSpPr bwMode="auto">
          <a:xfrm>
            <a:off x="4140200" y="2547938"/>
            <a:ext cx="4608513" cy="3473450"/>
            <a:chOff x="2608" y="1605"/>
            <a:chExt cx="2903" cy="2188"/>
          </a:xfrm>
        </p:grpSpPr>
        <p:graphicFrame>
          <p:nvGraphicFramePr>
            <p:cNvPr id="26629" name="Object 5"/>
            <p:cNvGraphicFramePr>
              <a:graphicFrameLocks noChangeAspect="1"/>
            </p:cNvGraphicFramePr>
            <p:nvPr/>
          </p:nvGraphicFramePr>
          <p:xfrm>
            <a:off x="3063" y="1605"/>
            <a:ext cx="2448" cy="2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7" name="Equation" r:id="rId9" imgW="1625600" imgH="1320800" progId="Equation.3">
                    <p:embed/>
                  </p:oleObj>
                </mc:Choice>
                <mc:Fallback>
                  <p:oleObj name="Equation" r:id="rId9" imgW="1625600" imgH="13208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3" y="1605"/>
                          <a:ext cx="2448" cy="2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2608" y="1752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2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解：</a:t>
              </a:r>
            </a:p>
          </p:txBody>
        </p:sp>
      </p:grp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77057" y="246294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计算：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27063" y="888137"/>
            <a:ext cx="7772400" cy="685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zh-CN" altLang="en-US" sz="6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有理数的回顾与思考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93738" y="1949450"/>
            <a:ext cx="7200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想一想：本节课你学到了什么？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766763" y="2741613"/>
            <a:ext cx="7632700" cy="2043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混合运算法则：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先算乘方，再算乘除，最后算加减；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如果有括号，先算括号里面的。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838200" y="4960938"/>
            <a:ext cx="6607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回顾与思考本章你学到了什么？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1219200" y="1752600"/>
            <a:ext cx="1219200" cy="2362200"/>
          </a:xfrm>
          <a:prstGeom prst="roundRect">
            <a:avLst>
              <a:gd name="adj" fmla="val 30731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971800" y="3048000"/>
            <a:ext cx="838200" cy="2133600"/>
          </a:xfrm>
          <a:prstGeom prst="roundRect">
            <a:avLst>
              <a:gd name="adj" fmla="val 30731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3048000" y="533400"/>
            <a:ext cx="838200" cy="2133600"/>
          </a:xfrm>
          <a:prstGeom prst="roundRect">
            <a:avLst>
              <a:gd name="adj" fmla="val 30731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5867400" y="1752600"/>
            <a:ext cx="990600" cy="2362200"/>
          </a:xfrm>
          <a:prstGeom prst="roundRect">
            <a:avLst>
              <a:gd name="adj" fmla="val 30731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7315200" y="1752600"/>
            <a:ext cx="914400" cy="2362200"/>
          </a:xfrm>
          <a:prstGeom prst="roundRect">
            <a:avLst>
              <a:gd name="adj" fmla="val 30731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441331" y="2133600"/>
            <a:ext cx="800219" cy="1676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dirty="0">
                <a:latin typeface="Times New Roman" panose="02020603050405020304" pitchFamily="18" charset="0"/>
                <a:ea typeface="隶书" panose="02010509060101010101" pitchFamily="49" charset="-122"/>
              </a:rPr>
              <a:t>有理数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117731" y="990600"/>
            <a:ext cx="800219" cy="1219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dirty="0">
                <a:latin typeface="Times New Roman" panose="02020603050405020304" pitchFamily="18" charset="0"/>
                <a:ea typeface="隶书" panose="02010509060101010101" pitchFamily="49" charset="-122"/>
              </a:rPr>
              <a:t>数轴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041531" y="3352800"/>
            <a:ext cx="800219" cy="1676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dirty="0">
                <a:latin typeface="Times New Roman" panose="02020603050405020304" pitchFamily="18" charset="0"/>
                <a:ea typeface="隶书" panose="02010509060101010101" pitchFamily="49" charset="-122"/>
              </a:rPr>
              <a:t>绝对值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014561" y="1905000"/>
            <a:ext cx="738664" cy="210006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>
                <a:latin typeface="隶书" panose="02010509060101010101" pitchFamily="49" charset="-122"/>
                <a:ea typeface="隶书" panose="02010509060101010101" pitchFamily="49" charset="-122"/>
              </a:rPr>
              <a:t>加减乘除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7462361" y="1905000"/>
            <a:ext cx="738664" cy="210006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>
                <a:latin typeface="隶书" panose="02010509060101010101" pitchFamily="49" charset="-122"/>
                <a:ea typeface="隶书" panose="02010509060101010101" pitchFamily="49" charset="-122"/>
              </a:rPr>
              <a:t>混合运算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6858000" y="29718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438400" y="21336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2438400" y="37338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810000" y="21336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3810000" y="38100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533400" y="304800"/>
            <a:ext cx="259080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知识流程图</a:t>
            </a:r>
          </a:p>
        </p:txBody>
      </p:sp>
      <p:sp>
        <p:nvSpPr>
          <p:cNvPr id="16405" name="AutoShape 21"/>
          <p:cNvSpPr>
            <a:spLocks noChangeArrowheads="1"/>
          </p:cNvSpPr>
          <p:nvPr/>
        </p:nvSpPr>
        <p:spPr bwMode="auto">
          <a:xfrm>
            <a:off x="1524000" y="5410200"/>
            <a:ext cx="6172200" cy="609600"/>
          </a:xfrm>
          <a:prstGeom prst="flowChartAlternate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6" name="AutoShape 22"/>
          <p:cNvSpPr>
            <a:spLocks noChangeArrowheads="1"/>
          </p:cNvSpPr>
          <p:nvPr/>
        </p:nvSpPr>
        <p:spPr bwMode="auto">
          <a:xfrm>
            <a:off x="7696200" y="4876800"/>
            <a:ext cx="609600" cy="838200"/>
          </a:xfrm>
          <a:prstGeom prst="curvedLeftArrow">
            <a:avLst>
              <a:gd name="adj1" fmla="val 27500"/>
              <a:gd name="adj2" fmla="val 55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7" name="AutoShape 23"/>
          <p:cNvSpPr>
            <a:spLocks noChangeArrowheads="1"/>
          </p:cNvSpPr>
          <p:nvPr/>
        </p:nvSpPr>
        <p:spPr bwMode="auto">
          <a:xfrm>
            <a:off x="914400" y="4876800"/>
            <a:ext cx="609600" cy="838200"/>
          </a:xfrm>
          <a:prstGeom prst="curvedRightArrow">
            <a:avLst>
              <a:gd name="adj1" fmla="val 27500"/>
              <a:gd name="adj2" fmla="val 55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3200400" y="5410200"/>
            <a:ext cx="3027784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dirty="0">
                <a:solidFill>
                  <a:schemeClr val="accent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解决实际问题</a:t>
            </a:r>
          </a:p>
        </p:txBody>
      </p:sp>
      <p:sp>
        <p:nvSpPr>
          <p:cNvPr id="16409" name="AutoShape 25"/>
          <p:cNvSpPr>
            <a:spLocks noChangeArrowheads="1"/>
          </p:cNvSpPr>
          <p:nvPr/>
        </p:nvSpPr>
        <p:spPr bwMode="auto">
          <a:xfrm>
            <a:off x="4419600" y="762000"/>
            <a:ext cx="990600" cy="4267200"/>
          </a:xfrm>
          <a:prstGeom prst="roundRect">
            <a:avLst>
              <a:gd name="adj" fmla="val 30731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5334000" y="29718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4642605" y="838200"/>
            <a:ext cx="677108" cy="4191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>
                <a:latin typeface="隶书" panose="02010509060101010101" pitchFamily="49" charset="-122"/>
                <a:ea typeface="隶书" panose="02010509060101010101" pitchFamily="49" charset="-122"/>
              </a:rPr>
              <a:t>比较大小 相反数 倒数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3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utoUpdateAnimBg="0"/>
      <p:bldP spid="16394" grpId="0" autoUpdateAnimBg="0"/>
      <p:bldP spid="16395" grpId="0" autoUpdateAnimBg="0"/>
      <p:bldP spid="16396" grpId="0" autoUpdateAnimBg="0"/>
      <p:bldP spid="16397" grpId="0" autoUpdateAnimBg="0"/>
      <p:bldP spid="16408" grpId="0" autoUpdateAnimBg="0"/>
      <p:bldP spid="1641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062413" y="2862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733800" y="2767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403648" y="2125663"/>
            <a:ext cx="6264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作业：同步练</a:t>
            </a:r>
            <a:r>
              <a:rPr kumimoji="1" lang="zh-CN" altLang="en-US" sz="3600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习 </a:t>
            </a:r>
            <a:endParaRPr kumimoji="1" lang="zh-CN" altLang="en-US" sz="24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2" name="Rectangle 110"/>
          <p:cNvSpPr>
            <a:spLocks noChangeArrowheads="1"/>
          </p:cNvSpPr>
          <p:nvPr/>
        </p:nvSpPr>
        <p:spPr bwMode="auto">
          <a:xfrm>
            <a:off x="685800" y="533400"/>
            <a:ext cx="7772400" cy="685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zh-CN" altLang="en-US" sz="6000" b="1">
                <a:solidFill>
                  <a:schemeClr val="accent2"/>
                </a:solidFill>
                <a:latin typeface="Times New Roman" panose="02020603050405020304" pitchFamily="18" charset="0"/>
              </a:rPr>
              <a:t>有理数的混合运算</a:t>
            </a:r>
          </a:p>
        </p:txBody>
      </p:sp>
      <p:graphicFrame>
        <p:nvGraphicFramePr>
          <p:cNvPr id="3234" name="Group 162"/>
          <p:cNvGraphicFramePr>
            <a:graphicFrameLocks noGrp="1"/>
          </p:cNvGraphicFramePr>
          <p:nvPr>
            <p:ph type="tbl" idx="1"/>
          </p:nvPr>
        </p:nvGraphicFramePr>
        <p:xfrm>
          <a:off x="685800" y="1556792"/>
          <a:ext cx="7772400" cy="486346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符号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计算绝对值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加法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同号取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异号取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减法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减去一个数等于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乘法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同号取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3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异号取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3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除法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同号取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1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异号取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除以一个数等于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50" name="Group 54"/>
          <p:cNvGraphicFramePr>
            <a:graphicFrameLocks noGrp="1"/>
          </p:cNvGraphicFramePr>
          <p:nvPr>
            <p:ph type="tbl" idx="1"/>
          </p:nvPr>
        </p:nvGraphicFramePr>
        <p:xfrm>
          <a:off x="990600" y="1524000"/>
          <a:ext cx="7772400" cy="486346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符号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计算绝对值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加法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同号取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相同的符号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绝对值相加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异号取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绝对值大的符号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绝对值相减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减法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减去一个数等于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乘法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同号取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3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异号取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3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除法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同号取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1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异号取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除以一个数等于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685800" y="533400"/>
            <a:ext cx="7772400" cy="685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zh-CN" altLang="en-US" sz="6000" b="1">
                <a:solidFill>
                  <a:schemeClr val="accent2"/>
                </a:solidFill>
                <a:latin typeface="Times New Roman" panose="02020603050405020304" pitchFamily="18" charset="0"/>
              </a:rPr>
              <a:t>有理数的混合运算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Group 2"/>
          <p:cNvGraphicFramePr>
            <a:graphicFrameLocks noGrp="1"/>
          </p:cNvGraphicFramePr>
          <p:nvPr>
            <p:ph type="tbl" idx="1"/>
          </p:nvPr>
        </p:nvGraphicFramePr>
        <p:xfrm>
          <a:off x="990600" y="1524000"/>
          <a:ext cx="7772400" cy="486346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符号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计算绝对值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加法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同号取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相同的符号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绝对值相加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异号取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绝对值大的符号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绝对值相减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减法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减去一个数等于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加上这个数的相反数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乘法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同号取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3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异号取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3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除法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同号取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1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异号取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除以一个数等于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685800" y="533400"/>
            <a:ext cx="7772400" cy="685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zh-CN" altLang="en-US" sz="6000" b="1">
                <a:solidFill>
                  <a:schemeClr val="accent2"/>
                </a:solidFill>
                <a:latin typeface="Times New Roman" panose="02020603050405020304" pitchFamily="18" charset="0"/>
              </a:rPr>
              <a:t>有理数的混合运算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65" name="Group 45"/>
          <p:cNvGraphicFramePr>
            <a:graphicFrameLocks noGrp="1"/>
          </p:cNvGraphicFramePr>
          <p:nvPr>
            <p:ph type="tbl" idx="1"/>
          </p:nvPr>
        </p:nvGraphicFramePr>
        <p:xfrm>
          <a:off x="990600" y="1524000"/>
          <a:ext cx="7772400" cy="486346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符号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计算绝对值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加法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同号取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相同的符号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绝对值相加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异号取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绝对值大的符号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绝对值相减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减法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减去一个数等于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加上这个数的相反数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乘法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同号取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绝对值相乘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3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异号取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3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除法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同号取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1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异号取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除以一个数等于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685800" y="533400"/>
            <a:ext cx="7772400" cy="685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zh-CN" altLang="en-US" sz="6000" b="1">
                <a:solidFill>
                  <a:schemeClr val="accent2"/>
                </a:solidFill>
                <a:latin typeface="Times New Roman" panose="02020603050405020304" pitchFamily="18" charset="0"/>
              </a:rPr>
              <a:t>有理数的混合运算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87" name="Group 43"/>
          <p:cNvGraphicFramePr>
            <a:graphicFrameLocks noGrp="1"/>
          </p:cNvGraphicFramePr>
          <p:nvPr>
            <p:ph type="tbl" idx="1"/>
          </p:nvPr>
        </p:nvGraphicFramePr>
        <p:xfrm>
          <a:off x="990600" y="1524000"/>
          <a:ext cx="7772400" cy="486346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符号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计算绝对值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加法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同号取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相同的符号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绝对值相加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异号取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绝对值大的符号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绝对值相减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减法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减去一个数等于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加上这个数的相反数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乘法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同号取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绝对值相乘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3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异号取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3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除法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同号取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绝对值相除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1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异号取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除以一个数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等于乘以这个数的倒数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4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685800" y="533400"/>
            <a:ext cx="7772400" cy="685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zh-CN" altLang="en-US" sz="6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有理数的混合运算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11560" y="620688"/>
            <a:ext cx="7772400" cy="685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zh-CN" altLang="en-US" sz="6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有理数的混合运算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024313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79338" y="1628800"/>
          <a:ext cx="3748088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091565" imgH="431800" progId="Equation.3">
                  <p:embed/>
                </p:oleObj>
              </mc:Choice>
              <mc:Fallback>
                <p:oleObj name="Equation" r:id="rId3" imgW="1091565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338" y="1628800"/>
                        <a:ext cx="3748088" cy="1465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116013" y="3284538"/>
            <a:ext cx="7632700" cy="22891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混合运算法则：</a:t>
            </a:r>
          </a:p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先算乘方，再算乘除，最后算加减；</a:t>
            </a:r>
          </a:p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如果有括号，先算括号里面的。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685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zh-CN" altLang="en-US" sz="6000" b="1">
                <a:solidFill>
                  <a:schemeClr val="accent2"/>
                </a:solidFill>
                <a:latin typeface="Times New Roman" panose="02020603050405020304" pitchFamily="18" charset="0"/>
              </a:rPr>
              <a:t>有理数的混合运算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024313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862388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1187450" y="1814513"/>
          <a:ext cx="3024188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Equation" r:id="rId3" imgW="1091565" imgH="431800" progId="Equation.3">
                  <p:embed/>
                </p:oleObj>
              </mc:Choice>
              <mc:Fallback>
                <p:oleObj name="Equation" r:id="rId3" imgW="1091565" imgH="431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814513"/>
                        <a:ext cx="3024188" cy="1182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92" name="Group 16"/>
          <p:cNvGrpSpPr/>
          <p:nvPr/>
        </p:nvGrpSpPr>
        <p:grpSpPr bwMode="auto">
          <a:xfrm>
            <a:off x="4140200" y="1814513"/>
            <a:ext cx="4392613" cy="1079500"/>
            <a:chOff x="2608" y="981"/>
            <a:chExt cx="2767" cy="680"/>
          </a:xfrm>
        </p:grpSpPr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2608" y="1117"/>
              <a:ext cx="276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b="1">
                  <a:latin typeface="Times New Roman" panose="02020603050405020304" pitchFamily="18" charset="0"/>
                </a:rPr>
                <a:t>3+4×(-     )=3-     =</a:t>
              </a:r>
            </a:p>
          </p:txBody>
        </p:sp>
        <p:graphicFrame>
          <p:nvGraphicFramePr>
            <p:cNvPr id="24589" name="Object 13"/>
            <p:cNvGraphicFramePr>
              <a:graphicFrameLocks noChangeAspect="1"/>
            </p:cNvGraphicFramePr>
            <p:nvPr/>
          </p:nvGraphicFramePr>
          <p:xfrm>
            <a:off x="3651" y="981"/>
            <a:ext cx="340" cy="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08" name="公式" r:id="rId5" imgW="177800" imgH="609600" progId="Equation.3">
                    <p:embed/>
                  </p:oleObj>
                </mc:Choice>
                <mc:Fallback>
                  <p:oleObj name="公式" r:id="rId5" imgW="177800" imgH="6096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981"/>
                          <a:ext cx="340" cy="6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90" name="Object 14"/>
            <p:cNvGraphicFramePr>
              <a:graphicFrameLocks noChangeAspect="1"/>
            </p:cNvGraphicFramePr>
            <p:nvPr/>
          </p:nvGraphicFramePr>
          <p:xfrm>
            <a:off x="4540" y="999"/>
            <a:ext cx="205" cy="6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09" name="公式" r:id="rId7" imgW="190500" imgH="609600" progId="Equation.3">
                    <p:embed/>
                  </p:oleObj>
                </mc:Choice>
                <mc:Fallback>
                  <p:oleObj name="公式" r:id="rId7" imgW="190500" imgH="6096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0" y="999"/>
                          <a:ext cx="205" cy="6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91" name="Object 15"/>
            <p:cNvGraphicFramePr>
              <a:graphicFrameLocks noChangeAspect="1"/>
            </p:cNvGraphicFramePr>
            <p:nvPr/>
          </p:nvGraphicFramePr>
          <p:xfrm>
            <a:off x="5052" y="999"/>
            <a:ext cx="277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10" name="公式" r:id="rId9" imgW="266700" imgH="609600" progId="Equation.3">
                    <p:embed/>
                  </p:oleObj>
                </mc:Choice>
                <mc:Fallback>
                  <p:oleObj name="公式" r:id="rId9" imgW="266700" imgH="6096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52" y="999"/>
                          <a:ext cx="277" cy="6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971550" y="188913"/>
            <a:ext cx="1368425" cy="7921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幼圆" panose="02010509060101010101" charset="-122"/>
                <a:ea typeface="幼圆" panose="02010509060101010101" charset="-122"/>
              </a:rPr>
              <a:t>做一做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2392363" y="333375"/>
          <a:ext cx="4267200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r:id="rId3" imgW="1295400" imgH="431800" progId="Equation.3">
                  <p:embed/>
                </p:oleObj>
              </mc:Choice>
              <mc:Fallback>
                <p:oleObj r:id="rId3" imgW="12954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2363" y="333375"/>
                        <a:ext cx="4267200" cy="141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33" name="Group 5"/>
          <p:cNvGrpSpPr/>
          <p:nvPr/>
        </p:nvGrpSpPr>
        <p:grpSpPr bwMode="auto">
          <a:xfrm>
            <a:off x="1187450" y="2581275"/>
            <a:ext cx="6553200" cy="2724150"/>
            <a:chOff x="384" y="2064"/>
            <a:chExt cx="4128" cy="1716"/>
          </a:xfrm>
        </p:grpSpPr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384" y="2256"/>
              <a:ext cx="115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600" b="1"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3600" b="1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3600" b="1">
                  <a:latin typeface="Times New Roman" panose="02020603050405020304" pitchFamily="18" charset="0"/>
                </a:rPr>
                <a:t>原式</a:t>
              </a:r>
            </a:p>
          </p:txBody>
        </p:sp>
        <p:graphicFrame>
          <p:nvGraphicFramePr>
            <p:cNvPr id="22535" name="Object 7"/>
            <p:cNvGraphicFramePr>
              <a:graphicFrameLocks noChangeAspect="1"/>
            </p:cNvGraphicFramePr>
            <p:nvPr/>
          </p:nvGraphicFramePr>
          <p:xfrm>
            <a:off x="1392" y="2064"/>
            <a:ext cx="3120" cy="8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4" r:id="rId5" imgW="1193800" imgH="431800" progId="Equation.3">
                    <p:embed/>
                  </p:oleObj>
                </mc:Choice>
                <mc:Fallback>
                  <p:oleObj r:id="rId5" imgW="1193800" imgH="4318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2064"/>
                          <a:ext cx="3120" cy="8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6" name="Object 8"/>
            <p:cNvGraphicFramePr>
              <a:graphicFrameLocks noChangeAspect="1"/>
            </p:cNvGraphicFramePr>
            <p:nvPr/>
          </p:nvGraphicFramePr>
          <p:xfrm>
            <a:off x="1392" y="2880"/>
            <a:ext cx="1008" cy="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5" r:id="rId7" imgW="494665" imgH="177800" progId="Equation.3">
                    <p:embed/>
                  </p:oleObj>
                </mc:Choice>
                <mc:Fallback>
                  <p:oleObj r:id="rId7" imgW="494665" imgH="1778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2880"/>
                          <a:ext cx="1008" cy="3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7" name="Object 9"/>
            <p:cNvGraphicFramePr>
              <a:graphicFrameLocks noChangeAspect="1"/>
            </p:cNvGraphicFramePr>
            <p:nvPr/>
          </p:nvGraphicFramePr>
          <p:xfrm>
            <a:off x="1440" y="3408"/>
            <a:ext cx="624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6" r:id="rId9" imgW="304165" imgH="177800" progId="Equation.3">
                    <p:embed/>
                  </p:oleObj>
                </mc:Choice>
                <mc:Fallback>
                  <p:oleObj r:id="rId9" imgW="304165" imgH="1778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3408"/>
                          <a:ext cx="624" cy="3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098550" y="1830040"/>
            <a:ext cx="73618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分析</a:t>
            </a:r>
            <a:r>
              <a:rPr kumimoji="1" lang="en-US" altLang="zh-CN" sz="2400" b="1" dirty="0">
                <a:solidFill>
                  <a:srgbClr val="FF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kumimoji="1" lang="zh-CN" altLang="en-US" sz="2400" b="1" dirty="0">
                <a:solidFill>
                  <a:srgbClr val="FF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这个算式有哪几种运算</a:t>
            </a:r>
            <a:r>
              <a:rPr kumimoji="1" lang="en-US" altLang="zh-CN" sz="2400" b="1" dirty="0">
                <a:solidFill>
                  <a:srgbClr val="FF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  <a:r>
              <a:rPr kumimoji="1" lang="zh-CN" altLang="en-US" sz="2400" b="1" dirty="0">
                <a:solidFill>
                  <a:srgbClr val="FF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运算顺序又是怎么样的</a:t>
            </a:r>
            <a:r>
              <a:rPr kumimoji="1" lang="en-US" altLang="zh-CN" sz="2400" b="1" dirty="0">
                <a:solidFill>
                  <a:srgbClr val="FF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8" grpId="0"/>
    </p:bldLst>
  </p:timing>
</p:sld>
</file>

<file path=ppt/theme/theme1.xml><?xml version="1.0" encoding="utf-8"?>
<a:theme xmlns:a="http://schemas.openxmlformats.org/drawingml/2006/main" name="WWW.2PPT.COM&#10;">
  <a:themeElements>
    <a:clrScheme name="蓝色电子产品模板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蓝色电子产品模板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蓝色电子产品模板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主题14</Template>
  <TotalTime>0</TotalTime>
  <Words>628</Words>
  <Application>Microsoft Office PowerPoint</Application>
  <PresentationFormat>全屏显示(4:3)</PresentationFormat>
  <Paragraphs>152</Paragraphs>
  <Slides>18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18</vt:i4>
      </vt:variant>
    </vt:vector>
  </HeadingPairs>
  <TitlesOfParts>
    <vt:vector size="31" baseType="lpstr">
      <vt:lpstr>汉仪大宋简</vt:lpstr>
      <vt:lpstr>黑体</vt:lpstr>
      <vt:lpstr>隶书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Equation</vt:lpstr>
      <vt:lpstr>公式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2003-10-11T08:55:00Z</dcterms:created>
  <dcterms:modified xsi:type="dcterms:W3CDTF">2023-01-16T16:09:43Z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DD067CBEA86D4B72B3BC752212021683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