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48D99F7-D8AA-4824-BE64-54449BDF73C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629CA2E-0243-4192-8A3A-AE3BA07FE6EC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993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99331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99332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337CCC95-96B2-4340-B369-2CE934221F4F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EDA758E-9F66-4700-8CFF-0F5D76A3EEA3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1013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01379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101380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148BFF86-4A94-4A68-B00E-02428AD70537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72FE29C-0C7B-42B8-8EAD-4D20BDABA164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1044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04451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104452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7B66B23D-D2EC-4F84-9EC6-0A81C706E5C6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D99F7-D8AA-4824-BE64-54449BDF73C9}" type="slidenum">
              <a:rPr lang="en-US" altLang="zh-CN" smtClean="0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15519D9-DC6F-40EC-A1C4-65701C7DDFC1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1136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1366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113668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4F50FFBC-0493-493A-95AC-8A9189DA22F0}" type="slidenum">
              <a:rPr lang="en-US" altLang="zh-CN" sz="1200"/>
              <a:t>14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577F6-AFCE-4FBD-BA37-6AFD74AD00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60A9F-C2A1-4092-9786-40995F3954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0EDC9-FC88-4AD7-AD42-30FE614EA3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D3171-897A-4C94-94E0-F2C770E8C2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A2157-3D64-4947-A8D4-EE021B48FFE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7A917-C8DD-4778-B5EE-A41FDA0030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5F5F0-F1F3-4552-9D04-4052338FF9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F0A00-44CE-46F9-B834-4859BA7B4F5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C32AA-8FBE-41D3-B85B-8EFDC60051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A0AAD-95DC-441F-B2FF-BBACA7B23B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01C749C-3EFA-46A9-9D49-514F8ACF10B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5"/>
          <p:cNvSpPr>
            <a:spLocks noChangeArrowheads="1"/>
          </p:cNvSpPr>
          <p:nvPr/>
        </p:nvSpPr>
        <p:spPr bwMode="auto">
          <a:xfrm>
            <a:off x="0" y="1733550"/>
            <a:ext cx="9143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8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r>
              <a:rPr lang="zh-CN" altLang="en-US" sz="48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行线的判定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" y="819150"/>
            <a:ext cx="9143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第七章  平行线的证明</a:t>
            </a:r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MH_Text_1"/>
          <p:cNvSpPr>
            <a:spLocks noChangeArrowheads="1"/>
          </p:cNvSpPr>
          <p:nvPr/>
        </p:nvSpPr>
        <p:spPr bwMode="auto">
          <a:xfrm>
            <a:off x="723900" y="325874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9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46233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0" name="MH_Other_1"/>
          <p:cNvSpPr>
            <a:spLocks noChangeArrowheads="1"/>
          </p:cNvSpPr>
          <p:nvPr/>
        </p:nvSpPr>
        <p:spPr bwMode="auto">
          <a:xfrm>
            <a:off x="2149476" y="35909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" name="MH_Text_2"/>
          <p:cNvSpPr>
            <a:spLocks noChangeArrowheads="1"/>
          </p:cNvSpPr>
          <p:nvPr/>
        </p:nvSpPr>
        <p:spPr bwMode="auto">
          <a:xfrm>
            <a:off x="2711450" y="325755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2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46233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3" name="MH_Other_2"/>
          <p:cNvSpPr>
            <a:spLocks noChangeArrowheads="1"/>
          </p:cNvSpPr>
          <p:nvPr/>
        </p:nvSpPr>
        <p:spPr bwMode="auto">
          <a:xfrm>
            <a:off x="2746376" y="358854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4" name="MH_Other_3"/>
          <p:cNvSpPr>
            <a:spLocks noChangeArrowheads="1"/>
          </p:cNvSpPr>
          <p:nvPr/>
        </p:nvSpPr>
        <p:spPr bwMode="auto">
          <a:xfrm>
            <a:off x="4179889" y="35909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MH_Text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25755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6" name="MH_SubTitle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46233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7" name="MH_Other_4"/>
          <p:cNvSpPr>
            <a:spLocks noChangeArrowheads="1"/>
          </p:cNvSpPr>
          <p:nvPr/>
        </p:nvSpPr>
        <p:spPr bwMode="auto">
          <a:xfrm>
            <a:off x="4776788" y="358854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8" name="MH_Other_5"/>
          <p:cNvSpPr>
            <a:spLocks noChangeArrowheads="1"/>
          </p:cNvSpPr>
          <p:nvPr/>
        </p:nvSpPr>
        <p:spPr bwMode="auto">
          <a:xfrm>
            <a:off x="6178551" y="35909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9" name="MH_Text_4"/>
          <p:cNvSpPr>
            <a:spLocks noChangeArrowheads="1"/>
          </p:cNvSpPr>
          <p:nvPr/>
        </p:nvSpPr>
        <p:spPr bwMode="auto">
          <a:xfrm>
            <a:off x="6727825" y="325755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50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27826" y="346233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51" name="MH_Other_6"/>
          <p:cNvSpPr>
            <a:spLocks noChangeArrowheads="1"/>
          </p:cNvSpPr>
          <p:nvPr/>
        </p:nvSpPr>
        <p:spPr bwMode="auto">
          <a:xfrm>
            <a:off x="6777039" y="358854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2" name="MH_Other_7"/>
          <p:cNvGrpSpPr/>
          <p:nvPr/>
        </p:nvGrpSpPr>
        <p:grpSpPr bwMode="auto">
          <a:xfrm>
            <a:off x="2085975" y="3555206"/>
            <a:ext cx="890588" cy="200025"/>
            <a:chOff x="0" y="0"/>
            <a:chExt cx="561" cy="169"/>
          </a:xfrm>
        </p:grpSpPr>
        <p:pic>
          <p:nvPicPr>
            <p:cNvPr id="53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5" name="MH_Other_8"/>
          <p:cNvSpPr>
            <a:spLocks noChangeArrowheads="1"/>
          </p:cNvSpPr>
          <p:nvPr/>
        </p:nvSpPr>
        <p:spPr bwMode="auto">
          <a:xfrm>
            <a:off x="2184401" y="36218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6" name="MH_Other_9"/>
          <p:cNvGrpSpPr/>
          <p:nvPr/>
        </p:nvGrpSpPr>
        <p:grpSpPr bwMode="auto">
          <a:xfrm>
            <a:off x="4116388" y="3555206"/>
            <a:ext cx="889000" cy="200025"/>
            <a:chOff x="0" y="0"/>
            <a:chExt cx="560" cy="169"/>
          </a:xfrm>
        </p:grpSpPr>
        <p:pic>
          <p:nvPicPr>
            <p:cNvPr id="57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9" name="MH_Other_10"/>
          <p:cNvSpPr>
            <a:spLocks noChangeArrowheads="1"/>
          </p:cNvSpPr>
          <p:nvPr/>
        </p:nvSpPr>
        <p:spPr bwMode="auto">
          <a:xfrm>
            <a:off x="4214814" y="36218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60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55520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6226176" y="363140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62" name="MH_Other_12"/>
          <p:cNvSpPr>
            <a:spLocks noChangeArrowheads="1"/>
          </p:cNvSpPr>
          <p:nvPr/>
        </p:nvSpPr>
        <p:spPr bwMode="auto">
          <a:xfrm>
            <a:off x="6213476" y="36218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5" name="Text Box 5"/>
          <p:cNvSpPr txBox="1">
            <a:spLocks noChangeArrowheads="1"/>
          </p:cNvSpPr>
          <p:nvPr/>
        </p:nvSpPr>
        <p:spPr bwMode="auto">
          <a:xfrm>
            <a:off x="684214" y="1006079"/>
            <a:ext cx="7920037" cy="111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判定方法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两条直线被第三条直线所截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如果同旁内角互补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那么这两条直线平行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82" name="Text Box 4"/>
          <p:cNvSpPr txBox="1">
            <a:spLocks noChangeArrowheads="1"/>
          </p:cNvSpPr>
          <p:nvPr/>
        </p:nvSpPr>
        <p:spPr bwMode="auto">
          <a:xfrm>
            <a:off x="107950" y="2031207"/>
            <a:ext cx="69103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简单说成：</a:t>
            </a:r>
            <a:r>
              <a:rPr lang="zh-CN" altLang="en-US" sz="28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同旁内角互补，两直线平行</a:t>
            </a:r>
            <a:r>
              <a:rPr lang="en-US" altLang="zh-CN" sz="28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83" name="Rectangle 6"/>
          <p:cNvSpPr>
            <a:spLocks noChangeArrowheads="1"/>
          </p:cNvSpPr>
          <p:nvPr/>
        </p:nvSpPr>
        <p:spPr bwMode="auto">
          <a:xfrm>
            <a:off x="900113" y="2589937"/>
            <a:ext cx="21595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应用格式： </a:t>
            </a:r>
          </a:p>
        </p:txBody>
      </p:sp>
      <p:grpSp>
        <p:nvGrpSpPr>
          <p:cNvPr id="16388" name="Group 24"/>
          <p:cNvGrpSpPr/>
          <p:nvPr/>
        </p:nvGrpSpPr>
        <p:grpSpPr bwMode="auto">
          <a:xfrm>
            <a:off x="5435600" y="2481263"/>
            <a:ext cx="3097213" cy="2231231"/>
            <a:chOff x="0" y="278"/>
            <a:chExt cx="5308" cy="4960"/>
          </a:xfrm>
        </p:grpSpPr>
        <p:sp>
          <p:nvSpPr>
            <p:cNvPr id="108550" name="Line 4"/>
            <p:cNvSpPr>
              <a:spLocks noChangeShapeType="1"/>
            </p:cNvSpPr>
            <p:nvPr/>
          </p:nvSpPr>
          <p:spPr bwMode="auto">
            <a:xfrm>
              <a:off x="0" y="1365"/>
              <a:ext cx="3960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51" name="Line 5"/>
            <p:cNvSpPr>
              <a:spLocks noChangeShapeType="1"/>
            </p:cNvSpPr>
            <p:nvPr/>
          </p:nvSpPr>
          <p:spPr bwMode="auto">
            <a:xfrm>
              <a:off x="120" y="4005"/>
              <a:ext cx="4200" cy="0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52" name="Line 6"/>
            <p:cNvSpPr>
              <a:spLocks noChangeShapeType="1"/>
            </p:cNvSpPr>
            <p:nvPr/>
          </p:nvSpPr>
          <p:spPr bwMode="auto">
            <a:xfrm>
              <a:off x="907" y="388"/>
              <a:ext cx="2957" cy="48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53" name="Oval 7"/>
            <p:cNvSpPr>
              <a:spLocks noChangeArrowheads="1"/>
            </p:cNvSpPr>
            <p:nvPr/>
          </p:nvSpPr>
          <p:spPr bwMode="auto">
            <a:xfrm>
              <a:off x="3055" y="2947"/>
              <a:ext cx="1560" cy="84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8081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8554" name="Oval 10"/>
            <p:cNvSpPr>
              <a:spLocks noChangeArrowheads="1"/>
            </p:cNvSpPr>
            <p:nvPr/>
          </p:nvSpPr>
          <p:spPr bwMode="auto">
            <a:xfrm>
              <a:off x="3748" y="3645"/>
              <a:ext cx="1560" cy="84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8555" name="Oval 11"/>
            <p:cNvSpPr>
              <a:spLocks noChangeArrowheads="1"/>
            </p:cNvSpPr>
            <p:nvPr/>
          </p:nvSpPr>
          <p:spPr bwMode="auto">
            <a:xfrm>
              <a:off x="3395" y="792"/>
              <a:ext cx="1560" cy="84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8556" name="Arc 13"/>
            <p:cNvSpPr>
              <a:spLocks noChangeArrowheads="1"/>
            </p:cNvSpPr>
            <p:nvPr/>
          </p:nvSpPr>
          <p:spPr bwMode="auto">
            <a:xfrm flipV="1">
              <a:off x="1781" y="1362"/>
              <a:ext cx="227" cy="452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57" name="Text Box 14"/>
            <p:cNvSpPr txBox="1">
              <a:spLocks noChangeArrowheads="1"/>
            </p:cNvSpPr>
            <p:nvPr/>
          </p:nvSpPr>
          <p:spPr bwMode="auto">
            <a:xfrm>
              <a:off x="1809" y="1360"/>
              <a:ext cx="566" cy="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8081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8558" name="Arc 15"/>
            <p:cNvSpPr>
              <a:spLocks noChangeArrowheads="1"/>
            </p:cNvSpPr>
            <p:nvPr/>
          </p:nvSpPr>
          <p:spPr bwMode="auto">
            <a:xfrm>
              <a:off x="2816" y="3541"/>
              <a:ext cx="568" cy="455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rgbClr val="F8081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59" name="Arc 17"/>
            <p:cNvSpPr>
              <a:spLocks noChangeArrowheads="1"/>
            </p:cNvSpPr>
            <p:nvPr/>
          </p:nvSpPr>
          <p:spPr bwMode="auto">
            <a:xfrm>
              <a:off x="1208" y="908"/>
              <a:ext cx="796" cy="45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>
              <a:solidFill>
                <a:srgbClr val="F8081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60" name="Text Box 18"/>
            <p:cNvSpPr txBox="1">
              <a:spLocks noChangeArrowheads="1"/>
            </p:cNvSpPr>
            <p:nvPr/>
          </p:nvSpPr>
          <p:spPr bwMode="auto">
            <a:xfrm>
              <a:off x="1469" y="278"/>
              <a:ext cx="566" cy="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8081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5396" name="Rectangle 7"/>
          <p:cNvSpPr>
            <a:spLocks noChangeArrowheads="1"/>
          </p:cNvSpPr>
          <p:nvPr/>
        </p:nvSpPr>
        <p:spPr bwMode="auto">
          <a:xfrm>
            <a:off x="179389" y="2754720"/>
            <a:ext cx="6106159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942975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808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∵∠1+∠2=18</a:t>
            </a:r>
            <a:r>
              <a:rPr lang="en-US" altLang="zh-CN" sz="28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sz="2800">
                <a:solidFill>
                  <a:srgbClr val="F8081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°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  <a:p>
            <a:pPr indent="942975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a∥b</a:t>
            </a:r>
            <a:r>
              <a:rPr lang="en-US" altLang="zh-CN" sz="280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en-US" altLang="zh-CN" sz="280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en-US" altLang="zh-CN" sz="2800">
                <a:solidFill>
                  <a:srgbClr val="FF0000"/>
                </a:solidFill>
                <a:cs typeface="Arial" panose="020B0604020202020204" pitchFamily="34" charset="0"/>
              </a:rPr>
              <a:t>      </a:t>
            </a:r>
            <a:r>
              <a:rPr lang="en-US" altLang="zh-CN" sz="2800">
                <a:solidFill>
                  <a:srgbClr val="FF0000"/>
                </a:solidFill>
              </a:rPr>
              <a:t>   </a:t>
            </a:r>
            <a:r>
              <a:rPr lang="zh-CN" altLang="en-US" sz="2800">
                <a:solidFill>
                  <a:srgbClr val="FF0000"/>
                </a:solidFill>
                <a:cs typeface="Arial" panose="020B0604020202020204" pitchFamily="34" charset="0"/>
              </a:rPr>
              <a:t>（</a:t>
            </a: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同旁内角互补</a:t>
            </a:r>
            <a:r>
              <a:rPr lang="zh-CN" altLang="en-US" sz="2800">
                <a:solidFill>
                  <a:srgbClr val="F8081F"/>
                </a:solidFill>
                <a:ea typeface="黑体" panose="02010609060101010101" pitchFamily="49" charset="-122"/>
              </a:rPr>
              <a:t>，两直线平行</a:t>
            </a:r>
            <a:r>
              <a:rPr lang="zh-CN" altLang="en-US" sz="2800">
                <a:solidFill>
                  <a:srgbClr val="FF0000"/>
                </a:solidFill>
                <a:cs typeface="Arial" panose="020B0604020202020204" pitchFamily="34" charset="0"/>
              </a:rPr>
              <a:t>）</a:t>
            </a:r>
          </a:p>
        </p:txBody>
      </p:sp>
      <p:sp>
        <p:nvSpPr>
          <p:cNvPr id="108562" name="圆角矩形 31"/>
          <p:cNvSpPr>
            <a:spLocks noChangeArrowheads="1"/>
          </p:cNvSpPr>
          <p:nvPr/>
        </p:nvSpPr>
        <p:spPr bwMode="auto">
          <a:xfrm>
            <a:off x="611189" y="573882"/>
            <a:ext cx="1584325" cy="37861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总结归纳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" fill="hold"/>
                                        <p:tgtEl>
                                          <p:spTgt spid="1538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5" grpId="0" bldLvl="0"/>
      <p:bldP spid="15382" grpId="0" bldLvl="0"/>
      <p:bldP spid="15383" grpId="0"/>
      <p:bldP spid="15396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77826" y="560785"/>
            <a:ext cx="8423275" cy="138499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Arial" panose="020B0604020202020204" pitchFamily="34" charset="0"/>
              </a:rPr>
              <a:t>例：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cs typeface="Arial" panose="020B0604020202020204" pitchFamily="34" charset="0"/>
              </a:rPr>
              <a:t>如图所示，已知∠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cs typeface="Arial" panose="020B0604020202020204" pitchFamily="34" charset="0"/>
              </a:rPr>
              <a:t>OEB=130°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cs typeface="Arial" panose="020B0604020202020204" pitchFamily="34" charset="0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cs typeface="Arial" panose="020B0604020202020204" pitchFamily="34" charset="0"/>
              </a:rPr>
              <a:t>OF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cs typeface="Arial" panose="020B0604020202020204" pitchFamily="34" charset="0"/>
              </a:rPr>
              <a:t>平分   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cs typeface="Arial" panose="020B0604020202020204" pitchFamily="34" charset="0"/>
              </a:rPr>
              <a:t>EOD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cs typeface="Arial" panose="020B0604020202020204" pitchFamily="34" charset="0"/>
              </a:rPr>
              <a:t>，∠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cs typeface="Arial" panose="020B0604020202020204" pitchFamily="34" charset="0"/>
              </a:rPr>
              <a:t>FOD=25°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cs typeface="Arial" panose="020B0604020202020204" pitchFamily="34" charset="0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cs typeface="Arial" panose="020B0604020202020204" pitchFamily="34" charset="0"/>
              </a:rPr>
              <a:t>AB∥CD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cs typeface="Arial" panose="020B0604020202020204" pitchFamily="34" charset="0"/>
              </a:rPr>
              <a:t>吗？试说明．</a:t>
            </a:r>
          </a:p>
        </p:txBody>
      </p:sp>
      <p:pic>
        <p:nvPicPr>
          <p:cNvPr id="109571" name="图片 1" descr="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75376" y="1983581"/>
            <a:ext cx="26638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504825" y="1656160"/>
            <a:ext cx="4926349" cy="33462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 ：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∵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OF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平分∠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EOD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FOD=25°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∴∠EOD=50°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∵∠OEB=130°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∴∠EOD+OEB=180°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∴AB∥CD.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B8B"/>
              </a:solidFill>
            </a:endParaRPr>
          </a:p>
        </p:txBody>
      </p:sp>
      <p:sp>
        <p:nvSpPr>
          <p:cNvPr id="110595" name="Text Box 10"/>
          <p:cNvSpPr txBox="1">
            <a:spLocks noChangeArrowheads="1"/>
          </p:cNvSpPr>
          <p:nvPr/>
        </p:nvSpPr>
        <p:spPr bwMode="auto">
          <a:xfrm>
            <a:off x="666750" y="666750"/>
            <a:ext cx="7808913" cy="234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对于图中标记的各角，下列条件能够推理得到</a:t>
            </a:r>
            <a:r>
              <a:rPr lang="en-US" altLang="zh-CN" sz="20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的是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(        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A.∠1=∠2 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B.∠2=∠4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C.∠3=∠4   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D.∠1+∠4=180°</a:t>
            </a:r>
          </a:p>
        </p:txBody>
      </p:sp>
      <p:graphicFrame>
        <p:nvGraphicFramePr>
          <p:cNvPr id="110596" name="Object 7"/>
          <p:cNvGraphicFramePr>
            <a:graphicFrameLocks noChangeAspect="1"/>
          </p:cNvGraphicFramePr>
          <p:nvPr/>
        </p:nvGraphicFramePr>
        <p:xfrm>
          <a:off x="5091113" y="1377554"/>
          <a:ext cx="2876550" cy="172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4" r:id="rId3" imgW="2876550" imgH="2295525" progId="Paint.Picture">
                  <p:embed/>
                </p:oleObj>
              </mc:Choice>
              <mc:Fallback>
                <p:oleObj r:id="rId3" imgW="2876550" imgH="2295525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113" y="1377554"/>
                        <a:ext cx="2876550" cy="1721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42" name="矩形 41141"/>
          <p:cNvSpPr>
            <a:spLocks noChangeArrowheads="1"/>
          </p:cNvSpPr>
          <p:nvPr/>
        </p:nvSpPr>
        <p:spPr bwMode="auto">
          <a:xfrm>
            <a:off x="666751" y="3395663"/>
            <a:ext cx="73009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】∠1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的对顶角与∠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是同旁内角，若∠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1+∠4=180°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，可以根据同旁内角互补，两直线平行得到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389" name="文本框 1"/>
          <p:cNvSpPr txBox="1">
            <a:spLocks noChangeArrowheads="1"/>
          </p:cNvSpPr>
          <p:nvPr/>
        </p:nvSpPr>
        <p:spPr bwMode="auto">
          <a:xfrm>
            <a:off x="7162800" y="666750"/>
            <a:ext cx="5429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2" grpId="0"/>
      <p:bldP spid="163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8"/>
          <p:cNvSpPr txBox="1">
            <a:spLocks noChangeArrowheads="1"/>
          </p:cNvSpPr>
          <p:nvPr/>
        </p:nvSpPr>
        <p:spPr bwMode="auto">
          <a:xfrm>
            <a:off x="841374" y="488156"/>
            <a:ext cx="7845425" cy="331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如图所示，∠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1=75°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，要使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则∠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等于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      )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A.75°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B.95°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C.105°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D.115°</a:t>
            </a:r>
          </a:p>
        </p:txBody>
      </p:sp>
      <p:grpSp>
        <p:nvGrpSpPr>
          <p:cNvPr id="111619" name="组合 16574"/>
          <p:cNvGrpSpPr/>
          <p:nvPr/>
        </p:nvGrpSpPr>
        <p:grpSpPr bwMode="auto">
          <a:xfrm>
            <a:off x="3848101" y="1423988"/>
            <a:ext cx="2620963" cy="1959769"/>
            <a:chOff x="3978" y="1402"/>
            <a:chExt cx="1651" cy="1646"/>
          </a:xfrm>
        </p:grpSpPr>
        <p:sp>
          <p:nvSpPr>
            <p:cNvPr id="111620" name="直接连接符 16575"/>
            <p:cNvSpPr>
              <a:spLocks noChangeShapeType="1"/>
            </p:cNvSpPr>
            <p:nvPr/>
          </p:nvSpPr>
          <p:spPr bwMode="auto">
            <a:xfrm>
              <a:off x="4001" y="1790"/>
              <a:ext cx="12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1621" name="直接连接符 16576"/>
            <p:cNvSpPr>
              <a:spLocks noChangeShapeType="1"/>
            </p:cNvSpPr>
            <p:nvPr/>
          </p:nvSpPr>
          <p:spPr bwMode="auto">
            <a:xfrm>
              <a:off x="3978" y="2429"/>
              <a:ext cx="12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1622" name="直接连接符 16577"/>
            <p:cNvSpPr>
              <a:spLocks noChangeShapeType="1"/>
            </p:cNvSpPr>
            <p:nvPr/>
          </p:nvSpPr>
          <p:spPr bwMode="auto">
            <a:xfrm flipV="1">
              <a:off x="4280" y="1402"/>
              <a:ext cx="514" cy="141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1623" name="文本框 16578"/>
            <p:cNvSpPr txBox="1">
              <a:spLocks noChangeArrowheads="1"/>
            </p:cNvSpPr>
            <p:nvPr/>
          </p:nvSpPr>
          <p:spPr bwMode="auto">
            <a:xfrm>
              <a:off x="5294" y="1533"/>
              <a:ext cx="335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8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1624" name="文本框 16579"/>
            <p:cNvSpPr txBox="1">
              <a:spLocks noChangeArrowheads="1"/>
            </p:cNvSpPr>
            <p:nvPr/>
          </p:nvSpPr>
          <p:spPr bwMode="auto">
            <a:xfrm>
              <a:off x="5294" y="2140"/>
              <a:ext cx="335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8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1625" name="文本框 16580"/>
            <p:cNvSpPr txBox="1">
              <a:spLocks noChangeArrowheads="1"/>
            </p:cNvSpPr>
            <p:nvPr/>
          </p:nvSpPr>
          <p:spPr bwMode="auto">
            <a:xfrm>
              <a:off x="4304" y="1623"/>
              <a:ext cx="335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8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宋体" panose="02010600030101010101" pitchFamily="2" charset="-122"/>
                </a:rPr>
                <a:t>1</a:t>
              </a:r>
            </a:p>
          </p:txBody>
        </p:sp>
        <p:sp>
          <p:nvSpPr>
            <p:cNvPr id="111626" name="文本框 16581"/>
            <p:cNvSpPr txBox="1">
              <a:spLocks noChangeArrowheads="1"/>
            </p:cNvSpPr>
            <p:nvPr/>
          </p:nvSpPr>
          <p:spPr bwMode="auto">
            <a:xfrm>
              <a:off x="4442" y="2319"/>
              <a:ext cx="335" cy="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8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111627" name="任意多边形 16582"/>
            <p:cNvSpPr>
              <a:spLocks noChangeArrowheads="1"/>
            </p:cNvSpPr>
            <p:nvPr/>
          </p:nvSpPr>
          <p:spPr bwMode="auto">
            <a:xfrm rot="6311150">
              <a:off x="4398" y="2416"/>
              <a:ext cx="152" cy="146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  <a:path w="21600" h="21600" stroke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>
                <a:solidFill>
                  <a:srgbClr val="FF0000"/>
                </a:solidFill>
              </a:endParaRPr>
            </a:p>
          </p:txBody>
        </p:sp>
        <p:sp>
          <p:nvSpPr>
            <p:cNvPr id="111628" name="任意多边形 16583"/>
            <p:cNvSpPr>
              <a:spLocks noChangeArrowheads="1"/>
            </p:cNvSpPr>
            <p:nvPr/>
          </p:nvSpPr>
          <p:spPr bwMode="auto">
            <a:xfrm rot="-9414420">
              <a:off x="4513" y="1813"/>
              <a:ext cx="152" cy="140"/>
            </a:xfrm>
            <a:custGeom>
              <a:avLst/>
              <a:gdLst>
                <a:gd name="T0" fmla="*/ 6193 w 21600"/>
                <a:gd name="T1" fmla="*/ 0 h 20693"/>
                <a:gd name="T2" fmla="*/ 21600 w 21600"/>
                <a:gd name="T3" fmla="*/ 20693 h 20693"/>
                <a:gd name="T4" fmla="*/ 6193 w 21600"/>
                <a:gd name="T5" fmla="*/ 0 h 20693"/>
                <a:gd name="T6" fmla="*/ 21600 w 21600"/>
                <a:gd name="T7" fmla="*/ 20693 h 20693"/>
                <a:gd name="T8" fmla="*/ 0 w 21600"/>
                <a:gd name="T9" fmla="*/ 20693 h 20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0693" fill="none">
                  <a:moveTo>
                    <a:pt x="6193" y="0"/>
                  </a:moveTo>
                  <a:cubicBezTo>
                    <a:pt x="15109" y="2662"/>
                    <a:pt x="21600" y="10920"/>
                    <a:pt x="21600" y="20693"/>
                  </a:cubicBezTo>
                </a:path>
                <a:path w="21600" h="20693" stroke="0">
                  <a:moveTo>
                    <a:pt x="6193" y="0"/>
                  </a:moveTo>
                  <a:cubicBezTo>
                    <a:pt x="15109" y="2662"/>
                    <a:pt x="21600" y="10920"/>
                    <a:pt x="21600" y="20693"/>
                  </a:cubicBezTo>
                  <a:lnTo>
                    <a:pt x="0" y="20693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>
                <a:solidFill>
                  <a:srgbClr val="FF0000"/>
                </a:solidFill>
              </a:endParaRPr>
            </a:p>
          </p:txBody>
        </p:sp>
      </p:grpSp>
      <p:sp>
        <p:nvSpPr>
          <p:cNvPr id="16585" name="矩形 16584"/>
          <p:cNvSpPr>
            <a:spLocks noChangeArrowheads="1"/>
          </p:cNvSpPr>
          <p:nvPr/>
        </p:nvSpPr>
        <p:spPr bwMode="auto">
          <a:xfrm>
            <a:off x="1619250" y="3436144"/>
            <a:ext cx="61928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】∠1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的同位角与∠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互为补角，所以∠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2=180°-75°=105°.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812089" y="702469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5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8"/>
          <p:cNvSpPr txBox="1">
            <a:spLocks noChangeArrowheads="1"/>
          </p:cNvSpPr>
          <p:nvPr/>
        </p:nvSpPr>
        <p:spPr bwMode="auto">
          <a:xfrm>
            <a:off x="741363" y="536972"/>
            <a:ext cx="7747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如图，请填写一个你认为恰当的条件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12643" name="Object 6"/>
          <p:cNvGraphicFramePr>
            <a:graphicFrameLocks noChangeAspect="1"/>
          </p:cNvGraphicFramePr>
          <p:nvPr/>
        </p:nvGraphicFramePr>
        <p:xfrm>
          <a:off x="2987676" y="1491853"/>
          <a:ext cx="3209925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0" r:id="rId4" imgW="3209925" imgH="1809750" progId="Paint.Picture">
                  <p:embed/>
                </p:oleObj>
              </mc:Choice>
              <mc:Fallback>
                <p:oleObj r:id="rId4" imgW="3209925" imgH="1809750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6" y="1491853"/>
                        <a:ext cx="3209925" cy="135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4" name="矩形 10453"/>
          <p:cNvSpPr>
            <a:spLocks noChangeArrowheads="1"/>
          </p:cNvSpPr>
          <p:nvPr/>
        </p:nvSpPr>
        <p:spPr bwMode="auto">
          <a:xfrm>
            <a:off x="979489" y="2927747"/>
            <a:ext cx="727233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此题答案不唯一，填写的条件可以是∠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CDA=∠DAB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PCD=∠BAC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BAC+∠ACD=180°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答案：答案不唯一，如∠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CDA=∠DAB.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1133476" y="488157"/>
            <a:ext cx="6569075" cy="1902059"/>
          </a:xfrm>
          <a:prstGeom prst="rect">
            <a:avLst/>
          </a:prstGeom>
          <a:noFill/>
          <a:ln>
            <a:noFill/>
          </a:ln>
          <a:effectLst>
            <a:outerShdw dist="35921" dir="2700000" sy="50000" kx="2205167" algn="bl" rotWithShape="0">
              <a:srgbClr val="C0C0C0">
                <a:alpha val="7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1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1=30°,∠2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或∠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满足条件</a:t>
            </a:r>
          </a:p>
          <a:p>
            <a:pPr>
              <a:lnSpc>
                <a:spcPct val="210000"/>
              </a:lnSpc>
              <a:buFont typeface="Arial" panose="020B0604020202020204" pitchFamily="34" charset="0"/>
              <a:buNone/>
            </a:pPr>
            <a:r>
              <a:rPr lang="en-US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_________  _          __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14691" name="Group 3"/>
          <p:cNvGrpSpPr/>
          <p:nvPr/>
        </p:nvGrpSpPr>
        <p:grpSpPr bwMode="auto">
          <a:xfrm>
            <a:off x="1763714" y="2040732"/>
            <a:ext cx="5180013" cy="2505075"/>
            <a:chOff x="0" y="144"/>
            <a:chExt cx="3263" cy="2104"/>
          </a:xfrm>
        </p:grpSpPr>
        <p:sp>
          <p:nvSpPr>
            <p:cNvPr id="114692" name="Text Box 4"/>
            <p:cNvSpPr txBox="1">
              <a:spLocks noChangeArrowheads="1"/>
            </p:cNvSpPr>
            <p:nvPr/>
          </p:nvSpPr>
          <p:spPr bwMode="auto">
            <a:xfrm>
              <a:off x="0" y="1860"/>
              <a:ext cx="116" cy="3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sy="50000" kx="2205167" algn="bl" rotWithShape="0">
                <a:srgbClr val="C0C0C0">
                  <a:alpha val="7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14693" name="Arc 5"/>
            <p:cNvSpPr>
              <a:spLocks noChangeArrowheads="1"/>
            </p:cNvSpPr>
            <p:nvPr/>
          </p:nvSpPr>
          <p:spPr bwMode="auto">
            <a:xfrm>
              <a:off x="844" y="678"/>
              <a:ext cx="471" cy="238"/>
            </a:xfrm>
            <a:custGeom>
              <a:avLst/>
              <a:gdLst>
                <a:gd name="T0" fmla="*/ 38171 w 38171"/>
                <a:gd name="T1" fmla="*/ 13855 h 21600"/>
                <a:gd name="T2" fmla="*/ 21600 w 38171"/>
                <a:gd name="T3" fmla="*/ 21600 h 21600"/>
                <a:gd name="T4" fmla="*/ 0 w 38171"/>
                <a:gd name="T5" fmla="*/ 0 h 21600"/>
                <a:gd name="T6" fmla="*/ 38171 w 38171"/>
                <a:gd name="T7" fmla="*/ 13855 h 21600"/>
                <a:gd name="T8" fmla="*/ 21600 w 38171"/>
                <a:gd name="T9" fmla="*/ 21600 h 21600"/>
                <a:gd name="T10" fmla="*/ 0 w 38171"/>
                <a:gd name="T11" fmla="*/ 0 h 21600"/>
                <a:gd name="T12" fmla="*/ 21600 w 38171"/>
                <a:gd name="T1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171" h="21600" fill="none">
                  <a:moveTo>
                    <a:pt x="38171" y="13855"/>
                  </a:moveTo>
                  <a:cubicBezTo>
                    <a:pt x="34067" y="18763"/>
                    <a:pt x="27998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</a:path>
                <a:path w="38171" h="21600" stroke="0">
                  <a:moveTo>
                    <a:pt x="38171" y="13855"/>
                  </a:moveTo>
                  <a:cubicBezTo>
                    <a:pt x="34067" y="18763"/>
                    <a:pt x="27998" y="21599"/>
                    <a:pt x="21600" y="21600"/>
                  </a:cubicBez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38100">
              <a:solidFill>
                <a:srgbClr val="00FF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4694" name="Rectangle 6"/>
            <p:cNvSpPr>
              <a:spLocks noChangeArrowheads="1"/>
            </p:cNvSpPr>
            <p:nvPr/>
          </p:nvSpPr>
          <p:spPr bwMode="auto">
            <a:xfrm>
              <a:off x="957" y="925"/>
              <a:ext cx="9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14695" name="Arc 7"/>
            <p:cNvSpPr>
              <a:spLocks noChangeArrowheads="1"/>
            </p:cNvSpPr>
            <p:nvPr/>
          </p:nvSpPr>
          <p:spPr bwMode="auto">
            <a:xfrm>
              <a:off x="2078" y="1449"/>
              <a:ext cx="356" cy="198"/>
            </a:xfrm>
            <a:custGeom>
              <a:avLst/>
              <a:gdLst>
                <a:gd name="T0" fmla="*/ 0 w 21600"/>
                <a:gd name="T1" fmla="*/ 13262 h 13262"/>
                <a:gd name="T2" fmla="*/ 4550 w 21600"/>
                <a:gd name="T3" fmla="*/ 0 h 13262"/>
                <a:gd name="T4" fmla="*/ 0 w 21600"/>
                <a:gd name="T5" fmla="*/ 13262 h 13262"/>
                <a:gd name="T6" fmla="*/ 4550 w 21600"/>
                <a:gd name="T7" fmla="*/ 0 h 13262"/>
                <a:gd name="T8" fmla="*/ 21600 w 21600"/>
                <a:gd name="T9" fmla="*/ 13262 h 13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13262" fill="none">
                  <a:moveTo>
                    <a:pt x="0" y="13262"/>
                  </a:moveTo>
                  <a:cubicBezTo>
                    <a:pt x="0" y="8458"/>
                    <a:pt x="1601" y="3791"/>
                    <a:pt x="4550" y="0"/>
                  </a:cubicBezTo>
                </a:path>
                <a:path w="21600" h="13262" stroke="0">
                  <a:moveTo>
                    <a:pt x="0" y="13262"/>
                  </a:moveTo>
                  <a:cubicBezTo>
                    <a:pt x="0" y="8458"/>
                    <a:pt x="1601" y="3791"/>
                    <a:pt x="4550" y="0"/>
                  </a:cubicBezTo>
                  <a:lnTo>
                    <a:pt x="21600" y="13262"/>
                  </a:lnTo>
                  <a:close/>
                </a:path>
              </a:pathLst>
            </a:custGeom>
            <a:noFill/>
            <a:ln w="38100">
              <a:solidFill>
                <a:srgbClr val="00FF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4696" name="Rectangle 8"/>
            <p:cNvSpPr>
              <a:spLocks noChangeArrowheads="1"/>
            </p:cNvSpPr>
            <p:nvPr/>
          </p:nvSpPr>
          <p:spPr bwMode="auto">
            <a:xfrm>
              <a:off x="1875" y="1316"/>
              <a:ext cx="9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14697" name="Arc 9"/>
            <p:cNvSpPr>
              <a:spLocks noChangeArrowheads="1"/>
            </p:cNvSpPr>
            <p:nvPr/>
          </p:nvSpPr>
          <p:spPr bwMode="auto">
            <a:xfrm>
              <a:off x="891" y="644"/>
              <a:ext cx="632" cy="278"/>
            </a:xfrm>
            <a:custGeom>
              <a:avLst/>
              <a:gdLst>
                <a:gd name="T0" fmla="*/ 21562 w 21562"/>
                <a:gd name="T1" fmla="*/ 1275 h 10444"/>
                <a:gd name="T2" fmla="*/ 18907 w 21562"/>
                <a:gd name="T3" fmla="*/ 10444 h 10444"/>
                <a:gd name="T4" fmla="*/ 21562 w 21562"/>
                <a:gd name="T5" fmla="*/ 1275 h 10444"/>
                <a:gd name="T6" fmla="*/ 18907 w 21562"/>
                <a:gd name="T7" fmla="*/ 10444 h 10444"/>
                <a:gd name="T8" fmla="*/ 0 w 21562"/>
                <a:gd name="T9" fmla="*/ 0 h 10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62" h="10444" fill="none">
                  <a:moveTo>
                    <a:pt x="21562" y="1275"/>
                  </a:moveTo>
                  <a:cubicBezTo>
                    <a:pt x="21372" y="4491"/>
                    <a:pt x="20464" y="7623"/>
                    <a:pt x="18907" y="10444"/>
                  </a:cubicBezTo>
                </a:path>
                <a:path w="21562" h="10444" stroke="0">
                  <a:moveTo>
                    <a:pt x="21562" y="1275"/>
                  </a:moveTo>
                  <a:cubicBezTo>
                    <a:pt x="21372" y="4491"/>
                    <a:pt x="20464" y="7623"/>
                    <a:pt x="18907" y="10444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rgbClr val="00FF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4698" name="Rectangle 10"/>
            <p:cNvSpPr>
              <a:spLocks noChangeArrowheads="1"/>
            </p:cNvSpPr>
            <p:nvPr/>
          </p:nvSpPr>
          <p:spPr bwMode="auto">
            <a:xfrm>
              <a:off x="1595" y="735"/>
              <a:ext cx="9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114699" name="Line 11"/>
            <p:cNvSpPr>
              <a:spLocks noChangeShapeType="1"/>
            </p:cNvSpPr>
            <p:nvPr/>
          </p:nvSpPr>
          <p:spPr bwMode="auto">
            <a:xfrm>
              <a:off x="363" y="678"/>
              <a:ext cx="2688" cy="1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00" name="Rectangle 12"/>
            <p:cNvSpPr>
              <a:spLocks noChangeArrowheads="1"/>
            </p:cNvSpPr>
            <p:nvPr/>
          </p:nvSpPr>
          <p:spPr bwMode="auto">
            <a:xfrm>
              <a:off x="3166" y="499"/>
              <a:ext cx="9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14701" name="Line 13"/>
            <p:cNvSpPr>
              <a:spLocks noChangeShapeType="1"/>
            </p:cNvSpPr>
            <p:nvPr/>
          </p:nvSpPr>
          <p:spPr bwMode="auto">
            <a:xfrm>
              <a:off x="352" y="1647"/>
              <a:ext cx="2740" cy="1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02" name="Rectangle 14"/>
            <p:cNvSpPr>
              <a:spLocks noChangeArrowheads="1"/>
            </p:cNvSpPr>
            <p:nvPr/>
          </p:nvSpPr>
          <p:spPr bwMode="auto">
            <a:xfrm>
              <a:off x="3124" y="1586"/>
              <a:ext cx="9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14703" name="Line 15"/>
            <p:cNvSpPr>
              <a:spLocks noChangeShapeType="1"/>
            </p:cNvSpPr>
            <p:nvPr/>
          </p:nvSpPr>
          <p:spPr bwMode="auto">
            <a:xfrm>
              <a:off x="603" y="307"/>
              <a:ext cx="2584" cy="189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04" name="Rectangle 16"/>
            <p:cNvSpPr>
              <a:spLocks noChangeArrowheads="1"/>
            </p:cNvSpPr>
            <p:nvPr/>
          </p:nvSpPr>
          <p:spPr bwMode="auto">
            <a:xfrm>
              <a:off x="759" y="144"/>
              <a:ext cx="8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sp>
        <p:nvSpPr>
          <p:cNvPr id="21530" name="Text Box 17"/>
          <p:cNvSpPr txBox="1">
            <a:spLocks noChangeArrowheads="1"/>
          </p:cNvSpPr>
          <p:nvPr/>
        </p:nvSpPr>
        <p:spPr bwMode="auto">
          <a:xfrm>
            <a:off x="1168400" y="1445419"/>
            <a:ext cx="3384550" cy="46166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215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0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18"/>
          <p:cNvSpPr txBox="1">
            <a:spLocks noChangeArrowheads="1"/>
          </p:cNvSpPr>
          <p:nvPr/>
        </p:nvSpPr>
        <p:spPr bwMode="auto">
          <a:xfrm>
            <a:off x="604839" y="523875"/>
            <a:ext cx="8359775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）从∠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1=∠4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，可以推出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　    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理由是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5715" name="Text Box 19"/>
          <p:cNvSpPr txBox="1">
            <a:spLocks noChangeArrowheads="1"/>
          </p:cNvSpPr>
          <p:nvPr/>
        </p:nvSpPr>
        <p:spPr bwMode="auto">
          <a:xfrm>
            <a:off x="863601" y="1539479"/>
            <a:ext cx="79676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从∠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+∠</a:t>
            </a:r>
            <a:r>
              <a:rPr lang="en-US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，可以推出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理由是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15716" name="Group 21"/>
          <p:cNvGrpSpPr/>
          <p:nvPr/>
        </p:nvGrpSpPr>
        <p:grpSpPr bwMode="auto">
          <a:xfrm>
            <a:off x="2087564" y="2681288"/>
            <a:ext cx="4295775" cy="1593057"/>
            <a:chOff x="0" y="0"/>
            <a:chExt cx="2706" cy="1338"/>
          </a:xfrm>
        </p:grpSpPr>
        <p:sp>
          <p:nvSpPr>
            <p:cNvPr id="115717" name="Line 22"/>
            <p:cNvSpPr>
              <a:spLocks noChangeShapeType="1"/>
            </p:cNvSpPr>
            <p:nvPr/>
          </p:nvSpPr>
          <p:spPr bwMode="auto">
            <a:xfrm flipH="1">
              <a:off x="1433" y="197"/>
              <a:ext cx="805" cy="7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18" name="Line 23"/>
            <p:cNvSpPr>
              <a:spLocks noChangeShapeType="1"/>
            </p:cNvSpPr>
            <p:nvPr/>
          </p:nvSpPr>
          <p:spPr bwMode="auto">
            <a:xfrm flipH="1">
              <a:off x="225" y="197"/>
              <a:ext cx="805" cy="7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19" name="Line 24"/>
            <p:cNvSpPr>
              <a:spLocks noChangeShapeType="1"/>
            </p:cNvSpPr>
            <p:nvPr/>
          </p:nvSpPr>
          <p:spPr bwMode="auto">
            <a:xfrm>
              <a:off x="995" y="212"/>
              <a:ext cx="120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20" name="Line 25"/>
            <p:cNvSpPr>
              <a:spLocks noChangeShapeType="1"/>
            </p:cNvSpPr>
            <p:nvPr/>
          </p:nvSpPr>
          <p:spPr bwMode="auto">
            <a:xfrm>
              <a:off x="225" y="994"/>
              <a:ext cx="20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21" name="Line 26"/>
            <p:cNvSpPr>
              <a:spLocks noChangeShapeType="1"/>
            </p:cNvSpPr>
            <p:nvPr/>
          </p:nvSpPr>
          <p:spPr bwMode="auto">
            <a:xfrm flipH="1">
              <a:off x="225" y="197"/>
              <a:ext cx="2013" cy="7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22" name="Text Box 27"/>
            <p:cNvSpPr txBox="1">
              <a:spLocks noChangeArrowheads="1"/>
            </p:cNvSpPr>
            <p:nvPr/>
          </p:nvSpPr>
          <p:spPr bwMode="auto">
            <a:xfrm>
              <a:off x="755" y="0"/>
              <a:ext cx="4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15723" name="Text Box 28"/>
            <p:cNvSpPr txBox="1">
              <a:spLocks noChangeArrowheads="1"/>
            </p:cNvSpPr>
            <p:nvPr/>
          </p:nvSpPr>
          <p:spPr bwMode="auto">
            <a:xfrm>
              <a:off x="0" y="814"/>
              <a:ext cx="4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15724" name="Text Box 29"/>
            <p:cNvSpPr txBox="1">
              <a:spLocks noChangeArrowheads="1"/>
            </p:cNvSpPr>
            <p:nvPr/>
          </p:nvSpPr>
          <p:spPr bwMode="auto">
            <a:xfrm>
              <a:off x="1299" y="950"/>
              <a:ext cx="4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15725" name="Text Box 30"/>
            <p:cNvSpPr txBox="1">
              <a:spLocks noChangeArrowheads="1"/>
            </p:cNvSpPr>
            <p:nvPr/>
          </p:nvSpPr>
          <p:spPr bwMode="auto">
            <a:xfrm>
              <a:off x="2223" y="45"/>
              <a:ext cx="4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15726" name="Arc 31"/>
            <p:cNvSpPr>
              <a:spLocks noChangeArrowheads="1"/>
            </p:cNvSpPr>
            <p:nvPr/>
          </p:nvSpPr>
          <p:spPr bwMode="auto">
            <a:xfrm>
              <a:off x="547" y="675"/>
              <a:ext cx="81" cy="159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5727" name="Arc 32"/>
            <p:cNvSpPr>
              <a:spLocks noChangeArrowheads="1"/>
            </p:cNvSpPr>
            <p:nvPr/>
          </p:nvSpPr>
          <p:spPr bwMode="auto">
            <a:xfrm>
              <a:off x="789" y="754"/>
              <a:ext cx="80" cy="24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5728" name="Arc 33"/>
            <p:cNvSpPr>
              <a:spLocks noChangeArrowheads="1"/>
            </p:cNvSpPr>
            <p:nvPr/>
          </p:nvSpPr>
          <p:spPr bwMode="auto">
            <a:xfrm flipH="1" flipV="1">
              <a:off x="1755" y="197"/>
              <a:ext cx="80" cy="159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5729" name="Arc 34"/>
            <p:cNvSpPr>
              <a:spLocks noChangeArrowheads="1"/>
            </p:cNvSpPr>
            <p:nvPr/>
          </p:nvSpPr>
          <p:spPr bwMode="auto">
            <a:xfrm flipH="1" flipV="1">
              <a:off x="1674" y="436"/>
              <a:ext cx="161" cy="159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33993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5730" name="Text Box 35"/>
            <p:cNvSpPr txBox="1">
              <a:spLocks noChangeArrowheads="1"/>
            </p:cNvSpPr>
            <p:nvPr/>
          </p:nvSpPr>
          <p:spPr bwMode="auto">
            <a:xfrm>
              <a:off x="574" y="542"/>
              <a:ext cx="24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15731" name="Text Box 36"/>
            <p:cNvSpPr txBox="1">
              <a:spLocks noChangeArrowheads="1"/>
            </p:cNvSpPr>
            <p:nvPr/>
          </p:nvSpPr>
          <p:spPr bwMode="auto">
            <a:xfrm>
              <a:off x="869" y="725"/>
              <a:ext cx="40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15732" name="Text Box 37"/>
            <p:cNvSpPr txBox="1">
              <a:spLocks noChangeArrowheads="1"/>
            </p:cNvSpPr>
            <p:nvPr/>
          </p:nvSpPr>
          <p:spPr bwMode="auto">
            <a:xfrm>
              <a:off x="1526" y="151"/>
              <a:ext cx="22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115733" name="Text Box 38"/>
            <p:cNvSpPr txBox="1">
              <a:spLocks noChangeArrowheads="1"/>
            </p:cNvSpPr>
            <p:nvPr/>
          </p:nvSpPr>
          <p:spPr bwMode="auto">
            <a:xfrm>
              <a:off x="1505" y="499"/>
              <a:ext cx="33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115734" name="Text Box 39"/>
            <p:cNvSpPr txBox="1">
              <a:spLocks noChangeArrowheads="1"/>
            </p:cNvSpPr>
            <p:nvPr/>
          </p:nvSpPr>
          <p:spPr bwMode="auto">
            <a:xfrm>
              <a:off x="1753" y="680"/>
              <a:ext cx="32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5</a:t>
              </a:r>
            </a:p>
          </p:txBody>
        </p:sp>
        <p:sp>
          <p:nvSpPr>
            <p:cNvPr id="115735" name="Arc 40"/>
            <p:cNvSpPr>
              <a:spLocks noChangeArrowheads="1"/>
            </p:cNvSpPr>
            <p:nvPr/>
          </p:nvSpPr>
          <p:spPr bwMode="auto">
            <a:xfrm>
              <a:off x="1674" y="754"/>
              <a:ext cx="81" cy="24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</p:grp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5934075" y="575072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2159000" y="1062038"/>
            <a:ext cx="4483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内错角相等，两直线平行</a:t>
            </a:r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6726238" y="577454"/>
            <a:ext cx="1479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3128963" y="1708547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</a:p>
        </p:txBody>
      </p:sp>
      <p:sp>
        <p:nvSpPr>
          <p:cNvPr id="22566" name="Text Box 45"/>
          <p:cNvSpPr txBox="1">
            <a:spLocks noChangeArrowheads="1"/>
          </p:cNvSpPr>
          <p:nvPr/>
        </p:nvSpPr>
        <p:spPr bwMode="auto">
          <a:xfrm>
            <a:off x="2044700" y="2303860"/>
            <a:ext cx="3714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同旁内角互补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5" grpId="0"/>
      <p:bldP spid="21546" grpId="0"/>
      <p:bldP spid="21547" grpId="0"/>
      <p:bldP spid="21548" grpId="0"/>
      <p:bldP spid="225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19"/>
          <p:cNvSpPr txBox="1">
            <a:spLocks noChangeArrowheads="1"/>
          </p:cNvSpPr>
          <p:nvPr/>
        </p:nvSpPr>
        <p:spPr bwMode="auto">
          <a:xfrm>
            <a:off x="960439" y="575072"/>
            <a:ext cx="6491287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从∠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 u="sng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，可以推出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AD∥BC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理由是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6739" name="Text Box 20"/>
          <p:cNvSpPr txBox="1">
            <a:spLocks noChangeArrowheads="1"/>
          </p:cNvSpPr>
          <p:nvPr/>
        </p:nvSpPr>
        <p:spPr bwMode="auto">
          <a:xfrm>
            <a:off x="962026" y="1877616"/>
            <a:ext cx="6657975" cy="134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从∠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5=∠</a:t>
            </a:r>
            <a:r>
              <a:rPr lang="en-US" altLang="zh-CN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，可以推出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理由是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3195638" y="760810"/>
            <a:ext cx="55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2049463" y="766763"/>
            <a:ext cx="723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2613025" y="1389460"/>
            <a:ext cx="491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内错角相等，两直线平行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2903538" y="1971675"/>
            <a:ext cx="1223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2584450" y="2469357"/>
            <a:ext cx="49291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</a:p>
        </p:txBody>
      </p:sp>
      <p:grpSp>
        <p:nvGrpSpPr>
          <p:cNvPr id="116745" name="Group 26"/>
          <p:cNvGrpSpPr/>
          <p:nvPr/>
        </p:nvGrpSpPr>
        <p:grpSpPr bwMode="auto">
          <a:xfrm>
            <a:off x="1681164" y="2947988"/>
            <a:ext cx="4295775" cy="1593057"/>
            <a:chOff x="0" y="0"/>
            <a:chExt cx="2706" cy="1338"/>
          </a:xfrm>
        </p:grpSpPr>
        <p:sp>
          <p:nvSpPr>
            <p:cNvPr id="116746" name="Line 27"/>
            <p:cNvSpPr>
              <a:spLocks noChangeShapeType="1"/>
            </p:cNvSpPr>
            <p:nvPr/>
          </p:nvSpPr>
          <p:spPr bwMode="auto">
            <a:xfrm flipH="1">
              <a:off x="1433" y="197"/>
              <a:ext cx="805" cy="7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747" name="Line 28"/>
            <p:cNvSpPr>
              <a:spLocks noChangeShapeType="1"/>
            </p:cNvSpPr>
            <p:nvPr/>
          </p:nvSpPr>
          <p:spPr bwMode="auto">
            <a:xfrm flipH="1">
              <a:off x="225" y="197"/>
              <a:ext cx="805" cy="7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748" name="Line 29"/>
            <p:cNvSpPr>
              <a:spLocks noChangeShapeType="1"/>
            </p:cNvSpPr>
            <p:nvPr/>
          </p:nvSpPr>
          <p:spPr bwMode="auto">
            <a:xfrm>
              <a:off x="995" y="212"/>
              <a:ext cx="120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749" name="Line 30"/>
            <p:cNvSpPr>
              <a:spLocks noChangeShapeType="1"/>
            </p:cNvSpPr>
            <p:nvPr/>
          </p:nvSpPr>
          <p:spPr bwMode="auto">
            <a:xfrm>
              <a:off x="225" y="994"/>
              <a:ext cx="209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750" name="Line 31"/>
            <p:cNvSpPr>
              <a:spLocks noChangeShapeType="1"/>
            </p:cNvSpPr>
            <p:nvPr/>
          </p:nvSpPr>
          <p:spPr bwMode="auto">
            <a:xfrm flipH="1">
              <a:off x="225" y="197"/>
              <a:ext cx="2013" cy="7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751" name="Text Box 32"/>
            <p:cNvSpPr txBox="1">
              <a:spLocks noChangeArrowheads="1"/>
            </p:cNvSpPr>
            <p:nvPr/>
          </p:nvSpPr>
          <p:spPr bwMode="auto">
            <a:xfrm>
              <a:off x="755" y="0"/>
              <a:ext cx="4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16752" name="Text Box 33"/>
            <p:cNvSpPr txBox="1">
              <a:spLocks noChangeArrowheads="1"/>
            </p:cNvSpPr>
            <p:nvPr/>
          </p:nvSpPr>
          <p:spPr bwMode="auto">
            <a:xfrm>
              <a:off x="0" y="814"/>
              <a:ext cx="4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16753" name="Text Box 34"/>
            <p:cNvSpPr txBox="1">
              <a:spLocks noChangeArrowheads="1"/>
            </p:cNvSpPr>
            <p:nvPr/>
          </p:nvSpPr>
          <p:spPr bwMode="auto">
            <a:xfrm>
              <a:off x="1299" y="950"/>
              <a:ext cx="4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16754" name="Text Box 35"/>
            <p:cNvSpPr txBox="1">
              <a:spLocks noChangeArrowheads="1"/>
            </p:cNvSpPr>
            <p:nvPr/>
          </p:nvSpPr>
          <p:spPr bwMode="auto">
            <a:xfrm>
              <a:off x="2223" y="45"/>
              <a:ext cx="4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16755" name="Arc 36"/>
            <p:cNvSpPr>
              <a:spLocks noChangeArrowheads="1"/>
            </p:cNvSpPr>
            <p:nvPr/>
          </p:nvSpPr>
          <p:spPr bwMode="auto">
            <a:xfrm>
              <a:off x="547" y="675"/>
              <a:ext cx="81" cy="159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6756" name="Arc 37"/>
            <p:cNvSpPr>
              <a:spLocks noChangeArrowheads="1"/>
            </p:cNvSpPr>
            <p:nvPr/>
          </p:nvSpPr>
          <p:spPr bwMode="auto">
            <a:xfrm>
              <a:off x="789" y="754"/>
              <a:ext cx="80" cy="24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6757" name="Arc 38"/>
            <p:cNvSpPr>
              <a:spLocks noChangeArrowheads="1"/>
            </p:cNvSpPr>
            <p:nvPr/>
          </p:nvSpPr>
          <p:spPr bwMode="auto">
            <a:xfrm flipH="1" flipV="1">
              <a:off x="1755" y="197"/>
              <a:ext cx="80" cy="159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6758" name="Arc 39"/>
            <p:cNvSpPr>
              <a:spLocks noChangeArrowheads="1"/>
            </p:cNvSpPr>
            <p:nvPr/>
          </p:nvSpPr>
          <p:spPr bwMode="auto">
            <a:xfrm flipH="1" flipV="1">
              <a:off x="1674" y="436"/>
              <a:ext cx="161" cy="159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339933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16759" name="Text Box 40"/>
            <p:cNvSpPr txBox="1">
              <a:spLocks noChangeArrowheads="1"/>
            </p:cNvSpPr>
            <p:nvPr/>
          </p:nvSpPr>
          <p:spPr bwMode="auto">
            <a:xfrm>
              <a:off x="574" y="542"/>
              <a:ext cx="24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16760" name="Text Box 41"/>
            <p:cNvSpPr txBox="1">
              <a:spLocks noChangeArrowheads="1"/>
            </p:cNvSpPr>
            <p:nvPr/>
          </p:nvSpPr>
          <p:spPr bwMode="auto">
            <a:xfrm>
              <a:off x="869" y="725"/>
              <a:ext cx="40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16761" name="Text Box 42"/>
            <p:cNvSpPr txBox="1">
              <a:spLocks noChangeArrowheads="1"/>
            </p:cNvSpPr>
            <p:nvPr/>
          </p:nvSpPr>
          <p:spPr bwMode="auto">
            <a:xfrm>
              <a:off x="1526" y="151"/>
              <a:ext cx="22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116762" name="Text Box 43"/>
            <p:cNvSpPr txBox="1">
              <a:spLocks noChangeArrowheads="1"/>
            </p:cNvSpPr>
            <p:nvPr/>
          </p:nvSpPr>
          <p:spPr bwMode="auto">
            <a:xfrm>
              <a:off x="1505" y="499"/>
              <a:ext cx="33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116763" name="Text Box 44"/>
            <p:cNvSpPr txBox="1">
              <a:spLocks noChangeArrowheads="1"/>
            </p:cNvSpPr>
            <p:nvPr/>
          </p:nvSpPr>
          <p:spPr bwMode="auto">
            <a:xfrm>
              <a:off x="1753" y="680"/>
              <a:ext cx="32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5</a:t>
              </a:r>
            </a:p>
          </p:txBody>
        </p:sp>
        <p:sp>
          <p:nvSpPr>
            <p:cNvPr id="116764" name="Arc 45"/>
            <p:cNvSpPr>
              <a:spLocks noChangeArrowheads="1"/>
            </p:cNvSpPr>
            <p:nvPr/>
          </p:nvSpPr>
          <p:spPr bwMode="auto">
            <a:xfrm>
              <a:off x="1674" y="754"/>
              <a:ext cx="81" cy="240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66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9" grpId="0"/>
      <p:bldP spid="22550" grpId="0"/>
      <p:bldP spid="22551" grpId="0"/>
      <p:bldP spid="22552" grpId="0"/>
      <p:bldP spid="225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50826" y="1813323"/>
            <a:ext cx="8137525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理由：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8081F"/>
                </a:solidFill>
                <a:cs typeface="Arial" panose="020B0604020202020204" pitchFamily="34" charset="0"/>
              </a:rPr>
              <a:t>       </a:t>
            </a:r>
            <a:r>
              <a:rPr lang="zh-CN" altLang="en-US" sz="2800">
                <a:solidFill>
                  <a:srgbClr val="F808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∵ </a:t>
            </a:r>
            <a:r>
              <a:rPr lang="en-US" altLang="zh-CN" sz="2800" i="1">
                <a:solidFill>
                  <a:srgbClr val="F808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平分</a:t>
            </a:r>
            <a:r>
              <a:rPr lang="zh-CN" altLang="en-US" sz="2800">
                <a:solidFill>
                  <a:srgbClr val="F808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800" i="1">
                <a:solidFill>
                  <a:srgbClr val="F808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DAB</a:t>
            </a: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solidFill>
                  <a:srgbClr val="F808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 ∠</a:t>
            </a:r>
            <a:r>
              <a:rPr lang="en-US" altLang="zh-CN" sz="2800">
                <a:solidFill>
                  <a:srgbClr val="F808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1=∠2</a:t>
            </a: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（角平分线定义）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又</a:t>
            </a:r>
            <a:r>
              <a:rPr lang="zh-CN" altLang="en-US" sz="2800">
                <a:solidFill>
                  <a:srgbClr val="F808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∵ ∠</a:t>
            </a:r>
            <a:r>
              <a:rPr lang="en-US" altLang="zh-CN" sz="2800">
                <a:solidFill>
                  <a:srgbClr val="F808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1= ∠3</a:t>
            </a: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solidFill>
                  <a:srgbClr val="F808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 ∠</a:t>
            </a:r>
            <a:r>
              <a:rPr lang="en-US" altLang="zh-CN" sz="2800">
                <a:solidFill>
                  <a:srgbClr val="F808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2=∠3</a:t>
            </a: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（等量代换）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solidFill>
                  <a:srgbClr val="F808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 </a:t>
            </a:r>
            <a:r>
              <a:rPr lang="en-US" altLang="zh-CN" sz="2800" i="1">
                <a:solidFill>
                  <a:srgbClr val="F808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AB∥CD</a:t>
            </a:r>
            <a:r>
              <a:rPr lang="en-US" altLang="zh-CN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内错角相等，两直线平行</a:t>
            </a:r>
            <a:r>
              <a:rPr lang="en-US" altLang="zh-CN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17763" name="Rectangle 18"/>
          <p:cNvSpPr>
            <a:spLocks noGrp="1" noChangeArrowheads="1"/>
          </p:cNvSpPr>
          <p:nvPr/>
        </p:nvSpPr>
        <p:spPr bwMode="auto">
          <a:xfrm>
            <a:off x="541339" y="411956"/>
            <a:ext cx="813593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如图，已知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1= ∠3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平分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DAB</a:t>
            </a:r>
            <a:r>
              <a:rPr lang="zh-CN" altLang="en-US" sz="2800">
                <a:latin typeface="Times New Roman" panose="02020603050405020304" pitchFamily="18" charset="0"/>
              </a:rPr>
              <a:t>，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你能判断</a:t>
            </a:r>
          </a:p>
          <a:p>
            <a:pPr marL="342900" indent="-3429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 那两条直线平行？请说明理由？</a:t>
            </a:r>
          </a:p>
        </p:txBody>
      </p:sp>
      <p:grpSp>
        <p:nvGrpSpPr>
          <p:cNvPr id="117764" name="Group 19"/>
          <p:cNvGrpSpPr/>
          <p:nvPr/>
        </p:nvGrpSpPr>
        <p:grpSpPr bwMode="auto">
          <a:xfrm>
            <a:off x="5292725" y="1273969"/>
            <a:ext cx="3595370" cy="1924050"/>
            <a:chOff x="0" y="0"/>
            <a:chExt cx="5664" cy="4040"/>
          </a:xfrm>
        </p:grpSpPr>
        <p:grpSp>
          <p:nvGrpSpPr>
            <p:cNvPr id="117765" name="Group 20"/>
            <p:cNvGrpSpPr/>
            <p:nvPr/>
          </p:nvGrpSpPr>
          <p:grpSpPr bwMode="auto">
            <a:xfrm>
              <a:off x="0" y="0"/>
              <a:ext cx="5664" cy="4040"/>
              <a:chOff x="0" y="0"/>
              <a:chExt cx="5664" cy="4040"/>
            </a:xfrm>
          </p:grpSpPr>
          <p:grpSp>
            <p:nvGrpSpPr>
              <p:cNvPr id="117766" name="Group 21"/>
              <p:cNvGrpSpPr/>
              <p:nvPr/>
            </p:nvGrpSpPr>
            <p:grpSpPr bwMode="auto">
              <a:xfrm>
                <a:off x="0" y="0"/>
                <a:ext cx="5664" cy="4040"/>
                <a:chOff x="0" y="0"/>
                <a:chExt cx="5664" cy="4040"/>
              </a:xfrm>
            </p:grpSpPr>
            <p:grpSp>
              <p:nvGrpSpPr>
                <p:cNvPr id="117767" name="Group 22"/>
                <p:cNvGrpSpPr/>
                <p:nvPr/>
              </p:nvGrpSpPr>
              <p:grpSpPr bwMode="auto">
                <a:xfrm>
                  <a:off x="0" y="0"/>
                  <a:ext cx="5664" cy="4040"/>
                  <a:chOff x="0" y="0"/>
                  <a:chExt cx="5664" cy="4040"/>
                </a:xfrm>
              </p:grpSpPr>
              <p:grpSp>
                <p:nvGrpSpPr>
                  <p:cNvPr id="117768" name="Group 23"/>
                  <p:cNvGrpSpPr/>
                  <p:nvPr/>
                </p:nvGrpSpPr>
                <p:grpSpPr bwMode="auto">
                  <a:xfrm>
                    <a:off x="0" y="0"/>
                    <a:ext cx="5664" cy="4040"/>
                    <a:chOff x="0" y="0"/>
                    <a:chExt cx="5664" cy="4040"/>
                  </a:xfrm>
                </p:grpSpPr>
                <p:sp>
                  <p:nvSpPr>
                    <p:cNvPr id="117769" name="AutoShape 24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451" y="348"/>
                      <a:ext cx="4762" cy="2835"/>
                    </a:xfrm>
                    <a:custGeom>
                      <a:avLst/>
                      <a:gdLst>
                        <a:gd name="T0" fmla="*/ 0 w 21600"/>
                        <a:gd name="T1" fmla="*/ 0 h 21600"/>
                        <a:gd name="T2" fmla="*/ 5400 w 21600"/>
                        <a:gd name="T3" fmla="*/ 21600 h 21600"/>
                        <a:gd name="T4" fmla="*/ 16200 w 21600"/>
                        <a:gd name="T5" fmla="*/ 21600 h 21600"/>
                        <a:gd name="T6" fmla="*/ 21600 w 21600"/>
                        <a:gd name="T7" fmla="*/ 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31750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zh-CN" altLang="zh-CN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17770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2" y="2503"/>
                      <a:ext cx="567" cy="10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2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</a:p>
                  </p:txBody>
                </p:sp>
                <p:sp>
                  <p:nvSpPr>
                    <p:cNvPr id="117771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35" y="184"/>
                      <a:ext cx="683" cy="96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3</a:t>
                      </a:r>
                    </a:p>
                  </p:txBody>
                </p:sp>
                <p:sp>
                  <p:nvSpPr>
                    <p:cNvPr id="117772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3071"/>
                      <a:ext cx="680" cy="96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2400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117773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69" y="3051"/>
                      <a:ext cx="795" cy="96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2400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117774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91" y="0"/>
                      <a:ext cx="792" cy="96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2400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117775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99" y="37"/>
                      <a:ext cx="908" cy="96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2400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D</a:t>
                      </a:r>
                    </a:p>
                  </p:txBody>
                </p:sp>
              </p:grpSp>
              <p:sp>
                <p:nvSpPr>
                  <p:cNvPr id="117776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1" y="353"/>
                    <a:ext cx="3628" cy="2835"/>
                  </a:xfrm>
                  <a:prstGeom prst="line">
                    <a:avLst/>
                  </a:prstGeom>
                  <a:noFill/>
                  <a:ln w="31750">
                    <a:solidFill>
                      <a:schemeClr val="tx1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17777" name="Text Box 32"/>
                <p:cNvSpPr txBox="1">
                  <a:spLocks noChangeArrowheads="1"/>
                </p:cNvSpPr>
                <p:nvPr/>
              </p:nvSpPr>
              <p:spPr bwMode="auto">
                <a:xfrm rot="19397377">
                  <a:off x="570" y="2611"/>
                  <a:ext cx="568" cy="7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zh-CN" altLang="en-US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）</a:t>
                  </a:r>
                </a:p>
              </p:txBody>
            </p:sp>
          </p:grpSp>
          <p:sp>
            <p:nvSpPr>
              <p:cNvPr id="117778" name="Text Box 33"/>
              <p:cNvSpPr txBox="1">
                <a:spLocks noChangeArrowheads="1"/>
              </p:cNvSpPr>
              <p:nvPr/>
            </p:nvSpPr>
            <p:spPr bwMode="auto">
              <a:xfrm rot="-3163932">
                <a:off x="281" y="2468"/>
                <a:ext cx="908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）</a:t>
                </a:r>
              </a:p>
            </p:txBody>
          </p:sp>
          <p:sp>
            <p:nvSpPr>
              <p:cNvPr id="117779" name="Text Box 34"/>
              <p:cNvSpPr txBox="1">
                <a:spLocks noChangeArrowheads="1"/>
              </p:cNvSpPr>
              <p:nvPr/>
            </p:nvSpPr>
            <p:spPr bwMode="auto">
              <a:xfrm>
                <a:off x="686" y="1990"/>
                <a:ext cx="568" cy="1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17780" name="Text Box 35"/>
            <p:cNvSpPr txBox="1">
              <a:spLocks noChangeArrowheads="1"/>
            </p:cNvSpPr>
            <p:nvPr/>
          </p:nvSpPr>
          <p:spPr bwMode="auto">
            <a:xfrm rot="19721191">
              <a:off x="3094" y="131"/>
              <a:ext cx="907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FF0000"/>
                  </a:solidFill>
                  <a:latin typeface="Times New Roman" panose="02020603050405020304" pitchFamily="18" charset="0"/>
                </a:rPr>
                <a:t>（</a:t>
              </a:r>
            </a:p>
          </p:txBody>
        </p:sp>
      </p:grp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900114" y="1435894"/>
            <a:ext cx="4105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800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AB∥CD.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18"/>
          <p:cNvSpPr txBox="1">
            <a:spLocks noChangeArrowheads="1"/>
          </p:cNvSpPr>
          <p:nvPr/>
        </p:nvSpPr>
        <p:spPr bwMode="auto">
          <a:xfrm>
            <a:off x="469901" y="681038"/>
            <a:ext cx="4670425" cy="56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 eaLnBrk="0" hangingPunc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判定两条直线平行的方法</a:t>
            </a:r>
            <a:endParaRPr lang="zh-CN" altLang="en-US" sz="2800" u="sng" dirty="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171576" y="1652588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954088" y="2516981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1187451" y="3381375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4356100" y="1707356"/>
            <a:ext cx="128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∠1=∠2</a:t>
            </a: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4356100" y="2516981"/>
            <a:ext cx="128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∠3=∠2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3779838" y="3326606"/>
            <a:ext cx="2223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∠2+∠4=180°</a:t>
            </a:r>
          </a:p>
        </p:txBody>
      </p:sp>
      <p:graphicFrame>
        <p:nvGraphicFramePr>
          <p:cNvPr id="27671" name="表格 27670"/>
          <p:cNvGraphicFramePr/>
          <p:nvPr/>
        </p:nvGraphicFramePr>
        <p:xfrm>
          <a:off x="504826" y="1322785"/>
          <a:ext cx="8150225" cy="3031331"/>
        </p:xfrm>
        <a:graphic>
          <a:graphicData uri="http://schemas.openxmlformats.org/drawingml/2006/table">
            <a:tbl>
              <a:tblPr/>
              <a:tblGrid>
                <a:gridCol w="293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49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文字叙述</a:t>
                      </a:r>
                    </a:p>
                  </a:txBody>
                  <a:tcPr marT="34287" marB="34287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符号语言</a:t>
                      </a:r>
                    </a:p>
                  </a:txBody>
                  <a:tcPr marT="34287" marB="34287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图形</a:t>
                      </a:r>
                    </a:p>
                  </a:txBody>
                  <a:tcPr marT="34287" marB="34287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65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zh-CN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</a:t>
                      </a:r>
                      <a:r>
                        <a:rPr lang="zh-CN" altLang="zh-CN" sz="1800" u="sng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  </a:t>
                      </a:r>
                      <a:r>
                        <a:rPr lang="zh-CN" altLang="en-US" sz="1800" u="sng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相等，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两直线平行</a:t>
                      </a:r>
                    </a:p>
                  </a:txBody>
                  <a:tcPr marT="34287" marB="34287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∵</a:t>
                      </a:r>
                      <a:r>
                        <a:rPr lang="zh-CN" altLang="en-US" sz="1800" u="sng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        </a:t>
                      </a: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已知</a:t>
                      </a: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),</a:t>
                      </a:r>
                    </a:p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</a:t>
                      </a:r>
                      <a:r>
                        <a:rPr lang="en-US" altLang="x-none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∴</a:t>
                      </a:r>
                      <a:r>
                        <a:rPr lang="en-US" altLang="zh-CN" sz="1800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  <a:r>
                        <a:rPr lang="en-US" altLang="zh-CN" sz="1800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∥</a:t>
                      </a:r>
                      <a:r>
                        <a:rPr lang="en-US" altLang="zh-CN" sz="1800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  <a:endParaRPr lang="en-US" altLang="zh-CN" sz="1800" i="1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87" marB="34287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zh-CN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87" marB="34287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84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1800" u="sng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_      __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相等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,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两直线平行</a:t>
                      </a:r>
                    </a:p>
                  </a:txBody>
                  <a:tcPr marT="34287" marB="34287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∵ </a:t>
                      </a:r>
                      <a:r>
                        <a:rPr lang="zh-CN" altLang="en-US" sz="1800" u="sng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       </a:t>
                      </a: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已知</a:t>
                      </a: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),</a:t>
                      </a:r>
                    </a:p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</a:t>
                      </a:r>
                      <a:r>
                        <a:rPr lang="en-US" altLang="x-none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∴</a:t>
                      </a:r>
                      <a:r>
                        <a:rPr lang="en-US" altLang="zh-CN" sz="1800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  <a:r>
                        <a:rPr lang="en-US" altLang="zh-CN" sz="1800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∥</a:t>
                      </a:r>
                      <a:r>
                        <a:rPr lang="en-US" altLang="zh-CN" sz="1800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  <a:endParaRPr lang="en-US" altLang="zh-CN" sz="1800" i="1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87" marB="34287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33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</a:t>
                      </a:r>
                      <a:r>
                        <a:rPr lang="en-US" altLang="zh-CN" sz="1800" u="sng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_________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互补</a:t>
                      </a:r>
                      <a:r>
                        <a:rPr lang="en-US" altLang="zh-CN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,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lang="zh-CN" altLang="en-US" sz="1800" u="sng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                   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  <a:p>
                      <a:pPr marL="0" lvl="0" indent="0"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两直线平行</a:t>
                      </a:r>
                    </a:p>
                  </a:txBody>
                  <a:tcPr marT="34287" marB="34287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∵ </a:t>
                      </a:r>
                      <a:r>
                        <a:rPr lang="zh-CN" altLang="en-US" sz="1800" u="sng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                </a:t>
                      </a: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已知</a:t>
                      </a: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),</a:t>
                      </a:r>
                    </a:p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∴</a:t>
                      </a:r>
                      <a:r>
                        <a:rPr lang="en-US" altLang="zh-CN" sz="1800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  <a:r>
                        <a:rPr lang="en-US" altLang="zh-CN" sz="1800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∥</a:t>
                      </a:r>
                      <a:r>
                        <a:rPr lang="en-US" altLang="zh-CN" sz="1800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  <a:endParaRPr lang="en-US" altLang="zh-CN" sz="1800" i="1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T="34287" marB="34287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8813" name="矩形 80"/>
          <p:cNvSpPr>
            <a:spLocks noChangeArrowheads="1"/>
          </p:cNvSpPr>
          <p:nvPr/>
        </p:nvSpPr>
        <p:spPr bwMode="auto">
          <a:xfrm>
            <a:off x="-36513" y="28576"/>
            <a:ext cx="1439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118814" name="Line 25"/>
          <p:cNvSpPr>
            <a:spLocks noChangeShapeType="1"/>
          </p:cNvSpPr>
          <p:nvPr/>
        </p:nvSpPr>
        <p:spPr bwMode="auto">
          <a:xfrm>
            <a:off x="7099300" y="2702719"/>
            <a:ext cx="1524000" cy="0"/>
          </a:xfrm>
          <a:prstGeom prst="line">
            <a:avLst/>
          </a:prstGeom>
          <a:noFill/>
          <a:ln w="38100">
            <a:solidFill>
              <a:srgbClr val="6666FF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8815" name="Line 26"/>
          <p:cNvSpPr>
            <a:spLocks noChangeShapeType="1"/>
          </p:cNvSpPr>
          <p:nvPr/>
        </p:nvSpPr>
        <p:spPr bwMode="auto">
          <a:xfrm>
            <a:off x="7099300" y="3274219"/>
            <a:ext cx="1524000" cy="0"/>
          </a:xfrm>
          <a:prstGeom prst="line">
            <a:avLst/>
          </a:prstGeom>
          <a:noFill/>
          <a:ln w="38100">
            <a:solidFill>
              <a:srgbClr val="6666FF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8816" name="Line 27"/>
          <p:cNvSpPr>
            <a:spLocks noChangeShapeType="1"/>
          </p:cNvSpPr>
          <p:nvPr/>
        </p:nvSpPr>
        <p:spPr bwMode="auto">
          <a:xfrm>
            <a:off x="7173914" y="2000250"/>
            <a:ext cx="1081087" cy="1835944"/>
          </a:xfrm>
          <a:prstGeom prst="line">
            <a:avLst/>
          </a:prstGeom>
          <a:noFill/>
          <a:ln w="38100">
            <a:solidFill>
              <a:srgbClr val="6666FF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8817" name="Text Box 28"/>
          <p:cNvSpPr txBox="1">
            <a:spLocks noChangeArrowheads="1"/>
          </p:cNvSpPr>
          <p:nvPr/>
        </p:nvSpPr>
        <p:spPr bwMode="auto">
          <a:xfrm>
            <a:off x="8286750" y="232886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i="1">
                <a:solidFill>
                  <a:srgbClr val="66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18818" name="Text Box 29"/>
          <p:cNvSpPr txBox="1">
            <a:spLocks noChangeArrowheads="1"/>
          </p:cNvSpPr>
          <p:nvPr/>
        </p:nvSpPr>
        <p:spPr bwMode="auto">
          <a:xfrm>
            <a:off x="8318500" y="327421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i="1">
                <a:solidFill>
                  <a:srgbClr val="66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18819" name="Text Box 30"/>
          <p:cNvSpPr txBox="1">
            <a:spLocks noChangeArrowheads="1"/>
          </p:cNvSpPr>
          <p:nvPr/>
        </p:nvSpPr>
        <p:spPr bwMode="auto">
          <a:xfrm>
            <a:off x="7175500" y="1670447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i="1">
                <a:solidFill>
                  <a:srgbClr val="66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18820" name="Arc 32"/>
          <p:cNvSpPr>
            <a:spLocks noChangeArrowheads="1"/>
          </p:cNvSpPr>
          <p:nvPr/>
        </p:nvSpPr>
        <p:spPr bwMode="auto">
          <a:xfrm>
            <a:off x="7404101" y="2700338"/>
            <a:ext cx="263525" cy="173831"/>
          </a:xfrm>
          <a:custGeom>
            <a:avLst/>
            <a:gdLst>
              <a:gd name="T0" fmla="*/ 22067 w 22068"/>
              <a:gd name="T1" fmla="*/ 21593 h 21600"/>
              <a:gd name="T2" fmla="*/ 21554 w 22068"/>
              <a:gd name="T3" fmla="*/ 21600 h 21600"/>
              <a:gd name="T4" fmla="*/ 0 w 22068"/>
              <a:gd name="T5" fmla="*/ 1411 h 21600"/>
              <a:gd name="T6" fmla="*/ 22067 w 22068"/>
              <a:gd name="T7" fmla="*/ 21593 h 21600"/>
              <a:gd name="T8" fmla="*/ 21554 w 22068"/>
              <a:gd name="T9" fmla="*/ 21600 h 21600"/>
              <a:gd name="T10" fmla="*/ 0 w 22068"/>
              <a:gd name="T11" fmla="*/ 1411 h 21600"/>
              <a:gd name="T12" fmla="*/ 21554 w 22068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068" h="21600" fill="none">
                <a:moveTo>
                  <a:pt x="22067" y="21593"/>
                </a:moveTo>
                <a:cubicBezTo>
                  <a:pt x="21896" y="21597"/>
                  <a:pt x="21725" y="21599"/>
                  <a:pt x="21554" y="21600"/>
                </a:cubicBezTo>
                <a:cubicBezTo>
                  <a:pt x="10172" y="21600"/>
                  <a:pt x="744" y="12768"/>
                  <a:pt x="0" y="1411"/>
                </a:cubicBezTo>
              </a:path>
              <a:path w="22068" h="21600" stroke="0">
                <a:moveTo>
                  <a:pt x="22067" y="21593"/>
                </a:moveTo>
                <a:cubicBezTo>
                  <a:pt x="21896" y="21597"/>
                  <a:pt x="21725" y="21599"/>
                  <a:pt x="21554" y="21600"/>
                </a:cubicBezTo>
                <a:cubicBezTo>
                  <a:pt x="10172" y="21600"/>
                  <a:pt x="744" y="12768"/>
                  <a:pt x="0" y="1411"/>
                </a:cubicBezTo>
                <a:lnTo>
                  <a:pt x="21554" y="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18821" name="Arc 33"/>
          <p:cNvSpPr>
            <a:spLocks noChangeArrowheads="1"/>
          </p:cNvSpPr>
          <p:nvPr/>
        </p:nvSpPr>
        <p:spPr bwMode="auto">
          <a:xfrm rot="4582656">
            <a:off x="7902179" y="3090863"/>
            <a:ext cx="159544" cy="219075"/>
          </a:xfrm>
          <a:custGeom>
            <a:avLst/>
            <a:gdLst>
              <a:gd name="T0" fmla="*/ 7489 w 36699"/>
              <a:gd name="T1" fmla="*/ 37953 h 37954"/>
              <a:gd name="T2" fmla="*/ 0 w 36699"/>
              <a:gd name="T3" fmla="*/ 21600 h 37954"/>
              <a:gd name="T4" fmla="*/ 21600 w 36699"/>
              <a:gd name="T5" fmla="*/ 0 h 37954"/>
              <a:gd name="T6" fmla="*/ 36699 w 36699"/>
              <a:gd name="T7" fmla="*/ 6153 h 37954"/>
              <a:gd name="T8" fmla="*/ 7489 w 36699"/>
              <a:gd name="T9" fmla="*/ 37953 h 37954"/>
              <a:gd name="T10" fmla="*/ 0 w 36699"/>
              <a:gd name="T11" fmla="*/ 21600 h 37954"/>
              <a:gd name="T12" fmla="*/ 21600 w 36699"/>
              <a:gd name="T13" fmla="*/ 0 h 37954"/>
              <a:gd name="T14" fmla="*/ 36699 w 36699"/>
              <a:gd name="T15" fmla="*/ 6153 h 37954"/>
              <a:gd name="T16" fmla="*/ 21600 w 36699"/>
              <a:gd name="T17" fmla="*/ 21600 h 37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699" h="37954" fill="none">
                <a:moveTo>
                  <a:pt x="7489" y="37953"/>
                </a:moveTo>
                <a:cubicBezTo>
                  <a:pt x="2733" y="33850"/>
                  <a:pt x="0" y="2788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243" y="-1"/>
                  <a:pt x="32663" y="2208"/>
                  <a:pt x="36699" y="6153"/>
                </a:cubicBezTo>
              </a:path>
              <a:path w="36699" h="37954" stroke="0">
                <a:moveTo>
                  <a:pt x="7489" y="37953"/>
                </a:moveTo>
                <a:cubicBezTo>
                  <a:pt x="2733" y="33850"/>
                  <a:pt x="0" y="2788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243" y="-1"/>
                  <a:pt x="32663" y="2208"/>
                  <a:pt x="36699" y="6153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18822" name="Text Box 34"/>
          <p:cNvSpPr txBox="1">
            <a:spLocks noChangeArrowheads="1"/>
          </p:cNvSpPr>
          <p:nvPr/>
        </p:nvSpPr>
        <p:spPr bwMode="auto">
          <a:xfrm>
            <a:off x="7550150" y="215741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18823" name="Arc 35"/>
          <p:cNvSpPr>
            <a:spLocks noChangeArrowheads="1"/>
          </p:cNvSpPr>
          <p:nvPr/>
        </p:nvSpPr>
        <p:spPr bwMode="auto">
          <a:xfrm rot="4582656">
            <a:off x="7679532" y="2660254"/>
            <a:ext cx="157163" cy="254000"/>
          </a:xfrm>
          <a:custGeom>
            <a:avLst/>
            <a:gdLst>
              <a:gd name="T0" fmla="*/ 2348 w 21045"/>
              <a:gd name="T1" fmla="*/ 0 h 21472"/>
              <a:gd name="T2" fmla="*/ 21045 w 21045"/>
              <a:gd name="T3" fmla="*/ 16608 h 21472"/>
              <a:gd name="T4" fmla="*/ 2348 w 21045"/>
              <a:gd name="T5" fmla="*/ 0 h 21472"/>
              <a:gd name="T6" fmla="*/ 21045 w 21045"/>
              <a:gd name="T7" fmla="*/ 16608 h 21472"/>
              <a:gd name="T8" fmla="*/ 0 w 21045"/>
              <a:gd name="T9" fmla="*/ 21472 h 21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45" h="21472" fill="none">
                <a:moveTo>
                  <a:pt x="2348" y="0"/>
                </a:moveTo>
                <a:cubicBezTo>
                  <a:pt x="11478" y="998"/>
                  <a:pt x="18977" y="7660"/>
                  <a:pt x="21045" y="16608"/>
                </a:cubicBezTo>
              </a:path>
              <a:path w="21045" h="21472" stroke="0">
                <a:moveTo>
                  <a:pt x="2348" y="0"/>
                </a:moveTo>
                <a:cubicBezTo>
                  <a:pt x="11478" y="998"/>
                  <a:pt x="18977" y="7660"/>
                  <a:pt x="21045" y="16608"/>
                </a:cubicBezTo>
                <a:lnTo>
                  <a:pt x="0" y="21472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18824" name="Text Box 36"/>
          <p:cNvSpPr txBox="1">
            <a:spLocks noChangeArrowheads="1"/>
          </p:cNvSpPr>
          <p:nvPr/>
        </p:nvSpPr>
        <p:spPr bwMode="auto">
          <a:xfrm>
            <a:off x="8013700" y="289679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18825" name="Text Box 37"/>
          <p:cNvSpPr txBox="1">
            <a:spLocks noChangeArrowheads="1"/>
          </p:cNvSpPr>
          <p:nvPr/>
        </p:nvSpPr>
        <p:spPr bwMode="auto">
          <a:xfrm>
            <a:off x="7718425" y="269914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118826" name="Text Box 38"/>
          <p:cNvSpPr txBox="1">
            <a:spLocks noChangeArrowheads="1"/>
          </p:cNvSpPr>
          <p:nvPr/>
        </p:nvSpPr>
        <p:spPr bwMode="auto">
          <a:xfrm>
            <a:off x="7099300" y="261104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118827" name="Arc 32"/>
          <p:cNvSpPr>
            <a:spLocks noChangeArrowheads="1"/>
          </p:cNvSpPr>
          <p:nvPr/>
        </p:nvSpPr>
        <p:spPr bwMode="auto">
          <a:xfrm rot="10800000">
            <a:off x="7524751" y="2564607"/>
            <a:ext cx="263525" cy="173831"/>
          </a:xfrm>
          <a:custGeom>
            <a:avLst/>
            <a:gdLst>
              <a:gd name="T0" fmla="*/ 22067 w 22068"/>
              <a:gd name="T1" fmla="*/ 21593 h 21600"/>
              <a:gd name="T2" fmla="*/ 21554 w 22068"/>
              <a:gd name="T3" fmla="*/ 21600 h 21600"/>
              <a:gd name="T4" fmla="*/ 0 w 22068"/>
              <a:gd name="T5" fmla="*/ 1411 h 21600"/>
              <a:gd name="T6" fmla="*/ 22067 w 22068"/>
              <a:gd name="T7" fmla="*/ 21593 h 21600"/>
              <a:gd name="T8" fmla="*/ 21554 w 22068"/>
              <a:gd name="T9" fmla="*/ 21600 h 21600"/>
              <a:gd name="T10" fmla="*/ 0 w 22068"/>
              <a:gd name="T11" fmla="*/ 1411 h 21600"/>
              <a:gd name="T12" fmla="*/ 21554 w 22068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068" h="21600" fill="none">
                <a:moveTo>
                  <a:pt x="22067" y="21593"/>
                </a:moveTo>
                <a:cubicBezTo>
                  <a:pt x="21896" y="21597"/>
                  <a:pt x="21725" y="21599"/>
                  <a:pt x="21554" y="21600"/>
                </a:cubicBezTo>
                <a:cubicBezTo>
                  <a:pt x="10172" y="21600"/>
                  <a:pt x="744" y="12768"/>
                  <a:pt x="0" y="1411"/>
                </a:cubicBezTo>
              </a:path>
              <a:path w="22068" h="21600" stroke="0">
                <a:moveTo>
                  <a:pt x="22067" y="21593"/>
                </a:moveTo>
                <a:cubicBezTo>
                  <a:pt x="21896" y="21597"/>
                  <a:pt x="21725" y="21599"/>
                  <a:pt x="21554" y="21600"/>
                </a:cubicBezTo>
                <a:cubicBezTo>
                  <a:pt x="10172" y="21600"/>
                  <a:pt x="744" y="12768"/>
                  <a:pt x="0" y="1411"/>
                </a:cubicBezTo>
                <a:lnTo>
                  <a:pt x="21554" y="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/>
      <p:bldP spid="16404" grpId="0"/>
      <p:bldP spid="16405" grpId="0"/>
      <p:bldP spid="16406" grpId="0"/>
      <p:bldP spid="16407" grpId="0"/>
      <p:bldP spid="164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MH_Other_10"/>
          <p:cNvSpPr>
            <a:spLocks noChangeArrowheads="1"/>
          </p:cNvSpPr>
          <p:nvPr/>
        </p:nvSpPr>
        <p:spPr bwMode="auto">
          <a:xfrm>
            <a:off x="2033588" y="1262062"/>
            <a:ext cx="88900" cy="66675"/>
          </a:xfrm>
          <a:custGeom>
            <a:avLst/>
            <a:gdLst>
              <a:gd name="T0" fmla="*/ 39 w 43"/>
              <a:gd name="T1" fmla="*/ 18 h 44"/>
              <a:gd name="T2" fmla="*/ 25 w 43"/>
              <a:gd name="T3" fmla="*/ 18 h 44"/>
              <a:gd name="T4" fmla="*/ 25 w 43"/>
              <a:gd name="T5" fmla="*/ 4 h 44"/>
              <a:gd name="T6" fmla="*/ 21 w 43"/>
              <a:gd name="T7" fmla="*/ 0 h 44"/>
              <a:gd name="T8" fmla="*/ 18 w 43"/>
              <a:gd name="T9" fmla="*/ 4 h 44"/>
              <a:gd name="T10" fmla="*/ 18 w 43"/>
              <a:gd name="T11" fmla="*/ 18 h 44"/>
              <a:gd name="T12" fmla="*/ 3 w 43"/>
              <a:gd name="T13" fmla="*/ 18 h 44"/>
              <a:gd name="T14" fmla="*/ 0 w 43"/>
              <a:gd name="T15" fmla="*/ 22 h 44"/>
              <a:gd name="T16" fmla="*/ 3 w 43"/>
              <a:gd name="T17" fmla="*/ 26 h 44"/>
              <a:gd name="T18" fmla="*/ 18 w 43"/>
              <a:gd name="T19" fmla="*/ 26 h 44"/>
              <a:gd name="T20" fmla="*/ 18 w 43"/>
              <a:gd name="T21" fmla="*/ 40 h 44"/>
              <a:gd name="T22" fmla="*/ 21 w 43"/>
              <a:gd name="T23" fmla="*/ 44 h 44"/>
              <a:gd name="T24" fmla="*/ 25 w 43"/>
              <a:gd name="T25" fmla="*/ 40 h 44"/>
              <a:gd name="T26" fmla="*/ 25 w 43"/>
              <a:gd name="T27" fmla="*/ 26 h 44"/>
              <a:gd name="T28" fmla="*/ 39 w 43"/>
              <a:gd name="T29" fmla="*/ 26 h 44"/>
              <a:gd name="T30" fmla="*/ 43 w 43"/>
              <a:gd name="T31" fmla="*/ 22 h 44"/>
              <a:gd name="T32" fmla="*/ 39 w 43"/>
              <a:gd name="T33" fmla="*/ 1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3" h="44">
                <a:moveTo>
                  <a:pt x="39" y="18"/>
                </a:moveTo>
                <a:cubicBezTo>
                  <a:pt x="25" y="18"/>
                  <a:pt x="25" y="18"/>
                  <a:pt x="25" y="18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2"/>
                  <a:pt x="23" y="0"/>
                  <a:pt x="21" y="0"/>
                </a:cubicBezTo>
                <a:cubicBezTo>
                  <a:pt x="19" y="0"/>
                  <a:pt x="18" y="2"/>
                  <a:pt x="18" y="4"/>
                </a:cubicBezTo>
                <a:cubicBezTo>
                  <a:pt x="18" y="18"/>
                  <a:pt x="18" y="18"/>
                  <a:pt x="18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18"/>
                  <a:pt x="0" y="20"/>
                  <a:pt x="0" y="22"/>
                </a:cubicBezTo>
                <a:cubicBezTo>
                  <a:pt x="0" y="24"/>
                  <a:pt x="1" y="26"/>
                  <a:pt x="3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2"/>
                  <a:pt x="19" y="44"/>
                  <a:pt x="21" y="44"/>
                </a:cubicBezTo>
                <a:cubicBezTo>
                  <a:pt x="23" y="44"/>
                  <a:pt x="25" y="42"/>
                  <a:pt x="25" y="40"/>
                </a:cubicBezTo>
                <a:cubicBezTo>
                  <a:pt x="25" y="26"/>
                  <a:pt x="25" y="26"/>
                  <a:pt x="25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6"/>
                  <a:pt x="43" y="24"/>
                  <a:pt x="43" y="22"/>
                </a:cubicBezTo>
                <a:cubicBezTo>
                  <a:pt x="43" y="20"/>
                  <a:pt x="41" y="18"/>
                  <a:pt x="39" y="1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grpSp>
        <p:nvGrpSpPr>
          <p:cNvPr id="97283" name="Group 10"/>
          <p:cNvGrpSpPr/>
          <p:nvPr/>
        </p:nvGrpSpPr>
        <p:grpSpPr bwMode="auto">
          <a:xfrm>
            <a:off x="714375" y="803672"/>
            <a:ext cx="222250" cy="161925"/>
            <a:chOff x="348" y="329"/>
            <a:chExt cx="349" cy="340"/>
          </a:xfrm>
        </p:grpSpPr>
        <p:sp>
          <p:nvSpPr>
            <p:cNvPr id="97284" name="MH_Other_9"/>
            <p:cNvSpPr>
              <a:spLocks noEditPoints="1" noChangeArrowheads="1"/>
            </p:cNvSpPr>
            <p:nvPr/>
          </p:nvSpPr>
          <p:spPr bwMode="auto">
            <a:xfrm>
              <a:off x="348" y="329"/>
              <a:ext cx="349" cy="340"/>
            </a:xfrm>
            <a:custGeom>
              <a:avLst/>
              <a:gdLst>
                <a:gd name="T0" fmla="*/ 105 w 108"/>
                <a:gd name="T1" fmla="*/ 95 h 107"/>
                <a:gd name="T2" fmla="*/ 76 w 108"/>
                <a:gd name="T3" fmla="*/ 66 h 107"/>
                <a:gd name="T4" fmla="*/ 83 w 108"/>
                <a:gd name="T5" fmla="*/ 42 h 107"/>
                <a:gd name="T6" fmla="*/ 42 w 108"/>
                <a:gd name="T7" fmla="*/ 0 h 107"/>
                <a:gd name="T8" fmla="*/ 0 w 108"/>
                <a:gd name="T9" fmla="*/ 42 h 107"/>
                <a:gd name="T10" fmla="*/ 42 w 108"/>
                <a:gd name="T11" fmla="*/ 83 h 107"/>
                <a:gd name="T12" fmla="*/ 66 w 108"/>
                <a:gd name="T13" fmla="*/ 76 h 107"/>
                <a:gd name="T14" fmla="*/ 95 w 108"/>
                <a:gd name="T15" fmla="*/ 105 h 107"/>
                <a:gd name="T16" fmla="*/ 100 w 108"/>
                <a:gd name="T17" fmla="*/ 107 h 107"/>
                <a:gd name="T18" fmla="*/ 105 w 108"/>
                <a:gd name="T19" fmla="*/ 105 h 107"/>
                <a:gd name="T20" fmla="*/ 105 w 108"/>
                <a:gd name="T21" fmla="*/ 95 h 107"/>
                <a:gd name="T22" fmla="*/ 7 w 108"/>
                <a:gd name="T23" fmla="*/ 42 h 107"/>
                <a:gd name="T24" fmla="*/ 42 w 108"/>
                <a:gd name="T25" fmla="*/ 7 h 107"/>
                <a:gd name="T26" fmla="*/ 76 w 108"/>
                <a:gd name="T27" fmla="*/ 42 h 107"/>
                <a:gd name="T28" fmla="*/ 42 w 108"/>
                <a:gd name="T29" fmla="*/ 76 h 107"/>
                <a:gd name="T30" fmla="*/ 7 w 108"/>
                <a:gd name="T31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97285" name="MH_Other_10"/>
            <p:cNvSpPr>
              <a:spLocks noChangeArrowheads="1"/>
            </p:cNvSpPr>
            <p:nvPr/>
          </p:nvSpPr>
          <p:spPr bwMode="auto">
            <a:xfrm>
              <a:off x="428" y="404"/>
              <a:ext cx="140" cy="140"/>
            </a:xfrm>
            <a:custGeom>
              <a:avLst/>
              <a:gdLst>
                <a:gd name="T0" fmla="*/ 39 w 43"/>
                <a:gd name="T1" fmla="*/ 18 h 44"/>
                <a:gd name="T2" fmla="*/ 25 w 43"/>
                <a:gd name="T3" fmla="*/ 18 h 44"/>
                <a:gd name="T4" fmla="*/ 25 w 43"/>
                <a:gd name="T5" fmla="*/ 4 h 44"/>
                <a:gd name="T6" fmla="*/ 21 w 43"/>
                <a:gd name="T7" fmla="*/ 0 h 44"/>
                <a:gd name="T8" fmla="*/ 18 w 43"/>
                <a:gd name="T9" fmla="*/ 4 h 44"/>
                <a:gd name="T10" fmla="*/ 18 w 43"/>
                <a:gd name="T11" fmla="*/ 18 h 44"/>
                <a:gd name="T12" fmla="*/ 3 w 43"/>
                <a:gd name="T13" fmla="*/ 18 h 44"/>
                <a:gd name="T14" fmla="*/ 0 w 43"/>
                <a:gd name="T15" fmla="*/ 22 h 44"/>
                <a:gd name="T16" fmla="*/ 3 w 43"/>
                <a:gd name="T17" fmla="*/ 26 h 44"/>
                <a:gd name="T18" fmla="*/ 18 w 43"/>
                <a:gd name="T19" fmla="*/ 26 h 44"/>
                <a:gd name="T20" fmla="*/ 18 w 43"/>
                <a:gd name="T21" fmla="*/ 40 h 44"/>
                <a:gd name="T22" fmla="*/ 21 w 43"/>
                <a:gd name="T23" fmla="*/ 44 h 44"/>
                <a:gd name="T24" fmla="*/ 25 w 43"/>
                <a:gd name="T25" fmla="*/ 40 h 44"/>
                <a:gd name="T26" fmla="*/ 25 w 43"/>
                <a:gd name="T27" fmla="*/ 26 h 44"/>
                <a:gd name="T28" fmla="*/ 39 w 43"/>
                <a:gd name="T29" fmla="*/ 26 h 44"/>
                <a:gd name="T30" fmla="*/ 43 w 43"/>
                <a:gd name="T31" fmla="*/ 22 h 44"/>
                <a:gd name="T32" fmla="*/ 39 w 43"/>
                <a:gd name="T33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4">
                  <a:moveTo>
                    <a:pt x="39" y="18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2"/>
                    <a:pt x="19" y="44"/>
                    <a:pt x="21" y="44"/>
                  </a:cubicBezTo>
                  <a:cubicBezTo>
                    <a:pt x="23" y="44"/>
                    <a:pt x="25" y="42"/>
                    <a:pt x="25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6"/>
                    <a:pt x="43" y="24"/>
                    <a:pt x="43" y="22"/>
                  </a:cubicBezTo>
                  <a:cubicBezTo>
                    <a:pt x="43" y="20"/>
                    <a:pt x="41" y="18"/>
                    <a:pt x="39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</p:grpSp>
      <p:sp>
        <p:nvSpPr>
          <p:cNvPr id="97286" name="MH_SubTitle_4"/>
          <p:cNvSpPr txBox="1">
            <a:spLocks noChangeArrowheads="1"/>
          </p:cNvSpPr>
          <p:nvPr/>
        </p:nvSpPr>
        <p:spPr bwMode="auto">
          <a:xfrm>
            <a:off x="3786189" y="857250"/>
            <a:ext cx="1654175" cy="47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8" name="文本框 14347"/>
          <p:cNvSpPr txBox="1">
            <a:spLocks noChangeArrowheads="1"/>
          </p:cNvSpPr>
          <p:nvPr/>
        </p:nvSpPr>
        <p:spPr bwMode="auto">
          <a:xfrm>
            <a:off x="890589" y="1815704"/>
            <a:ext cx="78771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了解并掌握平行线的判定公理和定理．（重点）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了解证明的一般步骤．（难点）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B8B"/>
              </a:solidFill>
            </a:endParaRPr>
          </a:p>
        </p:txBody>
      </p:sp>
      <p:sp>
        <p:nvSpPr>
          <p:cNvPr id="98307" name="圆角矩形 31"/>
          <p:cNvSpPr>
            <a:spLocks noChangeArrowheads="1"/>
          </p:cNvSpPr>
          <p:nvPr/>
        </p:nvSpPr>
        <p:spPr bwMode="auto">
          <a:xfrm>
            <a:off x="331788" y="467916"/>
            <a:ext cx="1428750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  <a:endParaRPr lang="zh-CN" altLang="en-US" b="1">
              <a:solidFill>
                <a:srgbClr val="FF0000"/>
              </a:solidFill>
            </a:endParaRPr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1" y="1477566"/>
            <a:ext cx="6486525" cy="3146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0" name="Text Box 8"/>
          <p:cNvSpPr txBox="1">
            <a:spLocks noChangeArrowheads="1"/>
          </p:cNvSpPr>
          <p:nvPr/>
        </p:nvSpPr>
        <p:spPr bwMode="auto">
          <a:xfrm>
            <a:off x="1173163" y="939404"/>
            <a:ext cx="6515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请找出图中的平行线！它们为什么平行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B8B"/>
              </a:solidFill>
            </a:endParaRPr>
          </a:p>
        </p:txBody>
      </p:sp>
      <p:grpSp>
        <p:nvGrpSpPr>
          <p:cNvPr id="100355" name="组合 6147"/>
          <p:cNvGrpSpPr/>
          <p:nvPr/>
        </p:nvGrpSpPr>
        <p:grpSpPr bwMode="auto">
          <a:xfrm>
            <a:off x="325438" y="304800"/>
            <a:ext cx="2896545" cy="739246"/>
            <a:chOff x="0" y="0"/>
            <a:chExt cx="4563" cy="1551"/>
          </a:xfrm>
        </p:grpSpPr>
        <p:sp>
          <p:nvSpPr>
            <p:cNvPr id="100356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0357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0358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00359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3685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平行线的判定</a:t>
              </a:r>
            </a:p>
          </p:txBody>
        </p:sp>
        <p:sp>
          <p:nvSpPr>
            <p:cNvPr id="100360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827088" y="1113235"/>
            <a:ext cx="7772400" cy="1464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公理</a:t>
            </a:r>
            <a:r>
              <a:rPr lang="zh-CN" altLang="en-US" sz="2400" dirty="0">
                <a:solidFill>
                  <a:srgbClr val="CC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两条直线被第三条直线所截，如果同位角相等，那么这两条直线平行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简单说成：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同位角相等，两直线平行</a:t>
            </a:r>
          </a:p>
        </p:txBody>
      </p:sp>
      <p:grpSp>
        <p:nvGrpSpPr>
          <p:cNvPr id="7177" name="组合 1"/>
          <p:cNvGrpSpPr/>
          <p:nvPr/>
        </p:nvGrpSpPr>
        <p:grpSpPr bwMode="auto">
          <a:xfrm>
            <a:off x="1187450" y="2842022"/>
            <a:ext cx="6769100" cy="1826419"/>
            <a:chOff x="1870" y="5967"/>
            <a:chExt cx="10660" cy="3835"/>
          </a:xfrm>
        </p:grpSpPr>
        <p:sp>
          <p:nvSpPr>
            <p:cNvPr id="100363" name="圆角矩形 4448"/>
            <p:cNvSpPr>
              <a:spLocks noChangeArrowheads="1"/>
            </p:cNvSpPr>
            <p:nvPr/>
          </p:nvSpPr>
          <p:spPr bwMode="auto">
            <a:xfrm>
              <a:off x="1870" y="5967"/>
              <a:ext cx="10660" cy="363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>
                <a:lnSpc>
                  <a:spcPct val="130000"/>
                </a:lnSpc>
                <a:buFont typeface="Arial" panose="020B0604020202020204" pitchFamily="34" charset="0"/>
                <a:buNone/>
              </a:pPr>
              <a:endParaRPr lang="zh-CN" altLang="zh-CN" sz="2800">
                <a:solidFill>
                  <a:srgbClr val="FF0000"/>
                </a:solidFill>
              </a:endParaRPr>
            </a:p>
          </p:txBody>
        </p:sp>
        <p:sp>
          <p:nvSpPr>
            <p:cNvPr id="100364" name="矩形 4447"/>
            <p:cNvSpPr>
              <a:spLocks noChangeArrowheads="1"/>
            </p:cNvSpPr>
            <p:nvPr/>
          </p:nvSpPr>
          <p:spPr bwMode="auto">
            <a:xfrm>
              <a:off x="2210" y="6080"/>
              <a:ext cx="9980" cy="3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你认为“</a:t>
              </a:r>
              <a:r>
                <a:rPr lang="zh-CN" altLang="en-US" sz="2800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两条直线被第三条直线所截，如果内错角相等，那么这两条直线平行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”这个命题正确吗？说明理由</a:t>
              </a:r>
              <a:r>
                <a:rPr lang="en-US" altLang="zh-CN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8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9663" y="2252663"/>
            <a:ext cx="4125912" cy="199310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2006601" y="2472929"/>
            <a:ext cx="524351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2168526" y="3901679"/>
            <a:ext cx="47974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900114" y="1052513"/>
            <a:ext cx="7710487" cy="3881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据说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人类知识的</a:t>
            </a:r>
            <a:r>
              <a:rPr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75%</a:t>
            </a:r>
            <a:r>
              <a:rPr lang="zh-CN" alt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是在</a:t>
            </a:r>
            <a:r>
              <a:rPr lang="zh-CN" altLang="en-US" sz="24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操作</a:t>
            </a:r>
            <a:r>
              <a:rPr lang="zh-CN" alt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中学到的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小明用下面的方法作出平行线，你认为他的作法对吗？为什么？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2400" dirty="0">
              <a:solidFill>
                <a:srgbClr val="3333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2400" dirty="0">
              <a:solidFill>
                <a:srgbClr val="3333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2400" dirty="0">
              <a:solidFill>
                <a:srgbClr val="3333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endParaRPr lang="zh-CN" altLang="en-US" sz="2400" dirty="0">
              <a:solidFill>
                <a:srgbClr val="3333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通过这个操作活动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得到了什么结论</a:t>
            </a:r>
            <a:r>
              <a:rPr lang="en-US" altLang="zh-CN" sz="2400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02406" name="圆角矩形 31"/>
          <p:cNvSpPr>
            <a:spLocks noChangeArrowheads="1"/>
          </p:cNvSpPr>
          <p:nvPr/>
        </p:nvSpPr>
        <p:spPr bwMode="auto">
          <a:xfrm>
            <a:off x="611188" y="681038"/>
            <a:ext cx="1185862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实验猜想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018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1" name="矩形标注 6400"/>
          <p:cNvSpPr>
            <a:spLocks noChangeArrowheads="1"/>
          </p:cNvSpPr>
          <p:nvPr/>
        </p:nvSpPr>
        <p:spPr bwMode="auto">
          <a:xfrm>
            <a:off x="1116014" y="2787254"/>
            <a:ext cx="6840537" cy="1296590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604839" y="641747"/>
            <a:ext cx="7712075" cy="241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两条直线被第三条直线所截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如果内错角相等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那么这两条直线平行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这个定理可以简单说成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内错角相等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400" name="矩形 6399"/>
          <p:cNvSpPr>
            <a:spLocks noChangeArrowheads="1"/>
          </p:cNvSpPr>
          <p:nvPr/>
        </p:nvSpPr>
        <p:spPr bwMode="auto">
          <a:xfrm>
            <a:off x="1367721" y="3057525"/>
            <a:ext cx="6186309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你能运用所学知识来证实它是一个真命题吗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1" grpId="0"/>
      <p:bldP spid="105476" grpId="0"/>
      <p:bldP spid="64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14"/>
          <p:cNvGrpSpPr/>
          <p:nvPr/>
        </p:nvGrpSpPr>
        <p:grpSpPr bwMode="auto">
          <a:xfrm>
            <a:off x="5843588" y="1437085"/>
            <a:ext cx="2362200" cy="1314450"/>
            <a:chOff x="3552" y="864"/>
            <a:chExt cx="1488" cy="1104"/>
          </a:xfrm>
        </p:grpSpPr>
        <p:sp>
          <p:nvSpPr>
            <p:cNvPr id="105475" name="Line 15"/>
            <p:cNvSpPr>
              <a:spLocks noChangeShapeType="1"/>
            </p:cNvSpPr>
            <p:nvPr/>
          </p:nvSpPr>
          <p:spPr bwMode="auto">
            <a:xfrm>
              <a:off x="3744" y="1248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5476" name="Line 16"/>
            <p:cNvSpPr>
              <a:spLocks noChangeShapeType="1"/>
            </p:cNvSpPr>
            <p:nvPr/>
          </p:nvSpPr>
          <p:spPr bwMode="auto">
            <a:xfrm>
              <a:off x="3744" y="1632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5477" name="Line 17"/>
            <p:cNvSpPr>
              <a:spLocks noChangeShapeType="1"/>
            </p:cNvSpPr>
            <p:nvPr/>
          </p:nvSpPr>
          <p:spPr bwMode="auto">
            <a:xfrm flipH="1">
              <a:off x="3936" y="1008"/>
              <a:ext cx="720" cy="96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5478" name="Text Box 18"/>
            <p:cNvSpPr txBox="1">
              <a:spLocks noChangeArrowheads="1"/>
            </p:cNvSpPr>
            <p:nvPr/>
          </p:nvSpPr>
          <p:spPr bwMode="auto">
            <a:xfrm>
              <a:off x="3552" y="1104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5479" name="Text Box 19"/>
            <p:cNvSpPr txBox="1">
              <a:spLocks noChangeArrowheads="1"/>
            </p:cNvSpPr>
            <p:nvPr/>
          </p:nvSpPr>
          <p:spPr bwMode="auto">
            <a:xfrm>
              <a:off x="3552" y="1488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5480" name="Text Box 20"/>
            <p:cNvSpPr txBox="1">
              <a:spLocks noChangeArrowheads="1"/>
            </p:cNvSpPr>
            <p:nvPr/>
          </p:nvSpPr>
          <p:spPr bwMode="auto">
            <a:xfrm>
              <a:off x="4656" y="864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5481" name="Text Box 21"/>
            <p:cNvSpPr txBox="1">
              <a:spLocks noChangeArrowheads="1"/>
            </p:cNvSpPr>
            <p:nvPr/>
          </p:nvSpPr>
          <p:spPr bwMode="auto">
            <a:xfrm>
              <a:off x="4176" y="1209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5482" name="Arc 22"/>
            <p:cNvSpPr>
              <a:spLocks noChangeArrowheads="1"/>
            </p:cNvSpPr>
            <p:nvPr/>
          </p:nvSpPr>
          <p:spPr bwMode="auto">
            <a:xfrm rot="16200000" flipH="1">
              <a:off x="4153" y="1225"/>
              <a:ext cx="173" cy="192"/>
            </a:xfrm>
            <a:custGeom>
              <a:avLst/>
              <a:gdLst>
                <a:gd name="T0" fmla="*/ 0 w 25991"/>
                <a:gd name="T1" fmla="*/ 451 h 21600"/>
                <a:gd name="T2" fmla="*/ 4391 w 25991"/>
                <a:gd name="T3" fmla="*/ 0 h 21600"/>
                <a:gd name="T4" fmla="*/ 25991 w 25991"/>
                <a:gd name="T5" fmla="*/ 21600 h 21600"/>
                <a:gd name="T6" fmla="*/ 0 w 25991"/>
                <a:gd name="T7" fmla="*/ 451 h 21600"/>
                <a:gd name="T8" fmla="*/ 4391 w 25991"/>
                <a:gd name="T9" fmla="*/ 0 h 21600"/>
                <a:gd name="T10" fmla="*/ 25991 w 25991"/>
                <a:gd name="T11" fmla="*/ 21600 h 21600"/>
                <a:gd name="T12" fmla="*/ 4391 w 25991"/>
                <a:gd name="T13" fmla="*/ 21600 h 21600"/>
                <a:gd name="T14" fmla="*/ 0 w 25991"/>
                <a:gd name="T15" fmla="*/ 45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91" h="21600" fill="none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16320" y="0"/>
                    <a:pt x="25991" y="9670"/>
                    <a:pt x="25991" y="21600"/>
                  </a:cubicBezTo>
                </a:path>
                <a:path w="25991" h="21600" stroke="0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16320" y="0"/>
                    <a:pt x="25991" y="9670"/>
                    <a:pt x="25991" y="21600"/>
                  </a:cubicBezTo>
                  <a:lnTo>
                    <a:pt x="4391" y="21600"/>
                  </a:lnTo>
                  <a:lnTo>
                    <a:pt x="0" y="451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5483" name="Text Box 23"/>
            <p:cNvSpPr txBox="1">
              <a:spLocks noChangeArrowheads="1"/>
            </p:cNvSpPr>
            <p:nvPr/>
          </p:nvSpPr>
          <p:spPr bwMode="auto">
            <a:xfrm>
              <a:off x="4414" y="1227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5484" name="Arc 24"/>
            <p:cNvSpPr>
              <a:spLocks noChangeArrowheads="1"/>
            </p:cNvSpPr>
            <p:nvPr/>
          </p:nvSpPr>
          <p:spPr bwMode="auto">
            <a:xfrm>
              <a:off x="4320" y="1488"/>
              <a:ext cx="150" cy="150"/>
            </a:xfrm>
            <a:custGeom>
              <a:avLst/>
              <a:gdLst>
                <a:gd name="T0" fmla="*/ -1 w 30722"/>
                <a:gd name="T1" fmla="*/ 2020 h 21600"/>
                <a:gd name="T2" fmla="*/ 9122 w 30722"/>
                <a:gd name="T3" fmla="*/ 0 h 21600"/>
                <a:gd name="T4" fmla="*/ 30722 w 30722"/>
                <a:gd name="T5" fmla="*/ 21600 h 21600"/>
                <a:gd name="T6" fmla="*/ -1 w 30722"/>
                <a:gd name="T7" fmla="*/ 2020 h 21600"/>
                <a:gd name="T8" fmla="*/ 9122 w 30722"/>
                <a:gd name="T9" fmla="*/ 0 h 21600"/>
                <a:gd name="T10" fmla="*/ 30722 w 30722"/>
                <a:gd name="T11" fmla="*/ 21600 h 21600"/>
                <a:gd name="T12" fmla="*/ 9122 w 30722"/>
                <a:gd name="T13" fmla="*/ 21600 h 21600"/>
                <a:gd name="T14" fmla="*/ -1 w 30722"/>
                <a:gd name="T15" fmla="*/ 202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722" h="21600" fill="none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</a:path>
                <a:path w="30722" h="21600" stroke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  <a:lnTo>
                    <a:pt x="9122" y="21600"/>
                  </a:lnTo>
                  <a:lnTo>
                    <a:pt x="-1" y="202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5485" name="Text Box 25"/>
            <p:cNvSpPr txBox="1">
              <a:spLocks noChangeArrowheads="1"/>
            </p:cNvSpPr>
            <p:nvPr/>
          </p:nvSpPr>
          <p:spPr bwMode="auto">
            <a:xfrm>
              <a:off x="4272" y="1464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5486" name="Arc 26"/>
            <p:cNvSpPr>
              <a:spLocks noChangeArrowheads="1"/>
            </p:cNvSpPr>
            <p:nvPr/>
          </p:nvSpPr>
          <p:spPr bwMode="auto">
            <a:xfrm rot="10800000" flipH="1">
              <a:off x="4384" y="1272"/>
              <a:ext cx="240" cy="144"/>
            </a:xfrm>
            <a:custGeom>
              <a:avLst/>
              <a:gdLst>
                <a:gd name="T0" fmla="*/ -1 w 29310"/>
                <a:gd name="T1" fmla="*/ 1422 h 38744"/>
                <a:gd name="T2" fmla="*/ 7710 w 29310"/>
                <a:gd name="T3" fmla="*/ 0 h 38744"/>
                <a:gd name="T4" fmla="*/ 29310 w 29310"/>
                <a:gd name="T5" fmla="*/ 21600 h 38744"/>
                <a:gd name="T6" fmla="*/ 20849 w 29310"/>
                <a:gd name="T7" fmla="*/ 38743 h 38744"/>
                <a:gd name="T8" fmla="*/ -1 w 29310"/>
                <a:gd name="T9" fmla="*/ 1422 h 38744"/>
                <a:gd name="T10" fmla="*/ 7710 w 29310"/>
                <a:gd name="T11" fmla="*/ 0 h 38744"/>
                <a:gd name="T12" fmla="*/ 29310 w 29310"/>
                <a:gd name="T13" fmla="*/ 21600 h 38744"/>
                <a:gd name="T14" fmla="*/ 20849 w 29310"/>
                <a:gd name="T15" fmla="*/ 38743 h 38744"/>
                <a:gd name="T16" fmla="*/ 7710 w 29310"/>
                <a:gd name="T17" fmla="*/ 21600 h 38744"/>
                <a:gd name="T18" fmla="*/ -1 w 29310"/>
                <a:gd name="T19" fmla="*/ 1422 h 38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10" h="38744" fill="none">
                  <a:moveTo>
                    <a:pt x="-1" y="1422"/>
                  </a:moveTo>
                  <a:cubicBezTo>
                    <a:pt x="2461" y="482"/>
                    <a:pt x="5074" y="-1"/>
                    <a:pt x="7710" y="0"/>
                  </a:cubicBezTo>
                  <a:cubicBezTo>
                    <a:pt x="19639" y="0"/>
                    <a:pt x="29310" y="9670"/>
                    <a:pt x="29310" y="21600"/>
                  </a:cubicBezTo>
                  <a:cubicBezTo>
                    <a:pt x="29310" y="28319"/>
                    <a:pt x="26182" y="34656"/>
                    <a:pt x="20849" y="38743"/>
                  </a:cubicBezTo>
                </a:path>
                <a:path w="29310" h="38744" stroke="0">
                  <a:moveTo>
                    <a:pt x="-1" y="1422"/>
                  </a:moveTo>
                  <a:cubicBezTo>
                    <a:pt x="2461" y="482"/>
                    <a:pt x="5074" y="-1"/>
                    <a:pt x="7710" y="0"/>
                  </a:cubicBezTo>
                  <a:cubicBezTo>
                    <a:pt x="19639" y="0"/>
                    <a:pt x="29310" y="9670"/>
                    <a:pt x="29310" y="21600"/>
                  </a:cubicBezTo>
                  <a:cubicBezTo>
                    <a:pt x="29310" y="28319"/>
                    <a:pt x="26182" y="34656"/>
                    <a:pt x="20849" y="38743"/>
                  </a:cubicBezTo>
                  <a:lnTo>
                    <a:pt x="7710" y="21600"/>
                  </a:lnTo>
                  <a:lnTo>
                    <a:pt x="-1" y="1422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</p:grpSp>
      <p:sp>
        <p:nvSpPr>
          <p:cNvPr id="105487" name="Text Box 70"/>
          <p:cNvSpPr txBox="1">
            <a:spLocks noChangeArrowheads="1"/>
          </p:cNvSpPr>
          <p:nvPr/>
        </p:nvSpPr>
        <p:spPr bwMode="auto">
          <a:xfrm>
            <a:off x="679450" y="870347"/>
            <a:ext cx="77851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,∠1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和∠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被直线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截出的内错角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且∠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1=∠2.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求证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5250" name="矩形 95249"/>
          <p:cNvSpPr>
            <a:spLocks noChangeArrowheads="1"/>
          </p:cNvSpPr>
          <p:nvPr/>
        </p:nvSpPr>
        <p:spPr bwMode="auto">
          <a:xfrm>
            <a:off x="584200" y="1922860"/>
            <a:ext cx="6121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:∵∠1=∠2 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∠1=∠3(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对顶角相等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∴∠2= ∠3 .(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</p:txBody>
      </p:sp>
      <p:sp>
        <p:nvSpPr>
          <p:cNvPr id="105489" name="圆角矩形 31"/>
          <p:cNvSpPr>
            <a:spLocks noChangeArrowheads="1"/>
          </p:cNvSpPr>
          <p:nvPr/>
        </p:nvSpPr>
        <p:spPr bwMode="auto">
          <a:xfrm>
            <a:off x="411163" y="488157"/>
            <a:ext cx="1185862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定理证明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>
                                            <p:txEl>
                                              <p:charRg st="16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50">
                                            <p:txEl>
                                              <p:charRg st="16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250">
                                            <p:txEl>
                                              <p:charRg st="16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250">
                                            <p:txEl>
                                              <p:charRg st="16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250">
                                            <p:txEl>
                                              <p:charRg st="16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5250">
                                            <p:txEl>
                                              <p:charRg st="16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>
                                            <p:txEl>
                                              <p:charRg st="35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250">
                                            <p:txEl>
                                              <p:charRg st="35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250">
                                            <p:txEl>
                                              <p:charRg st="35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250">
                                            <p:txEl>
                                              <p:charRg st="35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250">
                                            <p:txEl>
                                              <p:charRg st="35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5250">
                                            <p:txEl>
                                              <p:charRg st="35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5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5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Text Box 5"/>
          <p:cNvSpPr txBox="1">
            <a:spLocks noChangeArrowheads="1"/>
          </p:cNvSpPr>
          <p:nvPr/>
        </p:nvSpPr>
        <p:spPr bwMode="auto">
          <a:xfrm>
            <a:off x="684214" y="951310"/>
            <a:ext cx="7881937" cy="111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判定方法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两条直线被第三条直线所截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如果内错角相等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那么这两条直线平行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334" name="Text Box 4"/>
          <p:cNvSpPr txBox="1">
            <a:spLocks noChangeArrowheads="1"/>
          </p:cNvSpPr>
          <p:nvPr/>
        </p:nvSpPr>
        <p:spPr bwMode="auto">
          <a:xfrm>
            <a:off x="644526" y="2031207"/>
            <a:ext cx="6588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简单说成：</a:t>
            </a:r>
            <a:r>
              <a:rPr lang="zh-CN" altLang="en-US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内错角相等，两直线平行</a:t>
            </a:r>
            <a:r>
              <a:rPr lang="en-US" altLang="zh-CN" sz="28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6" name="Group 23"/>
          <p:cNvGrpSpPr/>
          <p:nvPr/>
        </p:nvGrpSpPr>
        <p:grpSpPr bwMode="auto">
          <a:xfrm>
            <a:off x="5797550" y="2508647"/>
            <a:ext cx="3435350" cy="1943100"/>
            <a:chOff x="0" y="0"/>
            <a:chExt cx="5410" cy="4084"/>
          </a:xfrm>
        </p:grpSpPr>
        <p:grpSp>
          <p:nvGrpSpPr>
            <p:cNvPr id="106501" name="Group 24"/>
            <p:cNvGrpSpPr/>
            <p:nvPr/>
          </p:nvGrpSpPr>
          <p:grpSpPr bwMode="auto">
            <a:xfrm>
              <a:off x="0" y="0"/>
              <a:ext cx="5410" cy="4084"/>
              <a:chOff x="0" y="0"/>
              <a:chExt cx="5410" cy="4084"/>
            </a:xfrm>
          </p:grpSpPr>
          <p:sp>
            <p:nvSpPr>
              <p:cNvPr id="106502" name="Arc 25"/>
              <p:cNvSpPr>
                <a:spLocks noChangeArrowheads="1"/>
              </p:cNvSpPr>
              <p:nvPr/>
            </p:nvSpPr>
            <p:spPr bwMode="auto">
              <a:xfrm rot="10200000">
                <a:off x="1342" y="926"/>
                <a:ext cx="323" cy="340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0">
                <a:solidFill>
                  <a:srgbClr val="F8081F"/>
                </a:solidFill>
                <a:miter lim="800000"/>
              </a:ln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</a:endParaRPr>
              </a:p>
            </p:txBody>
          </p:sp>
          <p:sp>
            <p:nvSpPr>
              <p:cNvPr id="106503" name="Arc 26"/>
              <p:cNvSpPr>
                <a:spLocks noChangeArrowheads="1"/>
              </p:cNvSpPr>
              <p:nvPr/>
            </p:nvSpPr>
            <p:spPr bwMode="auto">
              <a:xfrm>
                <a:off x="2652" y="2823"/>
                <a:ext cx="455" cy="341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0">
                <a:solidFill>
                  <a:srgbClr val="FF0000"/>
                </a:solidFill>
                <a:miter lim="800000"/>
              </a:ln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</a:endParaRPr>
              </a:p>
            </p:txBody>
          </p:sp>
          <p:sp>
            <p:nvSpPr>
              <p:cNvPr id="106504" name="Arc 27"/>
              <p:cNvSpPr>
                <a:spLocks noChangeArrowheads="1"/>
              </p:cNvSpPr>
              <p:nvPr/>
            </p:nvSpPr>
            <p:spPr bwMode="auto">
              <a:xfrm>
                <a:off x="1335" y="602"/>
                <a:ext cx="455" cy="341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0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</a:endParaRPr>
              </a:p>
            </p:txBody>
          </p:sp>
          <p:sp>
            <p:nvSpPr>
              <p:cNvPr id="106505" name="Line 6"/>
              <p:cNvSpPr>
                <a:spLocks noChangeShapeType="1"/>
              </p:cNvSpPr>
              <p:nvPr/>
            </p:nvSpPr>
            <p:spPr bwMode="auto">
              <a:xfrm>
                <a:off x="0" y="950"/>
                <a:ext cx="3960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506" name="Line 7"/>
              <p:cNvSpPr>
                <a:spLocks noChangeShapeType="1"/>
              </p:cNvSpPr>
              <p:nvPr/>
            </p:nvSpPr>
            <p:spPr bwMode="auto">
              <a:xfrm>
                <a:off x="615" y="3138"/>
                <a:ext cx="4200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507" name="Line 8"/>
              <p:cNvSpPr>
                <a:spLocks noChangeShapeType="1"/>
              </p:cNvSpPr>
              <p:nvPr/>
            </p:nvSpPr>
            <p:spPr bwMode="auto">
              <a:xfrm>
                <a:off x="1014" y="115"/>
                <a:ext cx="2382" cy="3969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508" name="Oval 9"/>
              <p:cNvSpPr>
                <a:spLocks noChangeArrowheads="1"/>
              </p:cNvSpPr>
              <p:nvPr/>
            </p:nvSpPr>
            <p:spPr bwMode="auto">
              <a:xfrm>
                <a:off x="2535" y="2306"/>
                <a:ext cx="1560" cy="84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8081F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6509" name="Oval 12"/>
              <p:cNvSpPr>
                <a:spLocks noChangeArrowheads="1"/>
              </p:cNvSpPr>
              <p:nvPr/>
            </p:nvSpPr>
            <p:spPr bwMode="auto">
              <a:xfrm>
                <a:off x="3850" y="2974"/>
                <a:ext cx="1560" cy="84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06510" name="Oval 13"/>
              <p:cNvSpPr>
                <a:spLocks noChangeArrowheads="1"/>
              </p:cNvSpPr>
              <p:nvPr/>
            </p:nvSpPr>
            <p:spPr bwMode="auto">
              <a:xfrm>
                <a:off x="3440" y="377"/>
                <a:ext cx="1560" cy="84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6511" name="Text Box 14"/>
              <p:cNvSpPr txBox="1">
                <a:spLocks noChangeArrowheads="1"/>
              </p:cNvSpPr>
              <p:nvPr/>
            </p:nvSpPr>
            <p:spPr bwMode="auto">
              <a:xfrm>
                <a:off x="1468" y="0"/>
                <a:ext cx="1135" cy="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400">
                    <a:solidFill>
                      <a:srgbClr val="F8081F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06512" name="Text Box 14"/>
            <p:cNvSpPr txBox="1">
              <a:spLocks noChangeArrowheads="1"/>
            </p:cNvSpPr>
            <p:nvPr/>
          </p:nvSpPr>
          <p:spPr bwMode="auto">
            <a:xfrm>
              <a:off x="1020" y="978"/>
              <a:ext cx="1135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8081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3348" name="Rectangle 7"/>
          <p:cNvSpPr>
            <a:spLocks noChangeArrowheads="1"/>
          </p:cNvSpPr>
          <p:nvPr/>
        </p:nvSpPr>
        <p:spPr bwMode="auto">
          <a:xfrm>
            <a:off x="107950" y="2693731"/>
            <a:ext cx="574708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942975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∵∠3=∠2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  <a:p>
            <a:pPr indent="942975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a∥b</a:t>
            </a:r>
            <a:r>
              <a:rPr lang="en-US" altLang="zh-CN" sz="280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en-US" altLang="zh-CN" sz="280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en-US" altLang="zh-CN" sz="2800">
                <a:solidFill>
                  <a:srgbClr val="FF0000"/>
                </a:solidFill>
                <a:cs typeface="Arial" panose="020B0604020202020204" pitchFamily="34" charset="0"/>
              </a:rPr>
              <a:t>      </a:t>
            </a:r>
            <a:r>
              <a:rPr lang="en-US" altLang="zh-CN" sz="2800">
                <a:solidFill>
                  <a:srgbClr val="FF0000"/>
                </a:solidFill>
              </a:rPr>
              <a:t>   </a:t>
            </a:r>
            <a:r>
              <a:rPr lang="zh-CN" altLang="en-US" sz="2800">
                <a:solidFill>
                  <a:srgbClr val="FF0000"/>
                </a:solidFill>
                <a:cs typeface="Arial" panose="020B0604020202020204" pitchFamily="34" charset="0"/>
              </a:rPr>
              <a:t>（</a:t>
            </a:r>
            <a:r>
              <a:rPr lang="zh-CN" altLang="en-US" sz="2800">
                <a:solidFill>
                  <a:srgbClr val="F8081F"/>
                </a:solidFill>
                <a:ea typeface="黑体" panose="02010609060101010101" pitchFamily="49" charset="-122"/>
              </a:rPr>
              <a:t>内错角相等，两直线平行</a:t>
            </a:r>
            <a:r>
              <a:rPr lang="zh-CN" altLang="en-US" sz="2800">
                <a:solidFill>
                  <a:srgbClr val="FF0000"/>
                </a:solidFill>
                <a:cs typeface="Arial" panose="020B0604020202020204" pitchFamily="34" charset="0"/>
              </a:rPr>
              <a:t>）</a:t>
            </a:r>
          </a:p>
        </p:txBody>
      </p:sp>
      <p:sp>
        <p:nvSpPr>
          <p:cNvPr id="13349" name="Rectangle 6"/>
          <p:cNvSpPr>
            <a:spLocks noChangeArrowheads="1"/>
          </p:cNvSpPr>
          <p:nvPr/>
        </p:nvSpPr>
        <p:spPr bwMode="auto">
          <a:xfrm>
            <a:off x="1035051" y="2583390"/>
            <a:ext cx="21595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应用格式： </a:t>
            </a:r>
          </a:p>
        </p:txBody>
      </p:sp>
      <p:sp>
        <p:nvSpPr>
          <p:cNvPr id="106515" name="圆角矩形 31"/>
          <p:cNvSpPr>
            <a:spLocks noChangeArrowheads="1"/>
          </p:cNvSpPr>
          <p:nvPr/>
        </p:nvSpPr>
        <p:spPr bwMode="auto">
          <a:xfrm>
            <a:off x="684214" y="464344"/>
            <a:ext cx="1584325" cy="37861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总结归纳</a:t>
            </a:r>
          </a:p>
        </p:txBody>
      </p:sp>
      <p:grpSp>
        <p:nvGrpSpPr>
          <p:cNvPr id="13331" name="组合 1"/>
          <p:cNvGrpSpPr/>
          <p:nvPr/>
        </p:nvGrpSpPr>
        <p:grpSpPr bwMode="auto">
          <a:xfrm>
            <a:off x="1241425" y="2845594"/>
            <a:ext cx="6769100" cy="2140268"/>
            <a:chOff x="1870" y="5968"/>
            <a:chExt cx="10660" cy="4494"/>
          </a:xfrm>
        </p:grpSpPr>
        <p:sp>
          <p:nvSpPr>
            <p:cNvPr id="106517" name="圆角矩形 4448"/>
            <p:cNvSpPr>
              <a:spLocks noChangeArrowheads="1"/>
            </p:cNvSpPr>
            <p:nvPr/>
          </p:nvSpPr>
          <p:spPr bwMode="auto">
            <a:xfrm>
              <a:off x="1870" y="5968"/>
              <a:ext cx="10660" cy="363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6518" name="矩形 4447"/>
            <p:cNvSpPr>
              <a:spLocks noChangeArrowheads="1"/>
            </p:cNvSpPr>
            <p:nvPr/>
          </p:nvSpPr>
          <p:spPr bwMode="auto">
            <a:xfrm>
              <a:off x="2210" y="6080"/>
              <a:ext cx="9980" cy="4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80000"/>
                </a:lnSpc>
                <a:buFont typeface="Arial" panose="020B0604020202020204" pitchFamily="34" charset="0"/>
                <a:buNone/>
              </a:pP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“</a:t>
              </a:r>
              <a:r>
                <a:rPr lang="zh-CN" altLang="en-US" sz="24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两条直线被第三条直线所截，如果同旁内角互补，那么这两条直线平行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”这个命题也正确吗？说明理由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" fill="hold"/>
                                        <p:tgtEl>
                                          <p:spTgt spid="1334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3" grpId="0" bldLvl="0"/>
      <p:bldP spid="13334" grpId="0" bldLvl="0"/>
      <p:bldP spid="13348" grpId="0" bldLvl="0"/>
      <p:bldP spid="133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14"/>
          <p:cNvGrpSpPr/>
          <p:nvPr/>
        </p:nvGrpSpPr>
        <p:grpSpPr bwMode="auto">
          <a:xfrm>
            <a:off x="6099175" y="1358504"/>
            <a:ext cx="2362200" cy="1314450"/>
            <a:chOff x="3552" y="1008"/>
            <a:chExt cx="1488" cy="1104"/>
          </a:xfrm>
        </p:grpSpPr>
        <p:sp>
          <p:nvSpPr>
            <p:cNvPr id="107523" name="Line 15"/>
            <p:cNvSpPr>
              <a:spLocks noChangeShapeType="1"/>
            </p:cNvSpPr>
            <p:nvPr/>
          </p:nvSpPr>
          <p:spPr bwMode="auto">
            <a:xfrm>
              <a:off x="3744" y="1392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7524" name="Line 16"/>
            <p:cNvSpPr>
              <a:spLocks noChangeShapeType="1"/>
            </p:cNvSpPr>
            <p:nvPr/>
          </p:nvSpPr>
          <p:spPr bwMode="auto">
            <a:xfrm>
              <a:off x="3744" y="1776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7525" name="Line 17"/>
            <p:cNvSpPr>
              <a:spLocks noChangeShapeType="1"/>
            </p:cNvSpPr>
            <p:nvPr/>
          </p:nvSpPr>
          <p:spPr bwMode="auto">
            <a:xfrm flipH="1">
              <a:off x="3936" y="1152"/>
              <a:ext cx="720" cy="96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7526" name="Text Box 18"/>
            <p:cNvSpPr txBox="1">
              <a:spLocks noChangeArrowheads="1"/>
            </p:cNvSpPr>
            <p:nvPr/>
          </p:nvSpPr>
          <p:spPr bwMode="auto">
            <a:xfrm>
              <a:off x="3552" y="1248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7527" name="Text Box 19"/>
            <p:cNvSpPr txBox="1">
              <a:spLocks noChangeArrowheads="1"/>
            </p:cNvSpPr>
            <p:nvPr/>
          </p:nvSpPr>
          <p:spPr bwMode="auto">
            <a:xfrm>
              <a:off x="3552" y="1632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7528" name="Text Box 20"/>
            <p:cNvSpPr txBox="1">
              <a:spLocks noChangeArrowheads="1"/>
            </p:cNvSpPr>
            <p:nvPr/>
          </p:nvSpPr>
          <p:spPr bwMode="auto">
            <a:xfrm>
              <a:off x="4656" y="1008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7529" name="Text Box 21"/>
            <p:cNvSpPr txBox="1">
              <a:spLocks noChangeArrowheads="1"/>
            </p:cNvSpPr>
            <p:nvPr/>
          </p:nvSpPr>
          <p:spPr bwMode="auto">
            <a:xfrm>
              <a:off x="4232" y="1371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7530" name="Arc 22"/>
            <p:cNvSpPr>
              <a:spLocks noChangeArrowheads="1"/>
            </p:cNvSpPr>
            <p:nvPr/>
          </p:nvSpPr>
          <p:spPr bwMode="auto">
            <a:xfrm rot="16200000" flipH="1">
              <a:off x="4212" y="1436"/>
              <a:ext cx="154" cy="114"/>
            </a:xfrm>
            <a:custGeom>
              <a:avLst/>
              <a:gdLst>
                <a:gd name="T0" fmla="*/ 0 w 25991"/>
                <a:gd name="T1" fmla="*/ 451 h 21600"/>
                <a:gd name="T2" fmla="*/ 4391 w 25991"/>
                <a:gd name="T3" fmla="*/ 0 h 21600"/>
                <a:gd name="T4" fmla="*/ 25991 w 25991"/>
                <a:gd name="T5" fmla="*/ 21600 h 21600"/>
                <a:gd name="T6" fmla="*/ 0 w 25991"/>
                <a:gd name="T7" fmla="*/ 451 h 21600"/>
                <a:gd name="T8" fmla="*/ 4391 w 25991"/>
                <a:gd name="T9" fmla="*/ 0 h 21600"/>
                <a:gd name="T10" fmla="*/ 25991 w 25991"/>
                <a:gd name="T11" fmla="*/ 21600 h 21600"/>
                <a:gd name="T12" fmla="*/ 4391 w 25991"/>
                <a:gd name="T13" fmla="*/ 21600 h 21600"/>
                <a:gd name="T14" fmla="*/ 0 w 25991"/>
                <a:gd name="T15" fmla="*/ 45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91" h="21600" fill="none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16320" y="0"/>
                    <a:pt x="25991" y="9670"/>
                    <a:pt x="25991" y="21600"/>
                  </a:cubicBezTo>
                </a:path>
                <a:path w="25991" h="21600" stroke="0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16320" y="0"/>
                    <a:pt x="25991" y="9670"/>
                    <a:pt x="25991" y="21600"/>
                  </a:cubicBezTo>
                  <a:lnTo>
                    <a:pt x="4391" y="21600"/>
                  </a:lnTo>
                  <a:lnTo>
                    <a:pt x="0" y="451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7531" name="Text Box 23"/>
            <p:cNvSpPr txBox="1">
              <a:spLocks noChangeArrowheads="1"/>
            </p:cNvSpPr>
            <p:nvPr/>
          </p:nvSpPr>
          <p:spPr bwMode="auto">
            <a:xfrm>
              <a:off x="3936" y="1785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7532" name="Arc 24"/>
            <p:cNvSpPr>
              <a:spLocks noChangeArrowheads="1"/>
            </p:cNvSpPr>
            <p:nvPr/>
          </p:nvSpPr>
          <p:spPr bwMode="auto">
            <a:xfrm rot="16200000" flipH="1">
              <a:off x="3902" y="1849"/>
              <a:ext cx="174" cy="69"/>
            </a:xfrm>
            <a:custGeom>
              <a:avLst/>
              <a:gdLst>
                <a:gd name="T0" fmla="*/ -1 w 30722"/>
                <a:gd name="T1" fmla="*/ 2020 h 21600"/>
                <a:gd name="T2" fmla="*/ 9122 w 30722"/>
                <a:gd name="T3" fmla="*/ 0 h 21600"/>
                <a:gd name="T4" fmla="*/ 30722 w 30722"/>
                <a:gd name="T5" fmla="*/ 21600 h 21600"/>
                <a:gd name="T6" fmla="*/ -1 w 30722"/>
                <a:gd name="T7" fmla="*/ 2020 h 21600"/>
                <a:gd name="T8" fmla="*/ 9122 w 30722"/>
                <a:gd name="T9" fmla="*/ 0 h 21600"/>
                <a:gd name="T10" fmla="*/ 30722 w 30722"/>
                <a:gd name="T11" fmla="*/ 21600 h 21600"/>
                <a:gd name="T12" fmla="*/ 9122 w 30722"/>
                <a:gd name="T13" fmla="*/ 21600 h 21600"/>
                <a:gd name="T14" fmla="*/ -1 w 30722"/>
                <a:gd name="T15" fmla="*/ 202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722" h="21600" fill="none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</a:path>
                <a:path w="30722" h="21600" stroke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  <a:lnTo>
                    <a:pt x="9122" y="21600"/>
                  </a:lnTo>
                  <a:lnTo>
                    <a:pt x="-1" y="202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7533" name="Text Box 25"/>
            <p:cNvSpPr txBox="1">
              <a:spLocks noChangeArrowheads="1"/>
            </p:cNvSpPr>
            <p:nvPr/>
          </p:nvSpPr>
          <p:spPr bwMode="auto">
            <a:xfrm>
              <a:off x="4005" y="1597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7534" name="Arc 26"/>
            <p:cNvSpPr>
              <a:spLocks noChangeArrowheads="1"/>
            </p:cNvSpPr>
            <p:nvPr/>
          </p:nvSpPr>
          <p:spPr bwMode="auto">
            <a:xfrm rot="-5400000">
              <a:off x="4051" y="1594"/>
              <a:ext cx="165" cy="200"/>
            </a:xfrm>
            <a:custGeom>
              <a:avLst/>
              <a:gdLst>
                <a:gd name="T0" fmla="*/ -1 w 29310"/>
                <a:gd name="T1" fmla="*/ 1422 h 36771"/>
                <a:gd name="T2" fmla="*/ 7710 w 29310"/>
                <a:gd name="T3" fmla="*/ 0 h 36771"/>
                <a:gd name="T4" fmla="*/ 29310 w 29310"/>
                <a:gd name="T5" fmla="*/ 21600 h 36771"/>
                <a:gd name="T6" fmla="*/ 23085 w 29310"/>
                <a:gd name="T7" fmla="*/ 36771 h 36771"/>
                <a:gd name="T8" fmla="*/ -1 w 29310"/>
                <a:gd name="T9" fmla="*/ 1422 h 36771"/>
                <a:gd name="T10" fmla="*/ 7710 w 29310"/>
                <a:gd name="T11" fmla="*/ 0 h 36771"/>
                <a:gd name="T12" fmla="*/ 29310 w 29310"/>
                <a:gd name="T13" fmla="*/ 21600 h 36771"/>
                <a:gd name="T14" fmla="*/ 23085 w 29310"/>
                <a:gd name="T15" fmla="*/ 36771 h 36771"/>
                <a:gd name="T16" fmla="*/ 7710 w 29310"/>
                <a:gd name="T17" fmla="*/ 21600 h 36771"/>
                <a:gd name="T18" fmla="*/ -1 w 29310"/>
                <a:gd name="T19" fmla="*/ 1422 h 36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10" h="36771" fill="none">
                  <a:moveTo>
                    <a:pt x="-1" y="1422"/>
                  </a:moveTo>
                  <a:cubicBezTo>
                    <a:pt x="2461" y="482"/>
                    <a:pt x="5074" y="-1"/>
                    <a:pt x="7710" y="0"/>
                  </a:cubicBezTo>
                  <a:cubicBezTo>
                    <a:pt x="19639" y="0"/>
                    <a:pt x="29310" y="9670"/>
                    <a:pt x="29310" y="21600"/>
                  </a:cubicBezTo>
                  <a:cubicBezTo>
                    <a:pt x="29310" y="27278"/>
                    <a:pt x="27073" y="32728"/>
                    <a:pt x="23085" y="36771"/>
                  </a:cubicBezTo>
                </a:path>
                <a:path w="29310" h="36771" stroke="0">
                  <a:moveTo>
                    <a:pt x="-1" y="1422"/>
                  </a:moveTo>
                  <a:cubicBezTo>
                    <a:pt x="2461" y="482"/>
                    <a:pt x="5074" y="-1"/>
                    <a:pt x="7710" y="0"/>
                  </a:cubicBezTo>
                  <a:cubicBezTo>
                    <a:pt x="19639" y="0"/>
                    <a:pt x="29310" y="9670"/>
                    <a:pt x="29310" y="21600"/>
                  </a:cubicBezTo>
                  <a:cubicBezTo>
                    <a:pt x="29310" y="27278"/>
                    <a:pt x="27073" y="32728"/>
                    <a:pt x="23085" y="36771"/>
                  </a:cubicBezTo>
                  <a:lnTo>
                    <a:pt x="7710" y="21600"/>
                  </a:lnTo>
                  <a:lnTo>
                    <a:pt x="-1" y="1422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</p:grpSp>
      <p:sp>
        <p:nvSpPr>
          <p:cNvPr id="107535" name="Text Box 42"/>
          <p:cNvSpPr txBox="1">
            <a:spLocks noChangeArrowheads="1"/>
          </p:cNvSpPr>
          <p:nvPr/>
        </p:nvSpPr>
        <p:spPr bwMode="auto">
          <a:xfrm>
            <a:off x="684213" y="735806"/>
            <a:ext cx="7759700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和∠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被直线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截出的同旁内角，且∠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互补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求证：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</a:p>
        </p:txBody>
      </p:sp>
      <p:sp>
        <p:nvSpPr>
          <p:cNvPr id="107536" name="圆角矩形 31"/>
          <p:cNvSpPr>
            <a:spLocks noChangeArrowheads="1"/>
          </p:cNvSpPr>
          <p:nvPr/>
        </p:nvSpPr>
        <p:spPr bwMode="auto">
          <a:xfrm>
            <a:off x="411163" y="488157"/>
            <a:ext cx="1185862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定理证明</a:t>
            </a:r>
          </a:p>
        </p:txBody>
      </p:sp>
      <p:sp>
        <p:nvSpPr>
          <p:cNvPr id="14352" name="Text Box 11"/>
          <p:cNvSpPr txBox="1">
            <a:spLocks noChangeArrowheads="1"/>
          </p:cNvSpPr>
          <p:nvPr/>
        </p:nvSpPr>
        <p:spPr bwMode="auto">
          <a:xfrm>
            <a:off x="617539" y="1790700"/>
            <a:ext cx="7691437" cy="3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:∵ ∠1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互补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),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∴∠1+∠2=180°(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互补的定义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∴∠1= 180°-∠2(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等式的性质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又∵∠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3+∠2=180° 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平角的定义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),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∴∠3= 180°-∠2(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等式的性质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∴∠1=∠3(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 </a:t>
            </a:r>
            <a:r>
              <a:rPr lang="en-US" altLang="zh-CN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1236</Words>
  <Application>Microsoft Office PowerPoint</Application>
  <PresentationFormat>全屏显示(16:9)</PresentationFormat>
  <Paragraphs>213</Paragraphs>
  <Slides>19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方正姚体</vt:lpstr>
      <vt:lpstr>黑体</vt:lpstr>
      <vt:lpstr>宋体</vt:lpstr>
      <vt:lpstr>微软雅黑</vt:lpstr>
      <vt:lpstr>Arial</vt:lpstr>
      <vt:lpstr>Symbol</vt:lpstr>
      <vt:lpstr>Times New Roman</vt:lpstr>
      <vt:lpstr>Wingdings</vt:lpstr>
      <vt:lpstr>WWW.2PPT.COM
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2016-09-01T03:22:00Z</dcterms:created>
  <dcterms:modified xsi:type="dcterms:W3CDTF">2023-01-16T16:09:48Z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8AC558E6DBE543E5BD3DE1C211EF2B59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