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</p:sldMasterIdLst>
  <p:notesMasterIdLst>
    <p:notesMasterId r:id="rId23"/>
  </p:notesMasterIdLst>
  <p:handoutMasterIdLst>
    <p:handoutMasterId r:id="rId24"/>
  </p:handoutMasterIdLst>
  <p:sldIdLst>
    <p:sldId id="403" r:id="rId3"/>
    <p:sldId id="404" r:id="rId4"/>
    <p:sldId id="408" r:id="rId5"/>
    <p:sldId id="409" r:id="rId6"/>
    <p:sldId id="416" r:id="rId7"/>
    <p:sldId id="411" r:id="rId8"/>
    <p:sldId id="412" r:id="rId9"/>
    <p:sldId id="425" r:id="rId10"/>
    <p:sldId id="414" r:id="rId11"/>
    <p:sldId id="415" r:id="rId12"/>
    <p:sldId id="410" r:id="rId13"/>
    <p:sldId id="426" r:id="rId14"/>
    <p:sldId id="418" r:id="rId15"/>
    <p:sldId id="419" r:id="rId16"/>
    <p:sldId id="420" r:id="rId17"/>
    <p:sldId id="427" r:id="rId18"/>
    <p:sldId id="422" r:id="rId19"/>
    <p:sldId id="423" r:id="rId20"/>
    <p:sldId id="424" r:id="rId21"/>
    <p:sldId id="428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B87"/>
    <a:srgbClr val="382C28"/>
    <a:srgbClr val="EA4301"/>
    <a:srgbClr val="110500"/>
    <a:srgbClr val="0C5A55"/>
    <a:srgbClr val="709A95"/>
    <a:srgbClr val="C21A15"/>
    <a:srgbClr val="8D1D1D"/>
    <a:srgbClr val="B8995F"/>
    <a:srgbClr val="862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/>
    <p:restoredTop sz="94682"/>
  </p:normalViewPr>
  <p:slideViewPr>
    <p:cSldViewPr snapToGrid="0" snapToObjects="1">
      <p:cViewPr>
        <p:scale>
          <a:sx n="75" d="100"/>
          <a:sy n="75" d="100"/>
        </p:scale>
        <p:origin x="-2172" y="-8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336"/>
            <a:ext cx="12192000" cy="6815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87624" y="671563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336"/>
            <a:ext cx="12192000" cy="6815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-2" y="1717492"/>
            <a:ext cx="12192000" cy="4757939"/>
            <a:chOff x="261257" y="1255843"/>
            <a:chExt cx="12192000" cy="475793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6365015" y="1255844"/>
              <a:ext cx="6088242" cy="475793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flipH="1">
              <a:off x="261257" y="1255843"/>
              <a:ext cx="6332276" cy="4757938"/>
            </a:xfrm>
            <a:prstGeom prst="rect">
              <a:avLst/>
            </a:prstGeom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2361" y="126792"/>
            <a:ext cx="7173640" cy="6858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rot="10800000">
            <a:off x="6344635" y="87545"/>
            <a:ext cx="5859726" cy="6682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 flipH="1">
            <a:off x="7491308" y="-1"/>
            <a:ext cx="4700691" cy="24093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0" y="5619566"/>
            <a:ext cx="12192000" cy="12384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3166136" y="664728"/>
            <a:ext cx="8776900" cy="65826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-104841" y="1136004"/>
            <a:ext cx="4273396" cy="5721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组合 11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0" y="5619566"/>
                <a:ext cx="12192000" cy="1238434"/>
              </a:xfrm>
              <a:prstGeom prst="rect">
                <a:avLst/>
              </a:prstGeom>
            </p:spPr>
          </p:pic>
        </p:grpSp>
        <p:sp>
          <p:nvSpPr>
            <p:cNvPr id="13" name="矩形 12"/>
            <p:cNvSpPr/>
            <p:nvPr/>
          </p:nvSpPr>
          <p:spPr>
            <a:xfrm>
              <a:off x="515659" y="624744"/>
              <a:ext cx="11160682" cy="5608512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411519" y="-940020"/>
            <a:ext cx="8780481" cy="814092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5861904 w 6858000"/>
              <a:gd name="connsiteY3" fmla="*/ 6858000 h 6858000"/>
              <a:gd name="connsiteX4" fmla="*/ 5861904 w 6858000"/>
              <a:gd name="connsiteY4" fmla="*/ 3736226 h 6858000"/>
              <a:gd name="connsiteX5" fmla="*/ 4617156 w 6858000"/>
              <a:gd name="connsiteY5" fmla="*/ 3736226 h 6858000"/>
              <a:gd name="connsiteX6" fmla="*/ 4617156 w 6858000"/>
              <a:gd name="connsiteY6" fmla="*/ 6858000 h 6858000"/>
              <a:gd name="connsiteX7" fmla="*/ 0 w 6858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5861904" y="6858000"/>
                </a:lnTo>
                <a:lnTo>
                  <a:pt x="5861904" y="3736226"/>
                </a:lnTo>
                <a:lnTo>
                  <a:pt x="4617156" y="3736226"/>
                </a:lnTo>
                <a:lnTo>
                  <a:pt x="461715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8" name="组合 17"/>
          <p:cNvGrpSpPr/>
          <p:nvPr/>
        </p:nvGrpSpPr>
        <p:grpSpPr>
          <a:xfrm>
            <a:off x="10658145" y="5001501"/>
            <a:ext cx="615553" cy="985326"/>
            <a:chOff x="9541854" y="3024074"/>
            <a:chExt cx="841246" cy="150725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5400000">
              <a:off x="9226494" y="3364723"/>
              <a:ext cx="1471969" cy="790672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541854" y="3070848"/>
              <a:ext cx="841246" cy="14604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6142865" y="1875069"/>
            <a:ext cx="677108" cy="34230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spc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输入标题文字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034869" y="1249974"/>
            <a:ext cx="1107996" cy="43695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传统节气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260191" y="1249974"/>
            <a:ext cx="3924151" cy="43695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荔挺出。荔，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本草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谓之蠡，实即马薤也。郑康成、蔡邕、高诱皆云马薤，况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说文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云：荔似蒲而小，根可为刷，与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本草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同。但陈澔注为香草，附和者即以为零陵香，殊不知零陵香自生于三月也。荔挺出。荔，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本草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谓之蠡，实即马薤也。郑康成、蔡邕、高诱皆云马薤，况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说文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云：荔似蒲而小，根可为刷，与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本草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同。但陈澔注为香草，附和者即以为零陵香，殊不知零陵香自生于三月也。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组合 11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0" y="5619566"/>
                <a:ext cx="12192000" cy="1238434"/>
              </a:xfrm>
              <a:prstGeom prst="rect">
                <a:avLst/>
              </a:prstGeom>
            </p:spPr>
          </p:pic>
        </p:grpSp>
        <p:sp>
          <p:nvSpPr>
            <p:cNvPr id="13" name="矩形 12"/>
            <p:cNvSpPr/>
            <p:nvPr/>
          </p:nvSpPr>
          <p:spPr>
            <a:xfrm>
              <a:off x="515659" y="624744"/>
              <a:ext cx="11160682" cy="5608512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22243" y="5126903"/>
            <a:ext cx="615553" cy="985326"/>
            <a:chOff x="9541854" y="3024074"/>
            <a:chExt cx="841246" cy="150725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5400000">
              <a:off x="9226494" y="3364723"/>
              <a:ext cx="1471969" cy="790672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9541854" y="3070848"/>
              <a:ext cx="841246" cy="14604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6629400" y="-579534"/>
            <a:ext cx="5562600" cy="84861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96448" y="2126880"/>
            <a:ext cx="553998" cy="23573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spc="600" dirty="0"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07337" y="1507390"/>
            <a:ext cx="1846659" cy="43123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大雪是表示降雪的可能性比小雪时更大，天气更冷，雪往往下得大、范围也广。由于全球气候变暖，我国南方地区降雪量较小，而在北方已千里冰封。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929088" y="2126880"/>
            <a:ext cx="553998" cy="23573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spc="600" dirty="0"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239977" y="1507390"/>
            <a:ext cx="1846659" cy="43123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大雪是表示降雪的可能性比小雪时更大，天气更冷，雪往往下得大、范围也广。由于全球气候变暖，我国南方地区降雪量较小，而在北方已千里冰封。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78767" y="-59298"/>
            <a:ext cx="12360260" cy="6976596"/>
            <a:chOff x="-78767" y="-59298"/>
            <a:chExt cx="12360260" cy="697659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rot="10800000">
              <a:off x="6421767" y="-59298"/>
              <a:ext cx="5859726" cy="668290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2361" y="0"/>
              <a:ext cx="7173640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0" y="5619566"/>
              <a:ext cx="12192000" cy="1238434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-78767" y="1195302"/>
              <a:ext cx="4273396" cy="5721996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5913207" y="2360330"/>
            <a:ext cx="3474866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6600" b="1" spc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第三章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659268" y="3427761"/>
            <a:ext cx="6300351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600" b="1" spc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节气民俗活动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8915391" y="2326308"/>
            <a:ext cx="677108" cy="1088866"/>
            <a:chOff x="9482772" y="3024075"/>
            <a:chExt cx="925370" cy="1665636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rot="5400000">
              <a:off x="9129660" y="3461557"/>
              <a:ext cx="1665636" cy="790671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9482772" y="3153512"/>
              <a:ext cx="925370" cy="148499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b="1" spc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0" y="5619566"/>
                <a:ext cx="12192000" cy="1238434"/>
              </a:xfrm>
              <a:prstGeom prst="rect">
                <a:avLst/>
              </a:prstGeom>
            </p:spPr>
          </p:pic>
        </p:grpSp>
        <p:sp>
          <p:nvSpPr>
            <p:cNvPr id="17" name="矩形 16"/>
            <p:cNvSpPr/>
            <p:nvPr/>
          </p:nvSpPr>
          <p:spPr>
            <a:xfrm>
              <a:off x="515659" y="624744"/>
              <a:ext cx="11160682" cy="5608512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658145" y="5001501"/>
            <a:ext cx="615553" cy="985326"/>
            <a:chOff x="9541854" y="3024074"/>
            <a:chExt cx="841246" cy="1507252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5400000">
              <a:off x="9226494" y="3364723"/>
              <a:ext cx="1471969" cy="790672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9541854" y="3070848"/>
              <a:ext cx="841246" cy="14604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flipH="1">
            <a:off x="515659" y="811278"/>
            <a:ext cx="5242656" cy="524265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902463" y="3726921"/>
            <a:ext cx="553998" cy="18187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035285" y="3732365"/>
            <a:ext cx="3924151" cy="22555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我们知道，强冷空气往往能够形成较大范围降雪或局地暴雪。降雪的益处很多，特别是有利于缓解冬旱，冻死农田病虫，有利于冬季旅游的开展。但降雪路滑，化雪成冰，容易导致民航航班延误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904868" y="933407"/>
            <a:ext cx="553998" cy="18187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434554" y="1112729"/>
            <a:ext cx="3508653" cy="20656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有人做过统计，我国强冷空气最多的月份是在</a:t>
            </a:r>
            <a:r>
              <a:rPr lang="en-US" altLang="zh-CN" dirty="0">
                <a:cs typeface="+mn-ea"/>
                <a:sym typeface="+mn-lt"/>
              </a:rPr>
              <a:t>11</a:t>
            </a:r>
            <a:r>
              <a:rPr lang="zh-CN" altLang="en-US" dirty="0">
                <a:cs typeface="+mn-ea"/>
                <a:sym typeface="+mn-lt"/>
              </a:rPr>
              <a:t>月。北方大部分地区</a:t>
            </a:r>
            <a:r>
              <a:rPr lang="en-US" altLang="zh-CN" dirty="0">
                <a:cs typeface="+mn-ea"/>
                <a:sym typeface="+mn-lt"/>
              </a:rPr>
              <a:t>12</a:t>
            </a:r>
            <a:r>
              <a:rPr lang="zh-CN" altLang="en-US" dirty="0">
                <a:cs typeface="+mn-ea"/>
                <a:sym typeface="+mn-lt"/>
              </a:rPr>
              <a:t>月份的平均温度约在</a:t>
            </a:r>
            <a:r>
              <a:rPr lang="en-US" altLang="zh-CN" dirty="0">
                <a:cs typeface="+mn-ea"/>
                <a:sym typeface="+mn-lt"/>
              </a:rPr>
              <a:t>–5℃</a:t>
            </a:r>
            <a:r>
              <a:rPr lang="zh-CN" altLang="en-US" dirty="0">
                <a:cs typeface="+mn-ea"/>
                <a:sym typeface="+mn-lt"/>
              </a:rPr>
              <a:t>～</a:t>
            </a:r>
            <a:r>
              <a:rPr lang="en-US" altLang="zh-CN" dirty="0">
                <a:cs typeface="+mn-ea"/>
                <a:sym typeface="+mn-lt"/>
              </a:rPr>
              <a:t>–20℃</a:t>
            </a:r>
            <a:r>
              <a:rPr lang="zh-CN" altLang="en-US" dirty="0">
                <a:cs typeface="+mn-ea"/>
                <a:sym typeface="+mn-lt"/>
              </a:rPr>
              <a:t>之间，南方的强冷空气过后，有时也会出现霜冻。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428404" y="65727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0" y="5619566"/>
                <a:ext cx="12192000" cy="1238434"/>
              </a:xfrm>
              <a:prstGeom prst="rect">
                <a:avLst/>
              </a:prstGeom>
            </p:spPr>
          </p:pic>
        </p:grpSp>
        <p:sp>
          <p:nvSpPr>
            <p:cNvPr id="15" name="矩形 14"/>
            <p:cNvSpPr/>
            <p:nvPr/>
          </p:nvSpPr>
          <p:spPr>
            <a:xfrm>
              <a:off x="515659" y="624744"/>
              <a:ext cx="11160682" cy="5608512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411519" y="-940020"/>
            <a:ext cx="8780481" cy="814092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5861904 w 6858000"/>
              <a:gd name="connsiteY3" fmla="*/ 6858000 h 6858000"/>
              <a:gd name="connsiteX4" fmla="*/ 5861904 w 6858000"/>
              <a:gd name="connsiteY4" fmla="*/ 3736226 h 6858000"/>
              <a:gd name="connsiteX5" fmla="*/ 4617156 w 6858000"/>
              <a:gd name="connsiteY5" fmla="*/ 3736226 h 6858000"/>
              <a:gd name="connsiteX6" fmla="*/ 4617156 w 6858000"/>
              <a:gd name="connsiteY6" fmla="*/ 6858000 h 6858000"/>
              <a:gd name="connsiteX7" fmla="*/ 0 w 6858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5861904" y="6858000"/>
                </a:lnTo>
                <a:lnTo>
                  <a:pt x="5861904" y="3736226"/>
                </a:lnTo>
                <a:lnTo>
                  <a:pt x="4617156" y="3736226"/>
                </a:lnTo>
                <a:lnTo>
                  <a:pt x="461715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6290482" y="2126879"/>
            <a:ext cx="553998" cy="23573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spc="600" dirty="0"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25350" y="1502083"/>
            <a:ext cx="1846659" cy="38538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过冷却水滴从空中下降，当它到达地面，碰到地面上的任何物体时，立刻发生冻结，就形成了冻雨。出现冻雨时，地面及物体上出现一层不平的冰壳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32195" y="1444443"/>
            <a:ext cx="2677656" cy="39691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强冷空气到达南方，特别是贵州、湖南、湖北等雨凇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地，容易出现冻雨。冻雨是从高空冷层降落的雪花，到中层有时融化成雨，到低空冷层，又成为温度虽低于</a:t>
            </a:r>
            <a:r>
              <a:rPr lang="en-US" altLang="zh-CN" dirty="0">
                <a:cs typeface="+mn-ea"/>
                <a:sym typeface="+mn-lt"/>
              </a:rPr>
              <a:t>0℃</a:t>
            </a:r>
            <a:r>
              <a:rPr lang="zh-CN" altLang="en-US" dirty="0">
                <a:cs typeface="+mn-ea"/>
                <a:sym typeface="+mn-lt"/>
              </a:rPr>
              <a:t>，但仍然是雨滴的过冷却水。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0658145" y="5001501"/>
            <a:ext cx="615553" cy="985326"/>
            <a:chOff x="9541854" y="3024074"/>
            <a:chExt cx="841246" cy="150725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5400000">
              <a:off x="9226494" y="3364723"/>
              <a:ext cx="1471969" cy="79067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9541854" y="3070848"/>
              <a:ext cx="841246" cy="14604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9" name="组合 8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0" y="5619566"/>
                <a:ext cx="12192000" cy="1238434"/>
              </a:xfrm>
              <a:prstGeom prst="rect">
                <a:avLst/>
              </a:prstGeom>
            </p:spPr>
          </p:pic>
        </p:grpSp>
        <p:sp>
          <p:nvSpPr>
            <p:cNvPr id="13" name="矩形 12"/>
            <p:cNvSpPr/>
            <p:nvPr/>
          </p:nvSpPr>
          <p:spPr>
            <a:xfrm>
              <a:off x="515659" y="624744"/>
              <a:ext cx="11160682" cy="5608512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1"/>
            <a:ext cx="6013768" cy="685799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796637" y="1392734"/>
            <a:ext cx="3443395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spc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输入标题文字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0658145" y="5001501"/>
            <a:ext cx="615553" cy="985326"/>
            <a:chOff x="9541854" y="3024074"/>
            <a:chExt cx="841246" cy="150725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5400000">
              <a:off x="9226494" y="3364723"/>
              <a:ext cx="1471969" cy="790672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9541854" y="3070848"/>
              <a:ext cx="841246" cy="14604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797625" y="2113386"/>
            <a:ext cx="5441421" cy="31700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cs typeface="+mn-ea"/>
                <a:sym typeface="+mn-lt"/>
              </a:rPr>
              <a:t>据统计，一般每年</a:t>
            </a:r>
            <a:r>
              <a:rPr lang="en-US" altLang="zh-CN" sz="2000" dirty="0">
                <a:cs typeface="+mn-ea"/>
                <a:sym typeface="+mn-lt"/>
              </a:rPr>
              <a:t>11</a:t>
            </a:r>
            <a:r>
              <a:rPr lang="zh-CN" altLang="en-US" sz="2000" dirty="0">
                <a:cs typeface="+mn-ea"/>
                <a:sym typeface="+mn-lt"/>
              </a:rPr>
              <a:t>月开始到次年</a:t>
            </a:r>
            <a:r>
              <a:rPr lang="en-US" altLang="zh-CN" sz="2000" dirty="0">
                <a:cs typeface="+mn-ea"/>
                <a:sym typeface="+mn-lt"/>
              </a:rPr>
              <a:t>2</a:t>
            </a:r>
            <a:r>
              <a:rPr lang="zh-CN" altLang="en-US" sz="2000" dirty="0">
                <a:cs typeface="+mn-ea"/>
                <a:sym typeface="+mn-lt"/>
              </a:rPr>
              <a:t>月，西雾凇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cs typeface="+mn-ea"/>
                <a:sym typeface="+mn-lt"/>
              </a:rPr>
              <a:t>北、东北以及长江流域大部，先后会有雾凇出现，湿度大的山区比较多见。雾凇是低温时空气中水汽直接凝华，或过冷雾滴直接冻结，在物体上的乳白色冰晶沉积物。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78767" y="-59298"/>
            <a:ext cx="12360260" cy="6976596"/>
            <a:chOff x="-78767" y="-59298"/>
            <a:chExt cx="12360260" cy="697659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rot="10800000">
              <a:off x="6421767" y="-59298"/>
              <a:ext cx="5859726" cy="668290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2361" y="0"/>
              <a:ext cx="7173640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0" y="5619566"/>
              <a:ext cx="12192000" cy="1238434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-78767" y="1195302"/>
              <a:ext cx="4273396" cy="5721996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5913207" y="2360330"/>
            <a:ext cx="3474866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6600" b="1" spc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第四章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659268" y="3427761"/>
            <a:ext cx="6300351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600" b="1" spc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节气谚语俗语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8915391" y="2326308"/>
            <a:ext cx="677108" cy="1088866"/>
            <a:chOff x="9482772" y="3024075"/>
            <a:chExt cx="925370" cy="1665636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rot="5400000">
              <a:off x="9129660" y="3461557"/>
              <a:ext cx="1665636" cy="790671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9482772" y="3153512"/>
              <a:ext cx="925370" cy="148499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b="1" spc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组合 14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0" y="5619566"/>
                <a:ext cx="12192000" cy="1238434"/>
              </a:xfrm>
              <a:prstGeom prst="rect">
                <a:avLst/>
              </a:prstGeom>
            </p:spPr>
          </p:pic>
        </p:grpSp>
        <p:sp>
          <p:nvSpPr>
            <p:cNvPr id="16" name="矩形 15"/>
            <p:cNvSpPr/>
            <p:nvPr/>
          </p:nvSpPr>
          <p:spPr>
            <a:xfrm>
              <a:off x="515659" y="624744"/>
              <a:ext cx="11160682" cy="5608512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411519" y="-940020"/>
            <a:ext cx="8780481" cy="814092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5861904 w 6858000"/>
              <a:gd name="connsiteY3" fmla="*/ 6858000 h 6858000"/>
              <a:gd name="connsiteX4" fmla="*/ 5861904 w 6858000"/>
              <a:gd name="connsiteY4" fmla="*/ 3736226 h 6858000"/>
              <a:gd name="connsiteX5" fmla="*/ 4617156 w 6858000"/>
              <a:gd name="connsiteY5" fmla="*/ 3736226 h 6858000"/>
              <a:gd name="connsiteX6" fmla="*/ 4617156 w 6858000"/>
              <a:gd name="connsiteY6" fmla="*/ 6858000 h 6858000"/>
              <a:gd name="connsiteX7" fmla="*/ 0 w 6858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5861904" y="6858000"/>
                </a:lnTo>
                <a:lnTo>
                  <a:pt x="5861904" y="3736226"/>
                </a:lnTo>
                <a:lnTo>
                  <a:pt x="4617156" y="3736226"/>
                </a:lnTo>
                <a:lnTo>
                  <a:pt x="461715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文本框 19"/>
          <p:cNvSpPr txBox="1"/>
          <p:nvPr/>
        </p:nvSpPr>
        <p:spPr>
          <a:xfrm>
            <a:off x="6290482" y="2126879"/>
            <a:ext cx="553998" cy="23573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spc="600" dirty="0">
                <a:cs typeface="+mn-ea"/>
                <a:sym typeface="+mn-lt"/>
              </a:rPr>
              <a:t> 此处输入标题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0658145" y="5001501"/>
            <a:ext cx="615553" cy="985326"/>
            <a:chOff x="9541854" y="3024074"/>
            <a:chExt cx="841246" cy="1507252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5400000">
              <a:off x="9226494" y="3364723"/>
              <a:ext cx="1471969" cy="790672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9541854" y="3070848"/>
              <a:ext cx="841246" cy="14604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333841" y="3752907"/>
            <a:ext cx="553998" cy="18187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19855" y="3645636"/>
            <a:ext cx="3508653" cy="24502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冬季，内蒙古包头河段结冰封河，而偏南的兰州河没有封河，河水流向已经封河的河段，由于封河的河段上的冰层和凌坝阻挡了上游下来的河水，迫使水位抬高，易在包头河段产生水漫河堤的灾害。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49095" y="844779"/>
            <a:ext cx="553998" cy="18187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04357" y="792267"/>
            <a:ext cx="3924151" cy="24502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我国冬季雾凇日数多的地方有：黑龙江、吉林、新疆北部、陕西北部。雾凇是受到人们普遍欣赏的一种自然美景，但是它有时也会成为一种自然灾害，严重时会将电线、树木压断，影响交通、供电和通信等。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6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0" y="5619566"/>
                <a:ext cx="12192000" cy="1238434"/>
              </a:xfrm>
              <a:prstGeom prst="rect">
                <a:avLst/>
              </a:prstGeom>
            </p:spPr>
          </p:pic>
        </p:grpSp>
        <p:sp>
          <p:nvSpPr>
            <p:cNvPr id="15" name="矩形 14"/>
            <p:cNvSpPr/>
            <p:nvPr/>
          </p:nvSpPr>
          <p:spPr>
            <a:xfrm>
              <a:off x="515659" y="624744"/>
              <a:ext cx="11160682" cy="5608512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22243" y="5126903"/>
            <a:ext cx="615553" cy="985326"/>
            <a:chOff x="9541854" y="3024074"/>
            <a:chExt cx="841246" cy="1507252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5400000">
              <a:off x="9226494" y="3364723"/>
              <a:ext cx="1471969" cy="790672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9541854" y="3070848"/>
              <a:ext cx="841246" cy="14604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6629400" y="-579534"/>
            <a:ext cx="5562600" cy="84861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19191" y="1684374"/>
            <a:ext cx="615553" cy="21041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95885" y="1827909"/>
            <a:ext cx="2262158" cy="36080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直到肉色由鲜转暗，表面有液体渗出时，再把肉连剩下的盐放进缸内，用石头压住，放在阴凉背光的地方，半月后取出，将腌出的卤汁入锅加水烧开，撇去浮沫，放入晾干的禽畜肉，一层层码在缸内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311899" y="1684374"/>
            <a:ext cx="615553" cy="21041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773095" y="1827909"/>
            <a:ext cx="2677656" cy="36080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老南京有句俗语，叫做“小雪腌菜，大雪腌肉”。大雪腊肉 </a:t>
            </a:r>
            <a:r>
              <a:rPr lang="en-US" altLang="zh-CN" dirty="0">
                <a:cs typeface="+mn-ea"/>
                <a:sym typeface="+mn-lt"/>
              </a:rPr>
              <a:t>[7]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节气一到，家家户户忙着腌制“咸货”。将大盐加八角、桂皮、花椒、白糖等入锅炒熟，待炒过的花椒盐凉透后，涂抹在鱼、肉和光禽内外，反复揉搓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0" y="5619566"/>
                <a:ext cx="12192000" cy="1238434"/>
              </a:xfrm>
              <a:prstGeom prst="rect">
                <a:avLst/>
              </a:prstGeom>
            </p:spPr>
          </p:pic>
        </p:grpSp>
        <p:sp>
          <p:nvSpPr>
            <p:cNvPr id="15" name="矩形 14"/>
            <p:cNvSpPr/>
            <p:nvPr/>
          </p:nvSpPr>
          <p:spPr>
            <a:xfrm>
              <a:off x="515659" y="624744"/>
              <a:ext cx="11160682" cy="5608512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658145" y="5001501"/>
            <a:ext cx="615553" cy="985326"/>
            <a:chOff x="9541854" y="3024074"/>
            <a:chExt cx="841246" cy="150725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5400000">
              <a:off x="9226494" y="3364723"/>
              <a:ext cx="1471969" cy="790672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541854" y="3070848"/>
              <a:ext cx="841246" cy="14604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flipH="1">
            <a:off x="515659" y="811278"/>
            <a:ext cx="5242656" cy="524265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381146" y="1720027"/>
            <a:ext cx="553998" cy="28042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spc="600" dirty="0"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041496" y="1116054"/>
            <a:ext cx="4339650" cy="48219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大雪是“进补”的好时节，素有“冬天进补，开春打虎”的说法。冬令进补能提高人体的免疫功能，促进新陈代谢，使畏寒的现象得到改善。冬令进补还能调节体内的物质代谢，使营养物质转化的能量最大限度地贮存于体内，有助于体内阳气的升发，俗话说“三九补一冬，来年无病痛”。此时宜温补助阳、补肾壮骨、养阴益精。冬季食补应供给富含蛋白质、维生素和易于消化的食物。大雪节气前后，柑桔类水果大量上市，像南丰蜜桔、琯溪柚子、脐橙雪橙都是的当家水果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78767" y="-59298"/>
            <a:ext cx="12360260" cy="6976596"/>
            <a:chOff x="-78767" y="-59298"/>
            <a:chExt cx="12360260" cy="697659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rot="10800000">
              <a:off x="6421767" y="-59298"/>
              <a:ext cx="5859726" cy="668290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2361" y="0"/>
              <a:ext cx="7173640" cy="685800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0" y="5619566"/>
              <a:ext cx="12192000" cy="1238434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-78767" y="1195302"/>
              <a:ext cx="4273396" cy="5721996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48056" y="1377520"/>
            <a:ext cx="1200329" cy="31105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600" kern="100" spc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目录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383445" y="2122409"/>
            <a:ext cx="677108" cy="16207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第四章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33202" y="2122409"/>
            <a:ext cx="677108" cy="16207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第三章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44659" y="2122409"/>
            <a:ext cx="677108" cy="16207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第一章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81840" y="2122409"/>
            <a:ext cx="677108" cy="16207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第二章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0370050" y="3464916"/>
            <a:ext cx="731182" cy="6191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731264" y="3464916"/>
            <a:ext cx="731182" cy="6191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8819807" y="3464916"/>
            <a:ext cx="731182" cy="6191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7268445" y="3464916"/>
            <a:ext cx="731182" cy="61918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999019" y="3115411"/>
            <a:ext cx="553998" cy="202688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节气谚语俗语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450294" y="3115411"/>
            <a:ext cx="553998" cy="202688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节气民俗活动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364786" y="3115411"/>
            <a:ext cx="553998" cy="202688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大雪节气简介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900450" y="3115411"/>
            <a:ext cx="553998" cy="202688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大雪节气特点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-2" y="1717492"/>
            <a:ext cx="12192000" cy="4757939"/>
            <a:chOff x="261257" y="1255843"/>
            <a:chExt cx="12192000" cy="475793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6365015" y="1255844"/>
              <a:ext cx="6088242" cy="475793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flipH="1">
              <a:off x="261257" y="1255843"/>
              <a:ext cx="6332276" cy="4757938"/>
            </a:xfrm>
            <a:prstGeom prst="rect">
              <a:avLst/>
            </a:prstGeom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2361" y="126792"/>
            <a:ext cx="7173640" cy="6858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rot="10800000">
            <a:off x="6344635" y="87545"/>
            <a:ext cx="5859726" cy="6682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 flipH="1">
            <a:off x="7491308" y="-1"/>
            <a:ext cx="4700691" cy="24093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0" y="5619566"/>
            <a:ext cx="12192000" cy="12384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3166136" y="664728"/>
            <a:ext cx="8776900" cy="65826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-104841" y="1136004"/>
            <a:ext cx="4273396" cy="5721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78767" y="-59298"/>
            <a:ext cx="12360260" cy="6976596"/>
            <a:chOff x="-78767" y="-59298"/>
            <a:chExt cx="12360260" cy="697659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rot="10800000">
              <a:off x="6421767" y="-59298"/>
              <a:ext cx="5859726" cy="668290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2361" y="0"/>
              <a:ext cx="7173640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0" y="5619566"/>
              <a:ext cx="12192000" cy="1238434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-78767" y="1195302"/>
              <a:ext cx="4273396" cy="5721996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5913207" y="2360330"/>
            <a:ext cx="3474866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6600" b="1" spc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第一章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59268" y="3427761"/>
            <a:ext cx="6300351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600" b="1" spc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大雪节气介绍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915391" y="2326308"/>
            <a:ext cx="677108" cy="1088866"/>
            <a:chOff x="9482772" y="3024075"/>
            <a:chExt cx="925370" cy="166563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rot="5400000">
              <a:off x="9129660" y="3461557"/>
              <a:ext cx="1665636" cy="790671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9482772" y="3153512"/>
              <a:ext cx="925370" cy="148499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b="1" spc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0" y="5619566"/>
              <a:ext cx="12192000" cy="1238434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515659" y="624744"/>
            <a:ext cx="11160682" cy="560851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1"/>
            <a:ext cx="5009137" cy="6857999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6740521" y="951613"/>
            <a:ext cx="3146262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输入标题文字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0658145" y="5001501"/>
            <a:ext cx="615553" cy="985326"/>
            <a:chOff x="9541854" y="3024074"/>
            <a:chExt cx="841246" cy="150725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5400000">
              <a:off x="9226494" y="3364723"/>
              <a:ext cx="1471969" cy="790672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541854" y="3070848"/>
              <a:ext cx="841246" cy="14604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  <p:sp>
        <p:nvSpPr>
          <p:cNvPr id="85" name="文本框 84"/>
          <p:cNvSpPr txBox="1"/>
          <p:nvPr/>
        </p:nvSpPr>
        <p:spPr>
          <a:xfrm>
            <a:off x="5009137" y="2597006"/>
            <a:ext cx="3329915" cy="25853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300" dirty="0">
                <a:cs typeface="+mn-ea"/>
                <a:sym typeface="+mn-lt"/>
              </a:rPr>
              <a:t>大雪，是</a:t>
            </a:r>
            <a:r>
              <a:rPr lang="en-US" altLang="zh-CN" spc="300" dirty="0">
                <a:cs typeface="+mn-ea"/>
                <a:sym typeface="+mn-lt"/>
              </a:rPr>
              <a:t>24</a:t>
            </a:r>
            <a:r>
              <a:rPr lang="zh-CN" altLang="en-US" spc="300" dirty="0">
                <a:cs typeface="+mn-ea"/>
                <a:sym typeface="+mn-lt"/>
              </a:rPr>
              <a:t>节气中的第</a:t>
            </a:r>
            <a:r>
              <a:rPr lang="en-US" altLang="zh-CN" spc="300" dirty="0">
                <a:cs typeface="+mn-ea"/>
                <a:sym typeface="+mn-lt"/>
              </a:rPr>
              <a:t>21</a:t>
            </a:r>
            <a:r>
              <a:rPr lang="zh-CN" altLang="en-US" spc="300" dirty="0">
                <a:cs typeface="+mn-ea"/>
                <a:sym typeface="+mn-lt"/>
              </a:rPr>
              <a:t>个节气，在公历</a:t>
            </a:r>
            <a:r>
              <a:rPr lang="en-US" altLang="zh-CN" spc="300" dirty="0">
                <a:cs typeface="+mn-ea"/>
                <a:sym typeface="+mn-lt"/>
              </a:rPr>
              <a:t>12</a:t>
            </a:r>
            <a:r>
              <a:rPr lang="zh-CN" altLang="en-US" spc="300" dirty="0">
                <a:cs typeface="+mn-ea"/>
                <a:sym typeface="+mn-lt"/>
              </a:rPr>
              <a:t>月</a:t>
            </a:r>
            <a:r>
              <a:rPr lang="en-US" altLang="zh-CN" spc="300" dirty="0">
                <a:cs typeface="+mn-ea"/>
                <a:sym typeface="+mn-lt"/>
              </a:rPr>
              <a:t>6</a:t>
            </a:r>
            <a:r>
              <a:rPr lang="zh-CN" altLang="en-US" spc="300" dirty="0">
                <a:cs typeface="+mn-ea"/>
                <a:sym typeface="+mn-lt"/>
              </a:rPr>
              <a:t>至</a:t>
            </a:r>
            <a:r>
              <a:rPr lang="en-US" altLang="zh-CN" spc="300" dirty="0">
                <a:cs typeface="+mn-ea"/>
                <a:sym typeface="+mn-lt"/>
              </a:rPr>
              <a:t>8</a:t>
            </a:r>
            <a:r>
              <a:rPr lang="zh-CN" altLang="en-US" spc="300" dirty="0">
                <a:cs typeface="+mn-ea"/>
                <a:sym typeface="+mn-lt"/>
              </a:rPr>
              <a:t>日入节，时太阳到达黄经</a:t>
            </a:r>
            <a:r>
              <a:rPr lang="en-US" altLang="zh-CN" spc="300" dirty="0">
                <a:cs typeface="+mn-ea"/>
                <a:sym typeface="+mn-lt"/>
              </a:rPr>
              <a:t>255°</a:t>
            </a:r>
            <a:r>
              <a:rPr lang="zh-CN" altLang="en-US" spc="300" dirty="0">
                <a:cs typeface="+mn-ea"/>
                <a:sym typeface="+mn-lt"/>
              </a:rPr>
              <a:t>。节气大雪的到来，也就意味着天气会越来越冷，下雪的可能性大增。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8422387" y="2597006"/>
            <a:ext cx="2749472" cy="21698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大雪和小雪、雨水、谷雨等节气一样，都是直接反映降水的节气。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月令七十二候集解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说：“大雪，十一月节，至此而雪盛也。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5308602" y="2095348"/>
            <a:ext cx="2390398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000" spc="600" dirty="0"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499323" y="2122737"/>
            <a:ext cx="2390398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000" spc="600" dirty="0">
                <a:cs typeface="+mn-ea"/>
                <a:sym typeface="+mn-lt"/>
              </a:rPr>
              <a:t> 此处输入标题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9" grpId="0"/>
      <p:bldP spid="8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3" name="组合 12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0" y="5619566"/>
                <a:ext cx="12192000" cy="1238434"/>
              </a:xfrm>
              <a:prstGeom prst="rect">
                <a:avLst/>
              </a:prstGeom>
            </p:spPr>
          </p:pic>
        </p:grpSp>
        <p:sp>
          <p:nvSpPr>
            <p:cNvPr id="17" name="矩形 16"/>
            <p:cNvSpPr/>
            <p:nvPr/>
          </p:nvSpPr>
          <p:spPr>
            <a:xfrm>
              <a:off x="515659" y="624744"/>
              <a:ext cx="11160682" cy="5608512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658145" y="5001501"/>
            <a:ext cx="615553" cy="985326"/>
            <a:chOff x="9541854" y="3024074"/>
            <a:chExt cx="841246" cy="150725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5400000">
              <a:off x="9226494" y="3364723"/>
              <a:ext cx="1471969" cy="790672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541854" y="3070848"/>
              <a:ext cx="841246" cy="14604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439145" y="1910405"/>
            <a:ext cx="4707646" cy="308193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cs typeface="+mn-ea"/>
                <a:sym typeface="+mn-lt"/>
              </a:rPr>
              <a:t>大雪节气最常见的就是降温。据统，我国强冷空气最多的月份是在</a:t>
            </a:r>
            <a:r>
              <a:rPr lang="en-US" altLang="zh-CN" sz="2000" dirty="0">
                <a:cs typeface="+mn-ea"/>
                <a:sym typeface="+mn-lt"/>
              </a:rPr>
              <a:t>11</a:t>
            </a:r>
            <a:r>
              <a:rPr lang="zh-CN" altLang="en-US" sz="2000" dirty="0">
                <a:cs typeface="+mn-ea"/>
                <a:sym typeface="+mn-lt"/>
              </a:rPr>
              <a:t>月，强冷空气过后，北方大部分地区</a:t>
            </a:r>
            <a:r>
              <a:rPr lang="en-US" altLang="zh-CN" sz="2000" dirty="0">
                <a:cs typeface="+mn-ea"/>
                <a:sym typeface="+mn-lt"/>
              </a:rPr>
              <a:t>12</a:t>
            </a:r>
            <a:r>
              <a:rPr lang="zh-CN" altLang="en-US" sz="2000" dirty="0">
                <a:cs typeface="+mn-ea"/>
                <a:sym typeface="+mn-lt"/>
              </a:rPr>
              <a:t>月的平均温度约在</a:t>
            </a:r>
            <a:r>
              <a:rPr lang="en-US" altLang="zh-CN" sz="2000" dirty="0">
                <a:cs typeface="+mn-ea"/>
                <a:sym typeface="+mn-lt"/>
              </a:rPr>
              <a:t>-20℃</a:t>
            </a:r>
            <a:r>
              <a:rPr lang="zh-CN" altLang="en-US" sz="2000" dirty="0">
                <a:cs typeface="+mn-ea"/>
                <a:sym typeface="+mn-lt"/>
              </a:rPr>
              <a:t>至</a:t>
            </a:r>
            <a:r>
              <a:rPr lang="en-US" altLang="zh-CN" sz="2000" dirty="0">
                <a:cs typeface="+mn-ea"/>
                <a:sym typeface="+mn-lt"/>
              </a:rPr>
              <a:t>-5℃</a:t>
            </a:r>
            <a:r>
              <a:rPr lang="zh-CN" altLang="en-US" sz="2000" dirty="0">
                <a:cs typeface="+mn-ea"/>
                <a:sym typeface="+mn-lt"/>
              </a:rPr>
              <a:t>之间，南方也会出现霜冻，强冷空气往往能够带来降雪或暴雪。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flipH="1">
            <a:off x="515659" y="480401"/>
            <a:ext cx="5752855" cy="575285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7092775" y="1237873"/>
            <a:ext cx="3400386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spc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4" name="组合 2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0" y="5619566"/>
                <a:ext cx="12192000" cy="1238434"/>
              </a:xfrm>
              <a:prstGeom prst="rect">
                <a:avLst/>
              </a:prstGeom>
            </p:spPr>
          </p:pic>
        </p:grpSp>
        <p:sp>
          <p:nvSpPr>
            <p:cNvPr id="25" name="矩形 24"/>
            <p:cNvSpPr/>
            <p:nvPr/>
          </p:nvSpPr>
          <p:spPr>
            <a:xfrm>
              <a:off x="515659" y="624744"/>
              <a:ext cx="11160682" cy="5608512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411519" y="-940020"/>
            <a:ext cx="8780481" cy="814092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5861904 w 6858000"/>
              <a:gd name="connsiteY3" fmla="*/ 6858000 h 6858000"/>
              <a:gd name="connsiteX4" fmla="*/ 5861904 w 6858000"/>
              <a:gd name="connsiteY4" fmla="*/ 3736226 h 6858000"/>
              <a:gd name="connsiteX5" fmla="*/ 4617156 w 6858000"/>
              <a:gd name="connsiteY5" fmla="*/ 3736226 h 6858000"/>
              <a:gd name="connsiteX6" fmla="*/ 4617156 w 6858000"/>
              <a:gd name="connsiteY6" fmla="*/ 6858000 h 6858000"/>
              <a:gd name="connsiteX7" fmla="*/ 0 w 6858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5861904" y="6858000"/>
                </a:lnTo>
                <a:lnTo>
                  <a:pt x="5861904" y="3736226"/>
                </a:lnTo>
                <a:lnTo>
                  <a:pt x="4617156" y="3736226"/>
                </a:lnTo>
                <a:lnTo>
                  <a:pt x="461715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8" name="组合 27"/>
          <p:cNvGrpSpPr/>
          <p:nvPr/>
        </p:nvGrpSpPr>
        <p:grpSpPr>
          <a:xfrm>
            <a:off x="10658145" y="5001501"/>
            <a:ext cx="615553" cy="985326"/>
            <a:chOff x="9541854" y="3024074"/>
            <a:chExt cx="841246" cy="1507252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5400000">
              <a:off x="9226494" y="3364723"/>
              <a:ext cx="1471969" cy="790672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9541854" y="3070848"/>
              <a:ext cx="841246" cy="14604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6142865" y="1875069"/>
            <a:ext cx="677108" cy="34230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spc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输入标题文字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79406" y="1384440"/>
            <a:ext cx="4416594" cy="44042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cs typeface="+mn-ea"/>
                <a:sym typeface="+mn-lt"/>
              </a:rPr>
              <a:t>平气法划分的节气，大雪时节分为三候：“一候鹖鴠不鸣；二候虎始交；三候荔挺出。”是说此时因天气寒冷，寒号鸟也不再鸣叫了；此时是阴气最盛时期，所谓盛极而衰，阳气已有所萌动，老虎开始有求偶行为；“荔挺”为兰草的一种，感到阳气的萌动而抽出新芽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0" y="5619566"/>
                <a:ext cx="12192000" cy="1238434"/>
              </a:xfrm>
              <a:prstGeom prst="rect">
                <a:avLst/>
              </a:prstGeom>
            </p:spPr>
          </p:pic>
        </p:grpSp>
        <p:sp>
          <p:nvSpPr>
            <p:cNvPr id="12" name="矩形 11"/>
            <p:cNvSpPr/>
            <p:nvPr/>
          </p:nvSpPr>
          <p:spPr>
            <a:xfrm>
              <a:off x="515659" y="624744"/>
              <a:ext cx="11160682" cy="5608512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694133" y="1003300"/>
            <a:ext cx="4803734" cy="5812101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816772" y="1960166"/>
            <a:ext cx="615553" cy="264271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b="1" spc="600" dirty="0"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645257" y="1425722"/>
            <a:ext cx="1846659" cy="40065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鹖鴠不鸣。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禽经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曰：鹖，毅鸟也。似雉而大，有毛角，鬬死方休，古人取为勇士，冠名可知矣，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汉书音义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亦然。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埤雅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云：黄黑色，故名为鹖。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0412327" y="1653323"/>
            <a:ext cx="615553" cy="264271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b="1" spc="600" dirty="0"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579715" y="1613013"/>
            <a:ext cx="2262158" cy="40065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常说，“瑞雪兆丰年”。严冬积雪覆盖大地，保持地面及作物周围的温度不会因寒流侵袭而降得很低，冬作物创造了良好的越冬环境。积雪融化时又增加了土壤水分含量，供作物春季生长的需要。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78767" y="-59298"/>
            <a:ext cx="12360260" cy="6976596"/>
            <a:chOff x="-78767" y="-59298"/>
            <a:chExt cx="12360260" cy="697659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rot="10800000">
              <a:off x="6421767" y="-59298"/>
              <a:ext cx="5859726" cy="668290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2361" y="0"/>
              <a:ext cx="7173640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0" y="5619566"/>
              <a:ext cx="12192000" cy="1238434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-78767" y="1195302"/>
              <a:ext cx="4273396" cy="5721996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5913207" y="2360330"/>
            <a:ext cx="3474866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6600" b="1" spc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第二章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659268" y="3427761"/>
            <a:ext cx="6300351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600" b="1" spc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大雪节气特点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8915391" y="2326308"/>
            <a:ext cx="677108" cy="1088866"/>
            <a:chOff x="9482772" y="3024075"/>
            <a:chExt cx="925370" cy="1665636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rot="5400000">
              <a:off x="9129660" y="3461557"/>
              <a:ext cx="1665636" cy="790671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9482772" y="3153512"/>
              <a:ext cx="925370" cy="148499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b="1" spc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0" y="5619566"/>
                <a:ext cx="12192000" cy="1238434"/>
              </a:xfrm>
              <a:prstGeom prst="rect">
                <a:avLst/>
              </a:prstGeom>
            </p:spPr>
          </p:pic>
        </p:grpSp>
        <p:sp>
          <p:nvSpPr>
            <p:cNvPr id="15" name="矩形 14"/>
            <p:cNvSpPr/>
            <p:nvPr/>
          </p:nvSpPr>
          <p:spPr>
            <a:xfrm>
              <a:off x="515659" y="624744"/>
              <a:ext cx="11160682" cy="5608512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013768" y="2123876"/>
            <a:ext cx="5009136" cy="23464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据此，本阳鸟，感六阴之极不鸣矣。若郭璞</a:t>
            </a:r>
            <a:r>
              <a:rPr lang="en-US" altLang="zh-CN" sz="2000" dirty="0">
                <a:cs typeface="+mn-ea"/>
                <a:sym typeface="+mn-lt"/>
              </a:rPr>
              <a:t>《</a:t>
            </a:r>
            <a:r>
              <a:rPr lang="zh-CN" altLang="en-US" sz="2000" dirty="0">
                <a:cs typeface="+mn-ea"/>
                <a:sym typeface="+mn-lt"/>
              </a:rPr>
              <a:t>方言</a:t>
            </a:r>
            <a:r>
              <a:rPr lang="en-US" altLang="zh-CN" sz="2000" dirty="0">
                <a:cs typeface="+mn-ea"/>
                <a:sym typeface="+mn-lt"/>
              </a:rPr>
              <a:t>》</a:t>
            </a:r>
            <a:r>
              <a:rPr lang="zh-CN" altLang="en-US" sz="2000" dirty="0">
                <a:cs typeface="+mn-ea"/>
                <a:sym typeface="+mn-lt"/>
              </a:rPr>
              <a:t>：似鸡，冬无毛，昼夜鸣，即寒号虫。陈澔与方氏亦曰求旦之鸟，皆非也。夜既鸣，何为不鸣耶？</a:t>
            </a:r>
            <a:r>
              <a:rPr lang="en-US" altLang="zh-CN" sz="2000" dirty="0">
                <a:cs typeface="+mn-ea"/>
                <a:sym typeface="+mn-lt"/>
              </a:rPr>
              <a:t>《</a:t>
            </a:r>
            <a:r>
              <a:rPr lang="zh-CN" altLang="en-US" sz="2000" dirty="0">
                <a:cs typeface="+mn-ea"/>
                <a:sym typeface="+mn-lt"/>
              </a:rPr>
              <a:t>丹铅余录</a:t>
            </a:r>
            <a:r>
              <a:rPr lang="en-US" altLang="zh-CN" sz="2000" dirty="0">
                <a:cs typeface="+mn-ea"/>
                <a:sym typeface="+mn-lt"/>
              </a:rPr>
              <a:t>》</a:t>
            </a:r>
            <a:r>
              <a:rPr lang="zh-CN" altLang="en-US" sz="2000" dirty="0">
                <a:cs typeface="+mn-ea"/>
                <a:sym typeface="+mn-lt"/>
              </a:rPr>
              <a:t>作鴈，亦恐不然。</a:t>
            </a:r>
            <a:r>
              <a:rPr lang="en-US" altLang="zh-CN" sz="2000" dirty="0">
                <a:cs typeface="+mn-ea"/>
                <a:sym typeface="+mn-lt"/>
              </a:rPr>
              <a:t>《</a:t>
            </a:r>
            <a:r>
              <a:rPr lang="zh-CN" altLang="en-US" sz="2000" dirty="0">
                <a:cs typeface="+mn-ea"/>
                <a:sym typeface="+mn-lt"/>
              </a:rPr>
              <a:t>淮南子</a:t>
            </a:r>
            <a:r>
              <a:rPr lang="en-US" altLang="zh-CN" sz="2000" dirty="0">
                <a:cs typeface="+mn-ea"/>
                <a:sym typeface="+mn-lt"/>
              </a:rPr>
              <a:t>》</a:t>
            </a:r>
            <a:r>
              <a:rPr lang="zh-CN" altLang="en-US" sz="2000" dirty="0">
                <a:cs typeface="+mn-ea"/>
                <a:sym typeface="+mn-lt"/>
              </a:rPr>
              <a:t>作鳱鴠，</a:t>
            </a:r>
            <a:r>
              <a:rPr lang="en-US" altLang="zh-CN" sz="2000" dirty="0">
                <a:cs typeface="+mn-ea"/>
                <a:sym typeface="+mn-lt"/>
              </a:rPr>
              <a:t>《</a:t>
            </a:r>
            <a:r>
              <a:rPr lang="zh-CN" altLang="en-US" sz="2000" dirty="0">
                <a:cs typeface="+mn-ea"/>
                <a:sym typeface="+mn-lt"/>
              </a:rPr>
              <a:t>诗</a:t>
            </a:r>
            <a:r>
              <a:rPr lang="en-US" altLang="zh-CN" sz="2000" dirty="0">
                <a:cs typeface="+mn-ea"/>
                <a:sym typeface="+mn-lt"/>
              </a:rPr>
              <a:t>》</a:t>
            </a:r>
            <a:r>
              <a:rPr lang="zh-CN" altLang="en-US" sz="2000" dirty="0">
                <a:cs typeface="+mn-ea"/>
                <a:sym typeface="+mn-lt"/>
              </a:rPr>
              <a:t>注作渴旦。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1"/>
            <a:ext cx="6013768" cy="685799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945205" y="1081923"/>
            <a:ext cx="3146262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输入标题文字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0658145" y="5001501"/>
            <a:ext cx="615553" cy="985326"/>
            <a:chOff x="9541854" y="3024074"/>
            <a:chExt cx="841246" cy="1507252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5400000">
              <a:off x="9226494" y="3364723"/>
              <a:ext cx="1471969" cy="790672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9541854" y="3070848"/>
              <a:ext cx="841246" cy="14604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白色古风冬季大雪节气主题PPT模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11psbrl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1457</Words>
  <Application>Microsoft Office PowerPoint</Application>
  <PresentationFormat>宽屏</PresentationFormat>
  <Paragraphs>99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2022-03-11T03:13:31Z</dcterms:created>
  <dcterms:modified xsi:type="dcterms:W3CDTF">2023-01-10T10:27:34Z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20BB87B7FB7049D48D1FA7E7C066417A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