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322" r:id="rId4"/>
    <p:sldId id="366" r:id="rId5"/>
    <p:sldId id="258" r:id="rId6"/>
    <p:sldId id="350" r:id="rId7"/>
    <p:sldId id="260" r:id="rId8"/>
    <p:sldId id="352" r:id="rId9"/>
    <p:sldId id="353" r:id="rId10"/>
    <p:sldId id="351" r:id="rId11"/>
    <p:sldId id="325" r:id="rId12"/>
    <p:sldId id="354" r:id="rId13"/>
    <p:sldId id="355" r:id="rId14"/>
    <p:sldId id="308" r:id="rId15"/>
    <p:sldId id="347" r:id="rId16"/>
    <p:sldId id="35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276" r:id="rId29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E1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68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F42B56-A023-4445-8297-96BEB8BD35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4DF0A2-245B-41AB-AD52-DE5E60779A4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DF0A2-245B-41AB-AD52-DE5E60779A4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8E55-6A3F-49C9-9C83-436531B4FC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4869-DA4B-40CD-B3F2-2D005E3929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859D-F7D0-4225-9BAD-89ED987E10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4A91-AE67-4D05-A806-394B3C84A7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C9B6-AD96-44E6-9DF1-3223CD4984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DA5C-4DFA-41B8-B304-5966D4AB7D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52D4-525A-4A27-86F2-048AA8CE70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8A03-B91E-45E6-AF5C-8FD78D15ED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276A-D51E-4428-89E8-61FDFD015A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9C5D-1A87-4687-9738-C781914831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2F89-F76F-4042-8C61-35FC39C4B1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6C91-D2FB-49CC-916C-92A2B0EE70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BFF9-936C-4C5F-BFD4-5B7311D98F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B269-5F8E-4986-B7D4-2D4E058224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AEB2-3ECC-4A7E-BF62-74F0B49F09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469F-FC45-4A8E-89E1-3A75B66E7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570D-7452-46F6-BAB1-99003B9B86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1095-20C3-417D-98ED-4A1786DA40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B2E8-723F-4718-81E7-89B255A0A9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D366-57E1-48D5-B88C-8CDD606F4D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B562-1126-42F2-9C83-C28A4E51E1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5E68-03FD-44C2-9D99-43E0193CAB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E8AB-A22C-429E-9AC2-A0A9C33985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4AFA-670C-49E3-9660-176512E927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6534-0974-4994-B0F1-82557CD1DC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BC5-387A-4359-A159-ABEB5C6B43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229F-19E2-479D-A312-1369C19716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224D-03B5-43FC-9B9A-DA410B882E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B3CB-1F76-4B7E-B50A-AAB96FB4DE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98B3-B361-405F-994C-696D5733F4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85E3-CC6C-46DA-BA7D-9DD88D5BD4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6C59-1A75-43DE-A7B3-610A3E2029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380E-5768-4BDF-ADE8-0DB572BCFD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B400-C710-4747-BD7C-EA45CD3B47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BA23-157A-4812-90F2-D8D8CB9C8B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075A-9C4C-4672-8CD3-5BCA71CE86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BAA4-DBE6-48E9-AFE0-4C1836476BF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697C-D84F-42DA-98AB-AB76441C2D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532E-7C1E-4B0F-9E59-93651F54D6F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A998-E989-4B3B-A900-158DE04D28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CA62-0E63-461C-9609-0EF19EB5C9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F11E-911C-4CE4-AE26-F7531C1560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BD8F-1B47-4311-AC8C-123ECF3822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1311-A5D7-4234-8C82-B06BB4C23A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4DF4-55F0-4543-ACA8-26882DCF34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1CBF-2377-4EE0-BF0A-1F0A486C18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954B-4811-46AE-ADB2-DC1D42DDB2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4DBD-520A-4EFE-83F9-A09BCB93B2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B9EA-0F6C-4095-805A-3BF0A26183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F52A-7373-4442-9299-3B27CA23BF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7541-A941-4104-B81E-EAFE81FBD9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055-0D55-4611-A77D-5EEFEB5622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649E-C311-47DB-A59D-8DFD814580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1D0B-B3AB-45A1-9EF9-B354635DE2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AD9E-392B-43A5-8F1A-604CEF3A6F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2F6B-6257-4659-9C7C-FCC98F4F67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D6D0-B773-4DDE-8F78-462A55BF2A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6D47-E29D-4FF6-B4F8-359658387A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C4E8-05E5-4D25-9721-3836D17FD0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38B1-1C76-4256-B004-6CAA35A61B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D80E-60F9-43FC-9C9A-D5AF0D35213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DD671-C239-4D7B-9C54-53005F1499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6729-73DC-4B4F-AA0D-8ADEBFE141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5433-C57F-416F-BAEC-BAB1FDA100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6389-2D27-452C-B194-5186467212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74C8-AC90-41B4-8BD7-CE60F33882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B6E59A-847A-499A-AD07-E1502BECF9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73FD6A-05BC-4B3F-B16A-CE1B934F97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025D84-66EF-4E5F-AD02-1648A14222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54C9F8-32D6-4D9E-B4B8-4B7D15725E3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FB3E57-B41B-4A6B-882D-8CE37E19B3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A8E296-4819-4D89-9F05-812192B20DF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5"/>
          <p:cNvSpPr txBox="1">
            <a:spLocks noChangeArrowheads="1"/>
          </p:cNvSpPr>
          <p:nvPr/>
        </p:nvSpPr>
        <p:spPr bwMode="auto">
          <a:xfrm>
            <a:off x="13903" y="702469"/>
            <a:ext cx="9125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第五章</a:t>
            </a:r>
            <a:r>
              <a:rPr kumimoji="1"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投影与视图</a:t>
            </a:r>
          </a:p>
        </p:txBody>
      </p:sp>
      <p:sp>
        <p:nvSpPr>
          <p:cNvPr id="7172" name="文本框 6"/>
          <p:cNvSpPr txBox="1">
            <a:spLocks noChangeArrowheads="1"/>
          </p:cNvSpPr>
          <p:nvPr/>
        </p:nvSpPr>
        <p:spPr bwMode="auto">
          <a:xfrm>
            <a:off x="792169" y="2060977"/>
            <a:ext cx="2930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  </a:t>
            </a:r>
            <a:r>
              <a:rPr kumimoji="1"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</a:p>
        </p:txBody>
      </p:sp>
      <p:sp>
        <p:nvSpPr>
          <p:cNvPr id="7173" name="文本框 7"/>
          <p:cNvSpPr txBox="1">
            <a:spLocks noChangeArrowheads="1"/>
          </p:cNvSpPr>
          <p:nvPr/>
        </p:nvSpPr>
        <p:spPr bwMode="auto">
          <a:xfrm>
            <a:off x="1373194" y="3102856"/>
            <a:ext cx="581977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第</a:t>
            </a:r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1</a:t>
            </a: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时</a:t>
            </a:r>
            <a:endParaRPr kumimoji="1"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506570"/>
            <a:ext cx="91392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387" name="内容占位符 7"/>
          <p:cNvSpPr txBox="1">
            <a:spLocks noChangeArrowheads="1"/>
          </p:cNvSpPr>
          <p:nvPr/>
        </p:nvSpPr>
        <p:spPr bwMode="auto">
          <a:xfrm>
            <a:off x="792956" y="906068"/>
            <a:ext cx="75136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〈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凉山州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〉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图是由四个相同小正方体摆成的立体图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形，它的俯视图是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从物体的上面可以看出该视图有两行，且左下角 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只有一个正方形，故选择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矩形 2"/>
          <p:cNvSpPr>
            <a:spLocks noChangeArrowheads="1"/>
          </p:cNvSpPr>
          <p:nvPr/>
        </p:nvSpPr>
        <p:spPr bwMode="auto">
          <a:xfrm>
            <a:off x="573095" y="3609979"/>
            <a:ext cx="1189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导引：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6398" name="矩形 3"/>
          <p:cNvSpPr>
            <a:spLocks noChangeArrowheads="1"/>
          </p:cNvSpPr>
          <p:nvPr/>
        </p:nvSpPr>
        <p:spPr bwMode="auto">
          <a:xfrm>
            <a:off x="4295775" y="1577581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6399" name="Picture 2" descr="cc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70175" y="2081214"/>
            <a:ext cx="1879600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cc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9213" y="1553769"/>
            <a:ext cx="2868612" cy="20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 23"/>
          <p:cNvGrpSpPr/>
          <p:nvPr/>
        </p:nvGrpSpPr>
        <p:grpSpPr bwMode="auto">
          <a:xfrm>
            <a:off x="3663951" y="1056086"/>
            <a:ext cx="1792188" cy="553998"/>
            <a:chOff x="3437515" y="1408557"/>
            <a:chExt cx="1791511" cy="738610"/>
          </a:xfrm>
        </p:grpSpPr>
        <p:sp>
          <p:nvSpPr>
            <p:cNvPr id="1742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742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8" name="文本框 45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7420" name="组 26"/>
          <p:cNvGrpSpPr/>
          <p:nvPr/>
        </p:nvGrpSpPr>
        <p:grpSpPr bwMode="auto">
          <a:xfrm>
            <a:off x="984256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1004888" y="2069307"/>
            <a:ext cx="72310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     组合体的三视图既要关注每个个体的三视图，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又要关注不同个体组合的位置，在三视图中反映出的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是宽度和高度的问题．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7"/>
          <p:cNvSpPr txBox="1">
            <a:spLocks noChangeArrowheads="1"/>
          </p:cNvSpPr>
          <p:nvPr/>
        </p:nvSpPr>
        <p:spPr bwMode="auto">
          <a:xfrm>
            <a:off x="1068388" y="941788"/>
            <a:ext cx="75152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资阳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如图是一个圆台，它的主视图是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7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17545" y="996557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8446" name="Picture 15" descr="XD1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38825" y="1572816"/>
            <a:ext cx="1449388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6" descr="XD1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8388" y="2825354"/>
            <a:ext cx="6818312" cy="143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7"/>
          <p:cNvSpPr txBox="1">
            <a:spLocks noChangeArrowheads="1"/>
          </p:cNvSpPr>
          <p:nvPr/>
        </p:nvSpPr>
        <p:spPr bwMode="auto">
          <a:xfrm>
            <a:off x="1185869" y="1027513"/>
            <a:ext cx="75152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娄底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下列几何体中，主视图和俯视图都为矩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形的是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1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795345" y="1107281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469" name="Picture 16" descr="ZK1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063" y="2057402"/>
            <a:ext cx="7918450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7"/>
          <p:cNvSpPr txBox="1">
            <a:spLocks noChangeArrowheads="1"/>
          </p:cNvSpPr>
          <p:nvPr/>
        </p:nvSpPr>
        <p:spPr bwMode="auto">
          <a:xfrm>
            <a:off x="1185869" y="1027513"/>
            <a:ext cx="75152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攀枝花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如图所示的几何体为圆台，其俯视图正确的是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5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795345" y="1107281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494" name="Picture 2" descr="XD1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7675" y="1620442"/>
            <a:ext cx="1371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" descr="XD1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09675" y="2803926"/>
            <a:ext cx="6891338" cy="143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7" name="内容占位符 7"/>
          <p:cNvSpPr txBox="1">
            <a:spLocks noChangeArrowheads="1"/>
          </p:cNvSpPr>
          <p:nvPr/>
        </p:nvSpPr>
        <p:spPr bwMode="auto">
          <a:xfrm>
            <a:off x="768350" y="1604829"/>
            <a:ext cx="7513638" cy="22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由三视图想象几何体：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方法：由三视图想象立体图形时，要先分别根据主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视图、俯视图、左视图想象立体图形的前面、上面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和左侧面，然后再综合起来考虑整体图形．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09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gray">
          <a:xfrm flipH="1">
            <a:off x="2381257" y="1020366"/>
            <a:ext cx="41814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gray">
          <a:xfrm flipH="1">
            <a:off x="744538" y="1020366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049470" y="88106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23" name="文本框 27"/>
          <p:cNvSpPr txBox="1">
            <a:spLocks noChangeArrowheads="1"/>
          </p:cNvSpPr>
          <p:nvPr/>
        </p:nvSpPr>
        <p:spPr bwMode="auto">
          <a:xfrm>
            <a:off x="857250" y="1003701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2833688" y="967982"/>
            <a:ext cx="3378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由三视图认识几何体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1" name="内容占位符 7"/>
          <p:cNvSpPr txBox="1">
            <a:spLocks noChangeArrowheads="1"/>
          </p:cNvSpPr>
          <p:nvPr/>
        </p:nvSpPr>
        <p:spPr bwMode="auto">
          <a:xfrm>
            <a:off x="831850" y="903688"/>
            <a:ext cx="7513638" cy="30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过程：由三视图想象几何体形状，可通过以下途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径进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行分析：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①根据主视图、俯视图、左视图想象几何体的前面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、上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面和左侧面的形状；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②根据实线和虚线想象几何体看得见部分和看不见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的轮廓线；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③熟记一些简单的几何体的三视图会对复杂几何体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的想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象有帮助；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④利用由几何体画三视图与由三视图画几何体的互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逆过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程，反复练习，不断总结方法．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3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5" name="内容占位符 7"/>
          <p:cNvSpPr txBox="1">
            <a:spLocks noChangeArrowheads="1"/>
          </p:cNvSpPr>
          <p:nvPr/>
        </p:nvSpPr>
        <p:spPr bwMode="auto">
          <a:xfrm>
            <a:off x="800100" y="856060"/>
            <a:ext cx="7683500" cy="25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某几何体的三视图如图所示，则该几何体是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．三棱柱  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．长方体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．圆柱 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．圆锥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由俯视图是圆，排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除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，由主视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图是三角形，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排除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7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矩形 2"/>
          <p:cNvSpPr>
            <a:spLocks noChangeArrowheads="1"/>
          </p:cNvSpPr>
          <p:nvPr/>
        </p:nvSpPr>
        <p:spPr bwMode="auto">
          <a:xfrm>
            <a:off x="473082" y="1766891"/>
            <a:ext cx="1189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导引：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8206" name="矩形 3"/>
          <p:cNvSpPr>
            <a:spLocks noChangeArrowheads="1"/>
          </p:cNvSpPr>
          <p:nvPr/>
        </p:nvSpPr>
        <p:spPr bwMode="auto">
          <a:xfrm>
            <a:off x="7593014" y="941788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3567" name="Picture 17" descr="29-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0045" y="1716884"/>
            <a:ext cx="353218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 23"/>
          <p:cNvGrpSpPr/>
          <p:nvPr/>
        </p:nvGrpSpPr>
        <p:grpSpPr bwMode="auto">
          <a:xfrm>
            <a:off x="3663951" y="1056086"/>
            <a:ext cx="1792188" cy="553998"/>
            <a:chOff x="3437515" y="1408557"/>
            <a:chExt cx="1791511" cy="738610"/>
          </a:xfrm>
        </p:grpSpPr>
        <p:sp>
          <p:nvSpPr>
            <p:cNvPr id="24593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4594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6" name="文本框 45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4588" name="组 26"/>
          <p:cNvGrpSpPr/>
          <p:nvPr/>
        </p:nvGrpSpPr>
        <p:grpSpPr bwMode="auto">
          <a:xfrm>
            <a:off x="984256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1004888" y="1903810"/>
            <a:ext cx="72310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       在俯视图中，外轮廓线显示这个物体的底面是一</a:t>
            </a:r>
            <a:endParaRPr lang="en-US" altLang="zh-CN" sz="24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个圆，圆心就是锥尖，此点是曲面交点的正投影，圆</a:t>
            </a:r>
            <a:endParaRPr lang="en-US" altLang="zh-CN" sz="24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锥的主视图与左视图相同，都是等腰三角形．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603" name="内容占位符 7"/>
          <p:cNvSpPr txBox="1">
            <a:spLocks noChangeArrowheads="1"/>
          </p:cNvSpPr>
          <p:nvPr/>
        </p:nvSpPr>
        <p:spPr bwMode="auto">
          <a:xfrm>
            <a:off x="831852" y="1045372"/>
            <a:ext cx="7643813" cy="22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〈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达州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〉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一个几何体由大小相同的小立方块搭成，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从上面看到的几何体的形状图如图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所示，其中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小正方形中的数字表示在该位置的小立方块的个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数，则从正面看到几何体的形状图是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05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矩形 3"/>
          <p:cNvSpPr>
            <a:spLocks noChangeArrowheads="1"/>
          </p:cNvSpPr>
          <p:nvPr/>
        </p:nvSpPr>
        <p:spPr bwMode="auto">
          <a:xfrm>
            <a:off x="6789739" y="238720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5614" name="Picture 18" descr="cc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85995" y="2934891"/>
            <a:ext cx="6232525" cy="12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5" name="组合 3"/>
          <p:cNvGrpSpPr/>
          <p:nvPr/>
        </p:nvGrpSpPr>
        <p:grpSpPr bwMode="auto">
          <a:xfrm>
            <a:off x="465138" y="2934891"/>
            <a:ext cx="1592262" cy="1568177"/>
            <a:chOff x="464862" y="3913162"/>
            <a:chExt cx="1592317" cy="2091663"/>
          </a:xfrm>
        </p:grpSpPr>
        <p:pic>
          <p:nvPicPr>
            <p:cNvPr id="25616" name="Picture 17" descr="cc7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4862" y="3913162"/>
              <a:ext cx="1592317" cy="159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7" name="矩形 2"/>
            <p:cNvSpPr>
              <a:spLocks noChangeArrowheads="1"/>
            </p:cNvSpPr>
            <p:nvPr/>
          </p:nvSpPr>
          <p:spPr bwMode="auto">
            <a:xfrm>
              <a:off x="937053" y="5471151"/>
              <a:ext cx="571010" cy="53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图</a:t>
              </a: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AutoShape 2"/>
          <p:cNvSpPr>
            <a:spLocks noChangeArrowheads="1"/>
          </p:cNvSpPr>
          <p:nvPr/>
        </p:nvSpPr>
        <p:spPr bwMode="gray">
          <a:xfrm>
            <a:off x="1212857" y="1637112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gray">
          <a:xfrm>
            <a:off x="863607" y="1497808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8200" name="文本框 27"/>
          <p:cNvSpPr txBox="1">
            <a:spLocks noChangeArrowheads="1"/>
          </p:cNvSpPr>
          <p:nvPr/>
        </p:nvSpPr>
        <p:spPr bwMode="auto">
          <a:xfrm>
            <a:off x="1646238" y="1582344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51215" y="1559722"/>
            <a:ext cx="3730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几何体的三视图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由三视图想象几何体</a:t>
            </a:r>
          </a:p>
        </p:txBody>
      </p:sp>
      <p:sp>
        <p:nvSpPr>
          <p:cNvPr id="8202" name="AutoShape 2"/>
          <p:cNvSpPr>
            <a:spLocks noChangeArrowheads="1"/>
          </p:cNvSpPr>
          <p:nvPr/>
        </p:nvSpPr>
        <p:spPr bwMode="gray">
          <a:xfrm>
            <a:off x="1212857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gray">
          <a:xfrm>
            <a:off x="863607" y="270986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8204" name="文本框 36"/>
          <p:cNvSpPr txBox="1">
            <a:spLocks noChangeArrowheads="1"/>
          </p:cNvSpPr>
          <p:nvPr/>
        </p:nvSpPr>
        <p:spPr bwMode="auto">
          <a:xfrm>
            <a:off x="1646238" y="279201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820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5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80" y="3487345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5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82" y="3487345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20" y="3798296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6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7" name="内容占位符 7"/>
          <p:cNvSpPr txBox="1">
            <a:spLocks noChangeArrowheads="1"/>
          </p:cNvSpPr>
          <p:nvPr/>
        </p:nvSpPr>
        <p:spPr bwMode="auto">
          <a:xfrm>
            <a:off x="1425582" y="1165622"/>
            <a:ext cx="6715125" cy="21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俯视图中，第一列最高有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个小正方体，第二列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最高有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个小正方体，第三列最高有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个小正方体，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因此，主视图从左到右可看到的正方形个数依次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，故选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629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矩形 2"/>
          <p:cNvSpPr>
            <a:spLocks noChangeArrowheads="1"/>
          </p:cNvSpPr>
          <p:nvPr/>
        </p:nvSpPr>
        <p:spPr bwMode="auto">
          <a:xfrm>
            <a:off x="471494" y="1257304"/>
            <a:ext cx="1189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导引：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 23"/>
          <p:cNvGrpSpPr/>
          <p:nvPr/>
        </p:nvGrpSpPr>
        <p:grpSpPr bwMode="auto">
          <a:xfrm>
            <a:off x="3663951" y="1056086"/>
            <a:ext cx="1792188" cy="553998"/>
            <a:chOff x="3437515" y="1408557"/>
            <a:chExt cx="1791511" cy="738610"/>
          </a:xfrm>
        </p:grpSpPr>
        <p:sp>
          <p:nvSpPr>
            <p:cNvPr id="2766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766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7658" name="文本框 45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7660" name="组 26"/>
          <p:cNvGrpSpPr/>
          <p:nvPr/>
        </p:nvGrpSpPr>
        <p:grpSpPr bwMode="auto">
          <a:xfrm>
            <a:off x="984256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1004888" y="1903810"/>
            <a:ext cx="72310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        由一种视图猜想另一种视图，中间跳跃了一步，</a:t>
            </a:r>
            <a:endParaRPr lang="en-US" altLang="zh-CN" sz="24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即：还原几何体．先还原几何体，再确定另一种视</a:t>
            </a:r>
            <a:endParaRPr lang="en-US" altLang="zh-CN" sz="24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图．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7"/>
          <p:cNvSpPr txBox="1">
            <a:spLocks noChangeArrowheads="1"/>
          </p:cNvSpPr>
          <p:nvPr/>
        </p:nvSpPr>
        <p:spPr bwMode="auto">
          <a:xfrm>
            <a:off x="1068388" y="941788"/>
            <a:ext cx="7515225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贺州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一个几何体的三视图如图所示，则这个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几何体是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．三棱锥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．三棱柱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．圆柱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．长方体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8677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17545" y="996557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8686" name="Picture 16" descr="ZK1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3513" y="2261001"/>
            <a:ext cx="3846512" cy="15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ZK1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16582" y="2457450"/>
            <a:ext cx="1698625" cy="13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7"/>
          <p:cNvSpPr txBox="1">
            <a:spLocks noChangeArrowheads="1"/>
          </p:cNvSpPr>
          <p:nvPr/>
        </p:nvSpPr>
        <p:spPr bwMode="auto">
          <a:xfrm>
            <a:off x="1185869" y="1027513"/>
            <a:ext cx="7515225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某几何体的三视图如图所示，则这个几何体是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．球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．圆柱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．圆锥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．三棱柱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9701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795345" y="1107281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9709" name="Picture 15" descr="XD1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90679" y="2287191"/>
            <a:ext cx="3616325" cy="195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5" descr="XD13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11813" y="2459835"/>
            <a:ext cx="2057400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7"/>
          <p:cNvSpPr txBox="1">
            <a:spLocks noChangeArrowheads="1"/>
          </p:cNvSpPr>
          <p:nvPr/>
        </p:nvSpPr>
        <p:spPr bwMode="auto">
          <a:xfrm>
            <a:off x="1185869" y="1027513"/>
            <a:ext cx="7515225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盘锦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一个几何体的三视图如图所示，那么这个几何体是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．圆锥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．圆柱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．长方体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．三棱柱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0725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795345" y="1107281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0734" name="Picture 16" descr="XD1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73482" y="1726410"/>
            <a:ext cx="3673475" cy="25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7"/>
          <p:cNvSpPr txBox="1">
            <a:spLocks noChangeArrowheads="1"/>
          </p:cNvSpPr>
          <p:nvPr/>
        </p:nvSpPr>
        <p:spPr bwMode="auto">
          <a:xfrm>
            <a:off x="1169995" y="1015606"/>
            <a:ext cx="75152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绥化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如图是一些完全相同的小正方体搭成的几何体的三视图，则这个几何体只能是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1749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779470" y="1095375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1757" name="Picture 16" descr="V1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450" y="1974056"/>
            <a:ext cx="8078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5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25"/>
          <p:cNvSpPr>
            <a:spLocks noChangeArrowheads="1"/>
          </p:cNvSpPr>
          <p:nvPr/>
        </p:nvSpPr>
        <p:spPr bwMode="auto">
          <a:xfrm>
            <a:off x="957269" y="911036"/>
            <a:ext cx="760253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根据三视图描述几何体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或实物原型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的一般步骤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想象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根据各视图想象几何体的形状；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定形状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综合确定几何体的形状；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定大小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根据视图长对正，高平齐，宽相等的关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系，确定轮廓线的位置，以及各方向的尺寸．利用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由三视图画几何体与由几何体画三视图的互逆过程，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反复练习，不断总结方法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9221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5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26"/>
          <p:cNvSpPr txBox="1">
            <a:spLocks noChangeArrowheads="1"/>
          </p:cNvSpPr>
          <p:nvPr/>
        </p:nvSpPr>
        <p:spPr bwMode="auto">
          <a:xfrm>
            <a:off x="790575" y="1516856"/>
            <a:ext cx="78232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我们从某一角度观察一个物体时，所看到的图像叫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做物体的一个视图．视图也可以看作物体在某一角度的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光线下的投影．对于同一物体，如果从不同角度观察，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所得到的视图可能不同．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我们知道，单一的视图通常只能反映物体的一个方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面的形状，为了全面地反映物体的形状，生产实践中往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往采用多个视图来反映物体不同方面的形状．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 23"/>
          <p:cNvGrpSpPr/>
          <p:nvPr/>
        </p:nvGrpSpPr>
        <p:grpSpPr bwMode="auto">
          <a:xfrm>
            <a:off x="3663956" y="1056086"/>
            <a:ext cx="1792215" cy="553998"/>
            <a:chOff x="3437515" y="1408557"/>
            <a:chExt cx="1791438" cy="738558"/>
          </a:xfrm>
        </p:grpSpPr>
        <p:sp>
          <p:nvSpPr>
            <p:cNvPr id="10254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4985" cy="73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   纳</a:t>
              </a:r>
            </a:p>
          </p:txBody>
        </p:sp>
        <p:pic>
          <p:nvPicPr>
            <p:cNvPr id="1025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9" name="组 26"/>
          <p:cNvGrpSpPr/>
          <p:nvPr/>
        </p:nvGrpSpPr>
        <p:grpSpPr bwMode="auto">
          <a:xfrm>
            <a:off x="984256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984257" y="2266950"/>
            <a:ext cx="7231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视图可看作物体在某个角度下的正投影</a:t>
            </a:r>
            <a:r>
              <a:rPr lang="en-US" altLang="zh-CN" sz="2800" b="1" dirty="0">
                <a:latin typeface="Arial" panose="020B0604020202020204" pitchFamily="34" charset="0"/>
              </a:rPr>
              <a:t>.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7"/>
          <p:cNvSpPr txBox="1">
            <a:spLocks noChangeArrowheads="1"/>
          </p:cNvSpPr>
          <p:nvPr/>
        </p:nvSpPr>
        <p:spPr bwMode="auto">
          <a:xfrm>
            <a:off x="635155" y="1719981"/>
            <a:ext cx="7873690" cy="337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三视图：我们用三个两两互相垂直的平面作为投影面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，其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中正对着我们的面叫做正面，下方的面叫做水平面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，右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边的面叫做侧面．一个几何体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例如一个长方体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在三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个投影面内同时进行正投影，自几何体的前方向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后投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射，在正面投影面上得到的视图称为主视图；自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几何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体的上方向下投射，在水平投影面上得到的视图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称为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俯视图；自几何体的左侧向右投射，在侧面投影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面上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得到的视图称为左视图．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gray">
          <a:xfrm flipH="1">
            <a:off x="2381250" y="1279923"/>
            <a:ext cx="3246438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54" name="AutoShape 2"/>
          <p:cNvSpPr>
            <a:spLocks noChangeArrowheads="1"/>
          </p:cNvSpPr>
          <p:nvPr/>
        </p:nvSpPr>
        <p:spPr bwMode="gray">
          <a:xfrm flipH="1">
            <a:off x="744538" y="1279923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5" name="AutoShape 11"/>
          <p:cNvSpPr>
            <a:spLocks noChangeArrowheads="1"/>
          </p:cNvSpPr>
          <p:nvPr/>
        </p:nvSpPr>
        <p:spPr bwMode="gray">
          <a:xfrm>
            <a:off x="2049470" y="114061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2056" name="文本框 27"/>
          <p:cNvSpPr txBox="1">
            <a:spLocks noChangeArrowheads="1"/>
          </p:cNvSpPr>
          <p:nvPr/>
        </p:nvSpPr>
        <p:spPr bwMode="auto">
          <a:xfrm>
            <a:off x="857250" y="1263257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2057" name="文本框 28"/>
          <p:cNvSpPr txBox="1">
            <a:spLocks noChangeArrowheads="1"/>
          </p:cNvSpPr>
          <p:nvPr/>
        </p:nvSpPr>
        <p:spPr bwMode="auto">
          <a:xfrm>
            <a:off x="2833688" y="1227538"/>
            <a:ext cx="279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几何体的三视图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5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64" name="文本框 22"/>
          <p:cNvSpPr txBox="1">
            <a:spLocks noChangeArrowheads="1"/>
          </p:cNvSpPr>
          <p:nvPr/>
        </p:nvSpPr>
        <p:spPr bwMode="auto">
          <a:xfrm>
            <a:off x="7669220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1" name="内容占位符 7"/>
          <p:cNvSpPr txBox="1">
            <a:spLocks noChangeArrowheads="1"/>
          </p:cNvSpPr>
          <p:nvPr/>
        </p:nvSpPr>
        <p:spPr bwMode="auto">
          <a:xfrm>
            <a:off x="800100" y="599895"/>
            <a:ext cx="5932488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常见的几何体的三视图：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 descr="29-2-1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3157" y="1243012"/>
            <a:ext cx="6596063" cy="16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29-2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0" y="2839645"/>
            <a:ext cx="6605588" cy="188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内容占位符 7"/>
          <p:cNvSpPr txBox="1">
            <a:spLocks noChangeArrowheads="1"/>
          </p:cNvSpPr>
          <p:nvPr/>
        </p:nvSpPr>
        <p:spPr bwMode="auto">
          <a:xfrm>
            <a:off x="768350" y="944167"/>
            <a:ext cx="7677150" cy="362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三种视图之间的关系：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位置关系：三种视图的位置是有规定的，主视图要在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左边，它的下方应是俯视图，左视图在右边．主视图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反映物体的长和高，俯视图反映物体的长和宽，左视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图反映物体的宽和高．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大小关系：三视图之间的大小是相互联系的，主视图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的长与俯视图的长对正，主视图的高与左视图的高平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齐，左视图的宽与俯视图的宽相等．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7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39" name="内容占位符 7"/>
          <p:cNvSpPr txBox="1">
            <a:spLocks noChangeArrowheads="1"/>
          </p:cNvSpPr>
          <p:nvPr/>
        </p:nvSpPr>
        <p:spPr bwMode="auto">
          <a:xfrm>
            <a:off x="831850" y="1047751"/>
            <a:ext cx="7513638" cy="337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〈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泸州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〉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如图所示的几何体的左视图是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左视图是从物体的左面看到的视图，从圆柱的左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边向右边看，看到的是一个矩形，故选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矩形 2"/>
          <p:cNvSpPr>
            <a:spLocks noChangeArrowheads="1"/>
          </p:cNvSpPr>
          <p:nvPr/>
        </p:nvSpPr>
        <p:spPr bwMode="auto">
          <a:xfrm>
            <a:off x="573095" y="3609979"/>
            <a:ext cx="1189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导引：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4350" name="矩形 3"/>
          <p:cNvSpPr>
            <a:spLocks noChangeArrowheads="1"/>
          </p:cNvSpPr>
          <p:nvPr/>
        </p:nvSpPr>
        <p:spPr bwMode="auto">
          <a:xfrm>
            <a:off x="6827839" y="1164435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4351" name="Picture 2" descr="cc58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0400" y="1487094"/>
            <a:ext cx="1389063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cc5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7750" y="2528888"/>
            <a:ext cx="7004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 23"/>
          <p:cNvGrpSpPr/>
          <p:nvPr/>
        </p:nvGrpSpPr>
        <p:grpSpPr bwMode="auto">
          <a:xfrm>
            <a:off x="3663951" y="1056086"/>
            <a:ext cx="1792188" cy="553998"/>
            <a:chOff x="3437515" y="1408557"/>
            <a:chExt cx="1791511" cy="738610"/>
          </a:xfrm>
        </p:grpSpPr>
        <p:sp>
          <p:nvSpPr>
            <p:cNvPr id="15377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5378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70" name="文本框 45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5372" name="组 26"/>
          <p:cNvGrpSpPr/>
          <p:nvPr/>
        </p:nvGrpSpPr>
        <p:grpSpPr bwMode="auto">
          <a:xfrm>
            <a:off x="984256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1022357" y="2199088"/>
            <a:ext cx="7231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        单个几何体的三视图直接从常见的几何体三视</a:t>
            </a:r>
            <a:endParaRPr lang="en-US" altLang="zh-CN" sz="24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图中识别．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Office PowerPoint</Application>
  <PresentationFormat>全屏显示(16:9)</PresentationFormat>
  <Paragraphs>151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第一PPT模板网-WWW.1PPT.COM 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2023-01-16T16:10:04Z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6EB3FC0155DA4769A304342151A35E9C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