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8" r:id="rId3"/>
    <p:sldId id="265" r:id="rId4"/>
    <p:sldId id="257" r:id="rId5"/>
    <p:sldId id="280" r:id="rId6"/>
    <p:sldId id="284" r:id="rId7"/>
    <p:sldId id="283" r:id="rId8"/>
    <p:sldId id="285" r:id="rId9"/>
    <p:sldId id="286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6" r:id="rId18"/>
    <p:sldId id="278" r:id="rId19"/>
    <p:sldId id="279" r:id="rId20"/>
    <p:sldId id="262" r:id="rId2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7"/>
    <p:restoredTop sz="94660"/>
  </p:normalViewPr>
  <p:slideViewPr>
    <p:cSldViewPr showGuides="1">
      <p:cViewPr>
        <p:scale>
          <a:sx n="105" d="100"/>
          <a:sy n="105" d="100"/>
        </p:scale>
        <p:origin x="-15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710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/>
              <a:t>‹#›</a:t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5" name="副标题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2" name="日期占位符 30"/>
          <p:cNvSpPr>
            <a:spLocks noGrp="1"/>
          </p:cNvSpPr>
          <p:nvPr>
            <p:ph type="dt" sz="half" idx="2"/>
          </p:nvPr>
        </p:nvSpPr>
        <p:spPr>
          <a:xfrm>
            <a:off x="5870575" y="6557963"/>
            <a:ext cx="2003425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 lang="en-US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28"/>
          <p:cNvSpPr>
            <a:spLocks noGrp="1"/>
          </p:cNvSpPr>
          <p:nvPr>
            <p:ph type="sldNum" sz="quarter" idx="4"/>
          </p:nvPr>
        </p:nvSpPr>
        <p:spPr>
          <a:xfrm>
            <a:off x="7880350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en-US" altLang="zh-CN" dirty="0">
                <a:solidFill>
                  <a:srgbClr val="FFFFFF"/>
                </a:solidFill>
              </a:rPr>
              <a:t>‹#›</a:t>
            </a:fld>
            <a:endParaRPr lang="en-US" altLang="zh-CN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2"/>
          </p:nvPr>
        </p:nvSpPr>
        <p:spPr>
          <a:xfrm>
            <a:off x="4243388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254750" y="6553200"/>
            <a:ext cx="587375" cy="22860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734175" y="6554788"/>
            <a:ext cx="587375" cy="22860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日期占位符 4"/>
          <p:cNvSpPr>
            <a:spLocks noGrp="1"/>
          </p:cNvSpPr>
          <p:nvPr>
            <p:ph type="dt" sz="half" idx="1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日期占位符 6"/>
          <p:cNvSpPr>
            <a:spLocks noGrp="1"/>
          </p:cNvSpPr>
          <p:nvPr>
            <p:ph type="dt" sz="half" idx="1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日期占位符 2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占位符 1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日期占位符 4"/>
          <p:cNvSpPr>
            <a:spLocks noGrp="1"/>
          </p:cNvSpPr>
          <p:nvPr>
            <p:ph type="dt" sz="half" idx="1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9"/>
          <p:cNvSpPr/>
          <p:nvPr/>
        </p:nvSpPr>
        <p:spPr>
          <a:xfrm rot="21240000">
            <a:off x="598488" y="1004888"/>
            <a:ext cx="4319588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 rot="21420000">
            <a:off x="596900" y="998538"/>
            <a:ext cx="4319588" cy="4313238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" name="图片占位符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华文新魏" panose="02010800040101010101" pitchFamily="2" charset="-122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华文新魏" panose="02010800040101010101" pitchFamily="2" charset="-122"/>
            </a:endParaRPr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标题占位符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30" name="文本占位符 30"/>
          <p:cNvSpPr>
            <a:spLocks noGrp="1"/>
          </p:cNvSpPr>
          <p:nvPr>
            <p:ph type="body" idx="1"/>
          </p:nvPr>
        </p:nvSpPr>
        <p:spPr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27" name="日期占位符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  <a:ea typeface="黑体" panose="02010609060101010101" pitchFamily="2" charset="-122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华文新魏" panose="02010800040101010101" pitchFamily="2" charset="-122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00ADDC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华文新魏" panose="02010800040101010101" pitchFamily="2" charset="-122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华文新魏" panose="02010800040101010101" pitchFamily="2" charset="-122"/>
        </a:defRPr>
      </a:lvl3pPr>
      <a:lvl4pPr marL="1005205" indent="-22860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华文新魏" panose="02010800040101010101" pitchFamily="2" charset="-122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华文新魏" panose="02010800040101010101" pitchFamily="2" charset="-122"/>
        </a:defRPr>
      </a:lvl5pPr>
      <a:lvl6pPr marL="1471930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 panose="05020102010507070707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225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 panose="05020102010507070707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215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anose="05000000000000000000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7"/>
          <p:cNvSpPr>
            <a:spLocks noTextEdit="1"/>
          </p:cNvSpPr>
          <p:nvPr/>
        </p:nvSpPr>
        <p:spPr>
          <a:xfrm>
            <a:off x="785813" y="2276475"/>
            <a:ext cx="7705725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看一看 数一数</a:t>
            </a:r>
          </a:p>
        </p:txBody>
      </p:sp>
      <p:sp>
        <p:nvSpPr>
          <p:cNvPr id="25603" name="WordArt 8"/>
          <p:cNvSpPr>
            <a:spLocks noTextEdit="1"/>
          </p:cNvSpPr>
          <p:nvPr/>
        </p:nvSpPr>
        <p:spPr>
          <a:xfrm>
            <a:off x="2124075" y="911225"/>
            <a:ext cx="5029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西师大版一年级数学上册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3262999" y="602138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页脚占位符 1"/>
          <p:cNvSpPr txBox="1"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noFill/>
          <a:ln>
            <a:noFill/>
          </a:ln>
        </p:spPr>
        <p:txBody>
          <a:bodyPr tIns="0" bIns="0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2"/>
              </a:solidFill>
            </a:endParaRPr>
          </a:p>
        </p:txBody>
      </p:sp>
      <p:pic>
        <p:nvPicPr>
          <p:cNvPr id="34819" name="图片 2" descr="花朵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765175"/>
            <a:ext cx="4537075" cy="45354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6" name="图片 3" descr="手指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625" y="1052513"/>
            <a:ext cx="3078163" cy="42021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图片 2" descr="菊花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476250"/>
            <a:ext cx="4321175" cy="5832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0" name="图片 3" descr="手指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725" y="981075"/>
            <a:ext cx="3167063" cy="47513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图片 2" descr="蒲公英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620713"/>
            <a:ext cx="4500563" cy="5405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4" name="图片 3" descr="手指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620713"/>
            <a:ext cx="2133600" cy="53292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图片 2" descr="苹果4瓣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327025"/>
            <a:ext cx="4176713" cy="5981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8" name="图片 3" descr="手指4.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900" y="333375"/>
            <a:ext cx="3308350" cy="59753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图片 2" descr="铅笔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3" y="404813"/>
            <a:ext cx="3848100" cy="54721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2" name="图片 3" descr="手指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463" y="404813"/>
            <a:ext cx="4095750" cy="54721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图片 2" descr="苹果8瓣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620713"/>
            <a:ext cx="2811463" cy="5626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2" name="图片 3" descr="手指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575" y="620713"/>
            <a:ext cx="2808288" cy="56880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7" name="图片 4" descr="手指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325" y="620713"/>
            <a:ext cx="2519363" cy="56880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图片 2" descr="彩球9.jpg"/>
          <p:cNvPicPr>
            <a:picLocks noChangeAspect="1"/>
          </p:cNvPicPr>
          <p:nvPr/>
        </p:nvPicPr>
        <p:blipFill>
          <a:blip r:embed="rId2"/>
          <a:srcRect l="3564"/>
          <a:stretch>
            <a:fillRect/>
          </a:stretch>
        </p:blipFill>
        <p:spPr>
          <a:xfrm>
            <a:off x="179388" y="476250"/>
            <a:ext cx="3741737" cy="5530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6" name="图片 3" descr="手指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125" y="476250"/>
            <a:ext cx="2882900" cy="5545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1" name="图片 4" descr="手指4.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588" y="476250"/>
            <a:ext cx="2259012" cy="5545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图片 2" descr="6支烟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620713"/>
            <a:ext cx="4105275" cy="56880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0" name="图片 3" descr="手指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538" y="620713"/>
            <a:ext cx="2232025" cy="56880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5" name="图片 4" descr="手指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588" y="549275"/>
            <a:ext cx="2830512" cy="5759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页脚占位符 1"/>
          <p:cNvSpPr txBox="1"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noFill/>
          <a:ln>
            <a:noFill/>
          </a:ln>
        </p:spPr>
        <p:txBody>
          <a:bodyPr tIns="0" bIns="0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r>
              <a:rPr lang="en-US" altLang="zh-CN" sz="1000" dirty="0">
                <a:solidFill>
                  <a:schemeClr val="tx2"/>
                </a:solidFill>
              </a:rPr>
              <a:t>绿色圃中小学教育网http://www.lspjy.com</a:t>
            </a:r>
          </a:p>
        </p:txBody>
      </p:sp>
      <p:pic>
        <p:nvPicPr>
          <p:cNvPr id="43011" name="图片 2" descr="7只鸟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84663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4" name="图片 3" descr="手指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4663" y="0"/>
            <a:ext cx="2735262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9" name="图片 4" descr="手指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563" y="0"/>
            <a:ext cx="2484437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页脚占位符 1"/>
          <p:cNvSpPr txBox="1"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noFill/>
          <a:ln>
            <a:noFill/>
          </a:ln>
        </p:spPr>
        <p:txBody>
          <a:bodyPr tIns="0" bIns="0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r>
              <a:rPr lang="en-US" altLang="zh-CN" sz="1000" dirty="0">
                <a:solidFill>
                  <a:schemeClr val="tx2"/>
                </a:solidFill>
              </a:rPr>
              <a:t>绿色圃中小学教育网http://www.lspjy.com</a:t>
            </a:r>
          </a:p>
        </p:txBody>
      </p:sp>
      <p:pic>
        <p:nvPicPr>
          <p:cNvPr id="31748" name="图片 3" descr="手指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200" y="0"/>
            <a:ext cx="3024188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3" name="图片 4" descr="手指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388" y="0"/>
            <a:ext cx="2160587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037" name="图片 2" descr="10个足球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427538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7239000" cy="566936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教学目标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539750" y="1628775"/>
            <a:ext cx="7239000" cy="3187700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1</a:t>
            </a:r>
            <a:r>
              <a:rPr lang="zh-CN" altLang="en-US" dirty="0"/>
              <a:t>．在看一看、数一数、说一说的活动中，了解学校生活，培养初步观察的能力、口语表达能力和多向思维能力，同时渗透思想品德教育。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2.</a:t>
            </a:r>
            <a:r>
              <a:rPr lang="zh-CN" altLang="en-US" dirty="0"/>
              <a:t>在数</a:t>
            </a:r>
            <a:r>
              <a:rPr lang="en-US" altLang="zh-CN" dirty="0"/>
              <a:t>1~10</a:t>
            </a:r>
            <a:r>
              <a:rPr lang="zh-CN" altLang="en-US" dirty="0"/>
              <a:t>各数的过程中，初步体会数学与生活的联系，激发学习兴趣。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3.</a:t>
            </a:r>
            <a:r>
              <a:rPr lang="zh-CN" altLang="en-US" dirty="0"/>
              <a:t>在数数的过程中进行相互交流，以感受老师、同学之间的亲切友好， 并培养同学们良好的听课习惯。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 descr="exer_test02_02_clip_image0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1008063"/>
            <a:ext cx="5903913" cy="5575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059" name="Text Box 5"/>
          <p:cNvSpPr txBox="1"/>
          <p:nvPr/>
        </p:nvSpPr>
        <p:spPr>
          <a:xfrm>
            <a:off x="2411413" y="-26987"/>
            <a:ext cx="35290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latin typeface="Arial" panose="020B0604020202020204" pitchFamily="34" charset="0"/>
              </a:rPr>
              <a:t>仔细看  认真数</a:t>
            </a:r>
          </a:p>
        </p:txBody>
      </p:sp>
      <p:sp>
        <p:nvSpPr>
          <p:cNvPr id="8198" name="Text Box 6"/>
          <p:cNvSpPr txBox="1"/>
          <p:nvPr/>
        </p:nvSpPr>
        <p:spPr>
          <a:xfrm>
            <a:off x="2627313" y="1077913"/>
            <a:ext cx="6492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8199" name="Text Box 7"/>
          <p:cNvSpPr txBox="1"/>
          <p:nvPr/>
        </p:nvSpPr>
        <p:spPr>
          <a:xfrm>
            <a:off x="2411413" y="3678238"/>
            <a:ext cx="6492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200" name="Text Box 8"/>
          <p:cNvSpPr txBox="1"/>
          <p:nvPr/>
        </p:nvSpPr>
        <p:spPr>
          <a:xfrm>
            <a:off x="2411413" y="6126163"/>
            <a:ext cx="6492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201" name="Text Box 9"/>
          <p:cNvSpPr txBox="1"/>
          <p:nvPr/>
        </p:nvSpPr>
        <p:spPr>
          <a:xfrm>
            <a:off x="6586538" y="1008063"/>
            <a:ext cx="6492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8202" name="Text Box 10"/>
          <p:cNvSpPr txBox="1"/>
          <p:nvPr/>
        </p:nvSpPr>
        <p:spPr>
          <a:xfrm>
            <a:off x="4859338" y="3316288"/>
            <a:ext cx="6492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203" name="Text Box 11"/>
          <p:cNvSpPr txBox="1"/>
          <p:nvPr/>
        </p:nvSpPr>
        <p:spPr>
          <a:xfrm>
            <a:off x="6802438" y="4252913"/>
            <a:ext cx="6492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204" name="Text Box 12"/>
          <p:cNvSpPr txBox="1"/>
          <p:nvPr/>
        </p:nvSpPr>
        <p:spPr>
          <a:xfrm>
            <a:off x="6875463" y="5262563"/>
            <a:ext cx="6492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205" name="Text Box 13"/>
          <p:cNvSpPr txBox="1"/>
          <p:nvPr/>
        </p:nvSpPr>
        <p:spPr>
          <a:xfrm>
            <a:off x="7810500" y="4684713"/>
            <a:ext cx="6492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Arial" panose="020B0604020202020204" pitchFamily="34" charset="0"/>
              </a:rPr>
              <a:t>8</a:t>
            </a:r>
          </a:p>
        </p:txBody>
      </p:sp>
      <p:grpSp>
        <p:nvGrpSpPr>
          <p:cNvPr id="2" name="Group 16"/>
          <p:cNvGrpSpPr/>
          <p:nvPr/>
        </p:nvGrpSpPr>
        <p:grpSpPr>
          <a:xfrm>
            <a:off x="7092950" y="4535488"/>
            <a:ext cx="792163" cy="1079500"/>
            <a:chOff x="4468" y="2931"/>
            <a:chExt cx="408" cy="681"/>
          </a:xfrm>
        </p:grpSpPr>
        <p:sp>
          <p:nvSpPr>
            <p:cNvPr id="45071" name="Line 14"/>
            <p:cNvSpPr/>
            <p:nvPr/>
          </p:nvSpPr>
          <p:spPr>
            <a:xfrm>
              <a:off x="4468" y="2931"/>
              <a:ext cx="408" cy="31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72" name="Line 15"/>
            <p:cNvSpPr/>
            <p:nvPr/>
          </p:nvSpPr>
          <p:spPr>
            <a:xfrm flipV="1">
              <a:off x="4558" y="3249"/>
              <a:ext cx="318" cy="36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09" name="Text Box 17"/>
          <p:cNvSpPr txBox="1"/>
          <p:nvPr/>
        </p:nvSpPr>
        <p:spPr>
          <a:xfrm>
            <a:off x="3562350" y="1084263"/>
            <a:ext cx="6492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8210" name="Text Box 18"/>
          <p:cNvSpPr txBox="1"/>
          <p:nvPr/>
        </p:nvSpPr>
        <p:spPr>
          <a:xfrm>
            <a:off x="1331913" y="404813"/>
            <a:ext cx="66960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请同学们按一定的顺序观察</a:t>
            </a: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,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并用手指表示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  <p:bldP spid="8201" grpId="0"/>
      <p:bldP spid="8202" grpId="0"/>
      <p:bldP spid="8203" grpId="0"/>
      <p:bldP spid="8204" grpId="0"/>
      <p:bldP spid="8205" grpId="0"/>
      <p:bldP spid="8209" grpId="0"/>
      <p:bldP spid="82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/>
          <p:nvPr/>
        </p:nvSpPr>
        <p:spPr>
          <a:xfrm>
            <a:off x="1042988" y="1773238"/>
            <a:ext cx="7345362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>
                <a:latin typeface="Arial" panose="020B0604020202020204" pitchFamily="34" charset="0"/>
              </a:rPr>
              <a:t>你知道学校和幼儿园有什么不同吗？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" y="0"/>
            <a:ext cx="91344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2" name="Text Box 10"/>
          <p:cNvSpPr txBox="1"/>
          <p:nvPr/>
        </p:nvSpPr>
        <p:spPr>
          <a:xfrm>
            <a:off x="2555875" y="6237288"/>
            <a:ext cx="6192838" cy="4667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请同学们仔细观察图上有什么？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/>
          <p:nvPr/>
        </p:nvSpPr>
        <p:spPr>
          <a:xfrm>
            <a:off x="1258888" y="3921125"/>
            <a:ext cx="6985000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latin typeface="Arial" panose="020B0604020202020204" pitchFamily="34" charset="0"/>
              </a:rPr>
              <a:t>请同学们认真观察刚才这幅图，看看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从上到下</a:t>
            </a:r>
            <a:r>
              <a:rPr lang="zh-CN" altLang="en-US" sz="3600" dirty="0">
                <a:latin typeface="Arial" panose="020B0604020202020204" pitchFamily="34" charset="0"/>
              </a:rPr>
              <a:t>该怎么数</a:t>
            </a:r>
            <a:r>
              <a:rPr lang="en-US" altLang="zh-CN" sz="3600" dirty="0">
                <a:latin typeface="Arial" panose="020B0604020202020204" pitchFamily="34" charset="0"/>
              </a:rPr>
              <a:t>?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从左到右</a:t>
            </a:r>
            <a:r>
              <a:rPr lang="zh-CN" altLang="en-US" sz="3600" dirty="0">
                <a:latin typeface="Arial" panose="020B0604020202020204" pitchFamily="34" charset="0"/>
              </a:rPr>
              <a:t>该怎么数</a:t>
            </a:r>
            <a:r>
              <a:rPr lang="en-US" altLang="zh-CN" sz="3600" dirty="0">
                <a:latin typeface="Arial" panose="020B0604020202020204" pitchFamily="34" charset="0"/>
              </a:rPr>
              <a:t>?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  <p:sp>
        <p:nvSpPr>
          <p:cNvPr id="29699" name="Text Box 16"/>
          <p:cNvSpPr txBox="1"/>
          <p:nvPr/>
        </p:nvSpPr>
        <p:spPr>
          <a:xfrm>
            <a:off x="1331913" y="836613"/>
            <a:ext cx="6911975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latin typeface="Arial" panose="020B0604020202020204" pitchFamily="34" charset="0"/>
              </a:rPr>
              <a:t>观察方法：观察时要按一定的顺序进行观察，可以按</a:t>
            </a:r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</a:rPr>
              <a:t>由上到下</a:t>
            </a:r>
            <a:r>
              <a:rPr lang="zh-CN" altLang="en-US" sz="3600" dirty="0">
                <a:latin typeface="Arial" panose="020B0604020202020204" pitchFamily="34" charset="0"/>
              </a:rPr>
              <a:t>的顺序，也可以按</a:t>
            </a:r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</a:rPr>
              <a:t>由左到右</a:t>
            </a:r>
            <a:r>
              <a:rPr lang="zh-CN" altLang="en-US" sz="3600" dirty="0">
                <a:latin typeface="Arial" panose="020B0604020202020204" pitchFamily="34" charset="0"/>
              </a:rPr>
              <a:t>的顺序。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" y="0"/>
            <a:ext cx="91344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2" name="Text Box 10"/>
          <p:cNvSpPr txBox="1"/>
          <p:nvPr/>
        </p:nvSpPr>
        <p:spPr>
          <a:xfrm>
            <a:off x="2555875" y="6237288"/>
            <a:ext cx="6192838" cy="4667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请同学们仔细观察图上有什么？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3" y="990600"/>
            <a:ext cx="4897437" cy="5834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7" name="Text Box 8"/>
          <p:cNvSpPr txBox="1"/>
          <p:nvPr/>
        </p:nvSpPr>
        <p:spPr>
          <a:xfrm>
            <a:off x="1547813" y="44450"/>
            <a:ext cx="626427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Arial" panose="020B0604020202020204" pitchFamily="34" charset="0"/>
              </a:rPr>
              <a:t>大家能用刚才学到的数字来更准确地介绍一下我们美丽的校园吗？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8"/>
            <a:ext cx="14859000" cy="71104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57912" y="0"/>
            <a:ext cx="13250862" cy="68310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华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华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231</Words>
  <Application>Microsoft Office PowerPoint</Application>
  <PresentationFormat>全屏显示(4:3)</PresentationFormat>
  <Paragraphs>26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黑体</vt:lpstr>
      <vt:lpstr>华文新魏</vt:lpstr>
      <vt:lpstr>华文中宋</vt:lpstr>
      <vt:lpstr>宋体</vt:lpstr>
      <vt:lpstr>微软雅黑</vt:lpstr>
      <vt:lpstr>Arial</vt:lpstr>
      <vt:lpstr>Trebuchet MS</vt:lpstr>
      <vt:lpstr>Wingdings</vt:lpstr>
      <vt:lpstr>Wingdings 2</vt:lpstr>
      <vt:lpstr>WWW.2PPT.COM</vt:lpstr>
      <vt:lpstr>PowerPoint 演示文稿</vt:lpstr>
      <vt:lpstr>教学目标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2002-12-31T17:59:16Z</dcterms:created>
  <dcterms:modified xsi:type="dcterms:W3CDTF">2023-01-16T16:10:14Z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445A64B999C143199E5A65D4C8BB9914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