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79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7A7F3F3-3803-414E-A3F2-6E2B6DC30CE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2F56435-4E0E-4455-8A8C-091798AFEFF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21CC1B2-0542-4B45-B6DF-6D5D562602B7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3887697-3ADF-4901-8BB6-62B5513C61E5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CC54F6E-52D2-4120-A0BF-61A8AE8C70B5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4556C73-5E74-47C9-B6A2-7D670DA1073F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D1D8580-471E-4B7C-B2B7-5B491F791995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76963A3-1F49-489A-81F8-AE9B23B6EA08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C82B6DB-0017-4894-B3A9-A78168D65210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1695C9A-7C53-4C86-9C98-53AFD7862E56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739A90-1DA5-436F-A042-E02450E19A17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6AD583E-F4BA-463C-B2F9-BF0EE6DC41CD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11137B-3D6E-4B2E-892A-9C326C69053E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773D9-8A28-4C18-8D3C-2E979BCA24E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7731-2C05-40DB-B6CC-8DA82EDADF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508BE-66D2-4CEC-B704-57CC15C966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7718-408A-4857-AC40-55C28BEDB4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FA5E9-3FAD-4A26-802B-E056E6EB51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0B54-CF79-44C3-A14E-6E99C89B82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0E6E-9BE3-4A1C-A38A-6D964FD9E6A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7E745-1D57-4FF6-AE46-1E8CFC5E62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F98C9-DA29-4720-8E72-5AE214DC4AD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0A365-BF7F-4C21-BD12-2C314CB281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4D01-17A9-4C9A-A35E-E5E6EBCC8F0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F3417-B8D3-4570-A84B-AD80464914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C035-F3C7-46DC-BDCE-627AF6E0443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E9F9-20CB-4E4E-840D-F4490287BB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1052C-9FF1-447C-B826-4CC686657C3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3AE0-85D4-4EB5-9C29-93129C1452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FF8D4-7B55-40B6-A05E-087E9F557C4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FE23F-5D4C-4772-B1F1-E8D1F35EA6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C8F1-A540-4E03-AD36-0B842298C5D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B8544-CDE4-478D-9C62-78D2D19E9B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F3239-C512-4CD6-A66D-4D2B9C081D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B636B-897E-42C0-B425-6A432E8A6D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2A6907-754B-4510-BEEF-14E211DB82C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618C20A-8B23-4B27-8291-620C9E6C877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865323" y="1676627"/>
            <a:ext cx="710882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15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储  </a:t>
            </a:r>
            <a:r>
              <a:rPr lang="zh-CN" altLang="en-US" sz="115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蓄</a:t>
            </a:r>
            <a:endParaRPr lang="zh-CN" altLang="en-US" sz="115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44931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Text Box 14"/>
          <p:cNvSpPr txBox="1">
            <a:spLocks noChangeArrowheads="1"/>
          </p:cNvSpPr>
          <p:nvPr/>
        </p:nvSpPr>
        <p:spPr bwMode="auto">
          <a:xfrm>
            <a:off x="392802" y="1124744"/>
            <a:ext cx="8429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为了给亮亮准备六年后上大学的学费，他的父母计划把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6000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元钱存入教育储蓄。</a:t>
            </a:r>
          </a:p>
        </p:txBody>
      </p:sp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357188" y="2420888"/>
            <a:ext cx="84296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）根据下面的教育储蓄利率，请你做出不同的储存方案，并分别计算每种储存方案到期获得的利息。</a:t>
            </a:r>
          </a:p>
        </p:txBody>
      </p:sp>
      <p:pic>
        <p:nvPicPr>
          <p:cNvPr id="11268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52979" y="3758406"/>
            <a:ext cx="396875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357188" y="4529755"/>
            <a:ext cx="40719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）你认为那种储存方案更好呢？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 Box 14"/>
          <p:cNvSpPr txBox="1">
            <a:spLocks noChangeArrowheads="1"/>
          </p:cNvSpPr>
          <p:nvPr/>
        </p:nvSpPr>
        <p:spPr bwMode="auto">
          <a:xfrm>
            <a:off x="348851" y="1340768"/>
            <a:ext cx="84296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王老师把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30000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元民人币存入银行，定期五年。按现在的利率算，到期他一共可以取回多少元钱</a:t>
            </a:r>
            <a:r>
              <a:rPr lang="zh-CN" altLang="en-US" sz="32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 </a:t>
            </a:r>
            <a:endParaRPr lang="zh-CN" altLang="en-US" sz="32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5750" y="1916832"/>
            <a:ext cx="85534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、经历小组调查、交流储蓄知识，解决和利息有关的实际问题的过程。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、知道本金、利率、利息的含义，能正确解答有关储蓄的简单实际问题。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、体会储蓄对国家和个人的重要意义，丰富关于储蓄的常识和经验。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971800" y="980728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098" name="Rectangle 16"/>
          <p:cNvSpPr>
            <a:spLocks noChangeArrowheads="1"/>
          </p:cNvSpPr>
          <p:nvPr/>
        </p:nvSpPr>
        <p:spPr bwMode="auto">
          <a:xfrm>
            <a:off x="500063" y="1700808"/>
            <a:ext cx="817403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通过课前的调查，你了解到哪些有关储蓄的知识 ？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说一说储蓄对个人、国家哪些重要意义？</a:t>
            </a:r>
            <a:endParaRPr lang="en-US" altLang="zh-CN" sz="32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什么是本金、利息和利率？</a:t>
            </a:r>
          </a:p>
        </p:txBody>
      </p:sp>
      <p:pic>
        <p:nvPicPr>
          <p:cNvPr id="4099" name="图片 2" descr="复习回顾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332656"/>
            <a:ext cx="2452687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00063" y="4701183"/>
            <a:ext cx="8215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存入银行的钱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叫做本金；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取款时银行多支付的钱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叫做利息；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利息与本金的百分比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叫做利率。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5122" name="图片 1" descr="红草莓2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857250"/>
            <a:ext cx="6619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14"/>
          <p:cNvSpPr txBox="1">
            <a:spLocks noChangeArrowheads="1"/>
          </p:cNvSpPr>
          <p:nvPr/>
        </p:nvSpPr>
        <p:spPr bwMode="auto">
          <a:xfrm>
            <a:off x="1046163" y="928688"/>
            <a:ext cx="7399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认识利率表。</a:t>
            </a:r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00150" y="1571625"/>
            <a:ext cx="65151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 4"/>
          <p:cNvSpPr/>
          <p:nvPr/>
        </p:nvSpPr>
        <p:spPr>
          <a:xfrm>
            <a:off x="2928938" y="2895600"/>
            <a:ext cx="785812" cy="28575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6726238" y="2895600"/>
            <a:ext cx="714375" cy="28575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8" y="5500688"/>
            <a:ext cx="664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“期限”是指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存款的时间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6048375"/>
            <a:ext cx="871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“年息”就是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年利率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，也就是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按年计算利息的百分率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3" descr="红草莓2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857250"/>
            <a:ext cx="6619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14"/>
          <p:cNvSpPr txBox="1">
            <a:spLocks noChangeArrowheads="1"/>
          </p:cNvSpPr>
          <p:nvPr/>
        </p:nvSpPr>
        <p:spPr bwMode="auto">
          <a:xfrm>
            <a:off x="1046163" y="928688"/>
            <a:ext cx="7399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认识利率表。</a:t>
            </a:r>
          </a:p>
        </p:txBody>
      </p:sp>
      <p:pic>
        <p:nvPicPr>
          <p:cNvPr id="6148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00150" y="1571625"/>
            <a:ext cx="65151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1500188" y="5572125"/>
            <a:ext cx="5695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QQ截图20141112093437.png"/>
          <p:cNvPicPr>
            <a:picLocks noChangeAspect="1"/>
          </p:cNvPicPr>
          <p:nvPr/>
        </p:nvPicPr>
        <p:blipFill>
          <a:blip r:embed="rId6">
            <a:lum bright="-10000" contrast="20000"/>
          </a:blip>
          <a:srcRect/>
          <a:stretch>
            <a:fillRect/>
          </a:stretch>
        </p:blipFill>
        <p:spPr bwMode="auto">
          <a:xfrm>
            <a:off x="330200" y="5072063"/>
            <a:ext cx="62960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7170" name="图片 3" descr="红草莓2.png"/>
          <p:cNvPicPr>
            <a:picLocks noChangeAspect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31800" y="857250"/>
            <a:ext cx="6556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14"/>
          <p:cNvSpPr txBox="1">
            <a:spLocks noChangeArrowheads="1"/>
          </p:cNvSpPr>
          <p:nvPr/>
        </p:nvSpPr>
        <p:spPr bwMode="auto">
          <a:xfrm>
            <a:off x="1046163" y="928688"/>
            <a:ext cx="73993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2012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日，张叔叔将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20000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元钱存了三年定期。当时的年利率是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4.25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％，三年到期时，张叔叔一共可以取回多少元钱？</a:t>
            </a:r>
          </a:p>
        </p:txBody>
      </p:sp>
      <p:pic>
        <p:nvPicPr>
          <p:cNvPr id="7172" name="图片 5" descr="QQ截图20141112094948.png"/>
          <p:cNvPicPr>
            <a:picLocks noChangeAspect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5214938" y="2565400"/>
            <a:ext cx="3286125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1237015" y="3673299"/>
            <a:ext cx="5695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4438" y="3857625"/>
            <a:ext cx="6572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20000×4.25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×3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14438" y="4559300"/>
            <a:ext cx="6572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2550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22550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4438" y="5357813"/>
            <a:ext cx="700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答：张叔叔一共可以取回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22550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8194" name="图片 1" descr="红草莓2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857250"/>
            <a:ext cx="214312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14"/>
          <p:cNvSpPr txBox="1">
            <a:spLocks noChangeArrowheads="1"/>
          </p:cNvSpPr>
          <p:nvPr/>
        </p:nvSpPr>
        <p:spPr bwMode="auto">
          <a:xfrm>
            <a:off x="928688" y="2357438"/>
            <a:ext cx="7399337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按今天银行的利率算，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20000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元存二年定期，到期能得到利息多少元钱？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9218" name="图片 1" descr="红草莓2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4500" y="857250"/>
            <a:ext cx="21113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14"/>
          <p:cNvSpPr txBox="1">
            <a:spLocks noChangeArrowheads="1"/>
          </p:cNvSpPr>
          <p:nvPr/>
        </p:nvSpPr>
        <p:spPr bwMode="auto">
          <a:xfrm>
            <a:off x="357188" y="2357438"/>
            <a:ext cx="8429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李小芳在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2012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日把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元钱存入银行，存期二年。按当时的利率算，到期应得到利息多少元？李小芳得到本金和利息一共多少元？</a:t>
            </a:r>
          </a:p>
        </p:txBody>
      </p:sp>
      <p:pic>
        <p:nvPicPr>
          <p:cNvPr id="9220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4071938"/>
            <a:ext cx="4071938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0" y="4214813"/>
            <a:ext cx="5500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1500×3.75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×2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112.5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0" y="4916488"/>
            <a:ext cx="5072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1500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112.5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1612.5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0" y="5572125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答：李小芳得到本金和利息一共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1612.5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 Box 14"/>
          <p:cNvSpPr txBox="1">
            <a:spLocks noChangeArrowheads="1"/>
          </p:cNvSpPr>
          <p:nvPr/>
        </p:nvSpPr>
        <p:spPr bwMode="auto">
          <a:xfrm>
            <a:off x="357188" y="1268760"/>
            <a:ext cx="84296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郑老师在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2012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日买了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元的国债，定期五年，年利率是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％。到期他一共可以取出多少元？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14438" y="3286125"/>
            <a:ext cx="6572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3000×5.32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×5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798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4438" y="3987800"/>
            <a:ext cx="6572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798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3798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4438" y="4786313"/>
            <a:ext cx="700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答：到期时他一共可以取出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3798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全屏显示(4:3)</PresentationFormat>
  <Paragraphs>42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华文楷体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2014-11-12T03:28:00Z</dcterms:created>
  <dcterms:modified xsi:type="dcterms:W3CDTF">2023-01-16T16:10:19Z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4CBDA4DC12F844D09BBAAD637529F0B4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