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6" r:id="rId3"/>
    <p:sldId id="257" r:id="rId4"/>
    <p:sldId id="275" r:id="rId5"/>
    <p:sldId id="266" r:id="rId6"/>
    <p:sldId id="283" r:id="rId7"/>
    <p:sldId id="278" r:id="rId8"/>
    <p:sldId id="284" r:id="rId9"/>
    <p:sldId id="285" r:id="rId10"/>
    <p:sldId id="265" r:id="rId11"/>
    <p:sldId id="287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FF9900"/>
    <a:srgbClr val="660066"/>
    <a:srgbClr val="003300"/>
    <a:srgbClr val="66FFFF"/>
    <a:srgbClr val="FF3300"/>
    <a:srgbClr val="FFCC00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5749B-75EA-46CA-AF13-19D0E4AF0B8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D14B2-3585-4FEA-88C7-0204D1B6902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D14B2-3585-4FEA-88C7-0204D1B69026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66CCFF"/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 descr="棕色大理石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 w="9525" cmpd="sng">
            <a:noFill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7251" dir="15632261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027" name="Group 3"/>
          <p:cNvGrpSpPr/>
          <p:nvPr/>
        </p:nvGrpSpPr>
        <p:grpSpPr bwMode="auto">
          <a:xfrm>
            <a:off x="76200" y="5638800"/>
            <a:ext cx="1866900" cy="1066800"/>
            <a:chOff x="0" y="0"/>
            <a:chExt cx="1176" cy="672"/>
          </a:xfrm>
        </p:grpSpPr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 rot="5400000">
              <a:off x="696" y="-360"/>
              <a:ext cx="120" cy="84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135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 rot="5400000">
              <a:off x="552" y="-216"/>
              <a:ext cx="120" cy="84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135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 rot="5400000">
              <a:off x="360" y="-72"/>
              <a:ext cx="120" cy="84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135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 rot="5400000">
              <a:off x="552" y="72"/>
              <a:ext cx="120" cy="84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135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 rot="5400000">
              <a:off x="696" y="192"/>
              <a:ext cx="120" cy="84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135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033" name="Rectangle 9" descr="棕色大理石"/>
          <p:cNvSpPr>
            <a:spLocks noChangeArrowheads="1"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 w="9525" cmpd="sng">
            <a:noFill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7251" dir="15632261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034" name="Group 10"/>
          <p:cNvGrpSpPr/>
          <p:nvPr/>
        </p:nvGrpSpPr>
        <p:grpSpPr bwMode="auto">
          <a:xfrm>
            <a:off x="0" y="381000"/>
            <a:ext cx="1219200" cy="4603750"/>
            <a:chOff x="0" y="0"/>
            <a:chExt cx="956" cy="2900"/>
          </a:xfrm>
        </p:grpSpPr>
        <p:sp>
          <p:nvSpPr>
            <p:cNvPr id="1035" name="Freeform 11"/>
            <p:cNvSpPr/>
            <p:nvPr/>
          </p:nvSpPr>
          <p:spPr bwMode="auto">
            <a:xfrm>
              <a:off x="314" y="9"/>
              <a:ext cx="298" cy="2631"/>
            </a:xfrm>
            <a:custGeom>
              <a:avLst/>
              <a:gdLst>
                <a:gd name="T0" fmla="*/ 79 w 298"/>
                <a:gd name="T1" fmla="*/ 0 h 2631"/>
                <a:gd name="T2" fmla="*/ 66 w 298"/>
                <a:gd name="T3" fmla="*/ 78 h 2631"/>
                <a:gd name="T4" fmla="*/ 39 w 298"/>
                <a:gd name="T5" fmla="*/ 222 h 2631"/>
                <a:gd name="T6" fmla="*/ 131 w 298"/>
                <a:gd name="T7" fmla="*/ 707 h 2631"/>
                <a:gd name="T8" fmla="*/ 197 w 298"/>
                <a:gd name="T9" fmla="*/ 851 h 2631"/>
                <a:gd name="T10" fmla="*/ 249 w 298"/>
                <a:gd name="T11" fmla="*/ 995 h 2631"/>
                <a:gd name="T12" fmla="*/ 275 w 298"/>
                <a:gd name="T13" fmla="*/ 1099 h 2631"/>
                <a:gd name="T14" fmla="*/ 170 w 298"/>
                <a:gd name="T15" fmla="*/ 1636 h 2631"/>
                <a:gd name="T16" fmla="*/ 26 w 298"/>
                <a:gd name="T17" fmla="*/ 1872 h 2631"/>
                <a:gd name="T18" fmla="*/ 0 w 298"/>
                <a:gd name="T19" fmla="*/ 1990 h 2631"/>
                <a:gd name="T20" fmla="*/ 197 w 298"/>
                <a:gd name="T21" fmla="*/ 2317 h 2631"/>
                <a:gd name="T22" fmla="*/ 223 w 298"/>
                <a:gd name="T23" fmla="*/ 2395 h 2631"/>
                <a:gd name="T24" fmla="*/ 236 w 298"/>
                <a:gd name="T25" fmla="*/ 2435 h 2631"/>
                <a:gd name="T26" fmla="*/ 249 w 298"/>
                <a:gd name="T27" fmla="*/ 2474 h 2631"/>
                <a:gd name="T28" fmla="*/ 275 w 298"/>
                <a:gd name="T29" fmla="*/ 2631 h 2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8" h="2631">
                  <a:moveTo>
                    <a:pt x="79" y="0"/>
                  </a:moveTo>
                  <a:cubicBezTo>
                    <a:pt x="75" y="26"/>
                    <a:pt x="71" y="52"/>
                    <a:pt x="66" y="78"/>
                  </a:cubicBezTo>
                  <a:cubicBezTo>
                    <a:pt x="57" y="126"/>
                    <a:pt x="39" y="222"/>
                    <a:pt x="39" y="222"/>
                  </a:cubicBezTo>
                  <a:cubicBezTo>
                    <a:pt x="48" y="433"/>
                    <a:pt x="28" y="548"/>
                    <a:pt x="131" y="707"/>
                  </a:cubicBezTo>
                  <a:cubicBezTo>
                    <a:pt x="145" y="763"/>
                    <a:pt x="171" y="800"/>
                    <a:pt x="197" y="851"/>
                  </a:cubicBezTo>
                  <a:cubicBezTo>
                    <a:pt x="210" y="902"/>
                    <a:pt x="235" y="944"/>
                    <a:pt x="249" y="995"/>
                  </a:cubicBezTo>
                  <a:cubicBezTo>
                    <a:pt x="258" y="1029"/>
                    <a:pt x="275" y="1099"/>
                    <a:pt x="275" y="1099"/>
                  </a:cubicBezTo>
                  <a:cubicBezTo>
                    <a:pt x="269" y="1235"/>
                    <a:pt x="298" y="1513"/>
                    <a:pt x="170" y="1636"/>
                  </a:cubicBezTo>
                  <a:cubicBezTo>
                    <a:pt x="129" y="1718"/>
                    <a:pt x="77" y="1796"/>
                    <a:pt x="26" y="1872"/>
                  </a:cubicBezTo>
                  <a:cubicBezTo>
                    <a:pt x="21" y="1893"/>
                    <a:pt x="0" y="1972"/>
                    <a:pt x="0" y="1990"/>
                  </a:cubicBezTo>
                  <a:cubicBezTo>
                    <a:pt x="0" y="2147"/>
                    <a:pt x="74" y="2237"/>
                    <a:pt x="197" y="2317"/>
                  </a:cubicBezTo>
                  <a:cubicBezTo>
                    <a:pt x="206" y="2343"/>
                    <a:pt x="214" y="2369"/>
                    <a:pt x="223" y="2395"/>
                  </a:cubicBezTo>
                  <a:cubicBezTo>
                    <a:pt x="227" y="2408"/>
                    <a:pt x="232" y="2422"/>
                    <a:pt x="236" y="2435"/>
                  </a:cubicBezTo>
                  <a:cubicBezTo>
                    <a:pt x="240" y="2448"/>
                    <a:pt x="249" y="2474"/>
                    <a:pt x="249" y="2474"/>
                  </a:cubicBezTo>
                  <a:cubicBezTo>
                    <a:pt x="263" y="2615"/>
                    <a:pt x="242" y="2566"/>
                    <a:pt x="275" y="2631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6" name="Freeform 12"/>
            <p:cNvSpPr/>
            <p:nvPr/>
          </p:nvSpPr>
          <p:spPr bwMode="auto">
            <a:xfrm>
              <a:off x="550" y="951"/>
              <a:ext cx="406" cy="511"/>
            </a:xfrm>
            <a:custGeom>
              <a:avLst/>
              <a:gdLst>
                <a:gd name="T0" fmla="*/ 0 w 406"/>
                <a:gd name="T1" fmla="*/ 0 h 511"/>
                <a:gd name="T2" fmla="*/ 183 w 406"/>
                <a:gd name="T3" fmla="*/ 131 h 511"/>
                <a:gd name="T4" fmla="*/ 249 w 406"/>
                <a:gd name="T5" fmla="*/ 197 h 511"/>
                <a:gd name="T6" fmla="*/ 301 w 406"/>
                <a:gd name="T7" fmla="*/ 314 h 511"/>
                <a:gd name="T8" fmla="*/ 406 w 406"/>
                <a:gd name="T9" fmla="*/ 511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6" h="511">
                  <a:moveTo>
                    <a:pt x="0" y="0"/>
                  </a:moveTo>
                  <a:cubicBezTo>
                    <a:pt x="105" y="35"/>
                    <a:pt x="108" y="47"/>
                    <a:pt x="183" y="131"/>
                  </a:cubicBezTo>
                  <a:cubicBezTo>
                    <a:pt x="204" y="154"/>
                    <a:pt x="249" y="197"/>
                    <a:pt x="249" y="197"/>
                  </a:cubicBezTo>
                  <a:cubicBezTo>
                    <a:pt x="280" y="290"/>
                    <a:pt x="260" y="252"/>
                    <a:pt x="301" y="314"/>
                  </a:cubicBezTo>
                  <a:cubicBezTo>
                    <a:pt x="333" y="411"/>
                    <a:pt x="335" y="440"/>
                    <a:pt x="406" y="511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7" name="Freeform 13"/>
            <p:cNvSpPr/>
            <p:nvPr/>
          </p:nvSpPr>
          <p:spPr bwMode="auto">
            <a:xfrm>
              <a:off x="9" y="0"/>
              <a:ext cx="214" cy="2487"/>
            </a:xfrm>
            <a:custGeom>
              <a:avLst/>
              <a:gdLst>
                <a:gd name="T0" fmla="*/ 135 w 214"/>
                <a:gd name="T1" fmla="*/ 0 h 2487"/>
                <a:gd name="T2" fmla="*/ 83 w 214"/>
                <a:gd name="T3" fmla="*/ 157 h 2487"/>
                <a:gd name="T4" fmla="*/ 122 w 214"/>
                <a:gd name="T5" fmla="*/ 576 h 2487"/>
                <a:gd name="T6" fmla="*/ 135 w 214"/>
                <a:gd name="T7" fmla="*/ 1466 h 2487"/>
                <a:gd name="T8" fmla="*/ 70 w 214"/>
                <a:gd name="T9" fmla="*/ 1636 h 2487"/>
                <a:gd name="T10" fmla="*/ 43 w 214"/>
                <a:gd name="T11" fmla="*/ 1715 h 2487"/>
                <a:gd name="T12" fmla="*/ 30 w 214"/>
                <a:gd name="T13" fmla="*/ 1754 h 2487"/>
                <a:gd name="T14" fmla="*/ 30 w 214"/>
                <a:gd name="T15" fmla="*/ 1999 h 2487"/>
                <a:gd name="T16" fmla="*/ 83 w 214"/>
                <a:gd name="T17" fmla="*/ 2304 h 2487"/>
                <a:gd name="T18" fmla="*/ 96 w 214"/>
                <a:gd name="T19" fmla="*/ 2343 h 2487"/>
                <a:gd name="T20" fmla="*/ 174 w 214"/>
                <a:gd name="T21" fmla="*/ 2422 h 2487"/>
                <a:gd name="T22" fmla="*/ 187 w 214"/>
                <a:gd name="T23" fmla="*/ 2461 h 2487"/>
                <a:gd name="T24" fmla="*/ 214 w 214"/>
                <a:gd name="T25" fmla="*/ 2487 h 2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4" h="2487">
                  <a:moveTo>
                    <a:pt x="135" y="0"/>
                  </a:moveTo>
                  <a:cubicBezTo>
                    <a:pt x="120" y="59"/>
                    <a:pt x="95" y="97"/>
                    <a:pt x="83" y="157"/>
                  </a:cubicBezTo>
                  <a:cubicBezTo>
                    <a:pt x="90" y="299"/>
                    <a:pt x="88" y="438"/>
                    <a:pt x="122" y="576"/>
                  </a:cubicBezTo>
                  <a:cubicBezTo>
                    <a:pt x="149" y="874"/>
                    <a:pt x="152" y="1167"/>
                    <a:pt x="135" y="1466"/>
                  </a:cubicBezTo>
                  <a:cubicBezTo>
                    <a:pt x="131" y="1527"/>
                    <a:pt x="94" y="1583"/>
                    <a:pt x="70" y="1636"/>
                  </a:cubicBezTo>
                  <a:cubicBezTo>
                    <a:pt x="59" y="1661"/>
                    <a:pt x="52" y="1689"/>
                    <a:pt x="43" y="1715"/>
                  </a:cubicBezTo>
                  <a:cubicBezTo>
                    <a:pt x="39" y="1728"/>
                    <a:pt x="30" y="1754"/>
                    <a:pt x="30" y="1754"/>
                  </a:cubicBezTo>
                  <a:cubicBezTo>
                    <a:pt x="0" y="1938"/>
                    <a:pt x="8" y="1668"/>
                    <a:pt x="30" y="1999"/>
                  </a:cubicBezTo>
                  <a:cubicBezTo>
                    <a:pt x="33" y="2042"/>
                    <a:pt x="53" y="2275"/>
                    <a:pt x="83" y="2304"/>
                  </a:cubicBezTo>
                  <a:cubicBezTo>
                    <a:pt x="87" y="2317"/>
                    <a:pt x="88" y="2332"/>
                    <a:pt x="96" y="2343"/>
                  </a:cubicBezTo>
                  <a:cubicBezTo>
                    <a:pt x="119" y="2372"/>
                    <a:pt x="174" y="2422"/>
                    <a:pt x="174" y="2422"/>
                  </a:cubicBezTo>
                  <a:cubicBezTo>
                    <a:pt x="178" y="2435"/>
                    <a:pt x="180" y="2449"/>
                    <a:pt x="187" y="2461"/>
                  </a:cubicBezTo>
                  <a:cubicBezTo>
                    <a:pt x="194" y="2472"/>
                    <a:pt x="214" y="2487"/>
                    <a:pt x="214" y="2487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038" name="Group 14"/>
            <p:cNvGrpSpPr/>
            <p:nvPr/>
          </p:nvGrpSpPr>
          <p:grpSpPr bwMode="auto">
            <a:xfrm>
              <a:off x="0" y="240"/>
              <a:ext cx="847" cy="2660"/>
              <a:chOff x="0" y="0"/>
              <a:chExt cx="847" cy="2660"/>
            </a:xfrm>
          </p:grpSpPr>
          <p:sp>
            <p:nvSpPr>
              <p:cNvPr id="1039" name="Freeform 15"/>
              <p:cNvSpPr/>
              <p:nvPr/>
            </p:nvSpPr>
            <p:spPr bwMode="auto">
              <a:xfrm>
                <a:off x="134" y="812"/>
                <a:ext cx="118" cy="1034"/>
              </a:xfrm>
              <a:custGeom>
                <a:avLst/>
                <a:gdLst>
                  <a:gd name="T0" fmla="*/ 13 w 118"/>
                  <a:gd name="T1" fmla="*/ 0 h 1034"/>
                  <a:gd name="T2" fmla="*/ 78 w 118"/>
                  <a:gd name="T3" fmla="*/ 222 h 1034"/>
                  <a:gd name="T4" fmla="*/ 39 w 118"/>
                  <a:gd name="T5" fmla="*/ 523 h 1034"/>
                  <a:gd name="T6" fmla="*/ 13 w 118"/>
                  <a:gd name="T7" fmla="*/ 602 h 1034"/>
                  <a:gd name="T8" fmla="*/ 0 w 118"/>
                  <a:gd name="T9" fmla="*/ 641 h 1034"/>
                  <a:gd name="T10" fmla="*/ 26 w 118"/>
                  <a:gd name="T11" fmla="*/ 864 h 1034"/>
                  <a:gd name="T12" fmla="*/ 92 w 118"/>
                  <a:gd name="T13" fmla="*/ 981 h 1034"/>
                  <a:gd name="T14" fmla="*/ 118 w 118"/>
                  <a:gd name="T15" fmla="*/ 1034 h 10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8" h="1034">
                    <a:moveTo>
                      <a:pt x="13" y="0"/>
                    </a:moveTo>
                    <a:cubicBezTo>
                      <a:pt x="37" y="73"/>
                      <a:pt x="59" y="147"/>
                      <a:pt x="78" y="222"/>
                    </a:cubicBezTo>
                    <a:cubicBezTo>
                      <a:pt x="63" y="455"/>
                      <a:pt x="81" y="355"/>
                      <a:pt x="39" y="523"/>
                    </a:cubicBezTo>
                    <a:cubicBezTo>
                      <a:pt x="32" y="550"/>
                      <a:pt x="22" y="576"/>
                      <a:pt x="13" y="602"/>
                    </a:cubicBezTo>
                    <a:cubicBezTo>
                      <a:pt x="9" y="615"/>
                      <a:pt x="0" y="641"/>
                      <a:pt x="0" y="641"/>
                    </a:cubicBezTo>
                    <a:cubicBezTo>
                      <a:pt x="8" y="736"/>
                      <a:pt x="6" y="783"/>
                      <a:pt x="26" y="864"/>
                    </a:cubicBezTo>
                    <a:cubicBezTo>
                      <a:pt x="37" y="907"/>
                      <a:pt x="92" y="981"/>
                      <a:pt x="92" y="981"/>
                    </a:cubicBezTo>
                    <a:cubicBezTo>
                      <a:pt x="107" y="1027"/>
                      <a:pt x="95" y="1011"/>
                      <a:pt x="118" y="1034"/>
                    </a:cubicBezTo>
                  </a:path>
                </a:pathLst>
              </a:custGeom>
              <a:noFill/>
              <a:ln w="9525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40" name="AutoShape 16"/>
              <p:cNvSpPr>
                <a:spLocks noChangeArrowheads="1"/>
              </p:cNvSpPr>
              <p:nvPr/>
            </p:nvSpPr>
            <p:spPr bwMode="auto">
              <a:xfrm rot="19818862">
                <a:off x="694" y="787"/>
                <a:ext cx="153" cy="445"/>
              </a:xfrm>
              <a:custGeom>
                <a:avLst/>
                <a:gdLst>
                  <a:gd name="T0" fmla="*/ 10860 w 21600"/>
                  <a:gd name="T1" fmla="*/ 2187 h 21600"/>
                  <a:gd name="T2" fmla="*/ 2928 w 21600"/>
                  <a:gd name="T3" fmla="*/ 10800 h 21600"/>
                  <a:gd name="T4" fmla="*/ 10860 w 21600"/>
                  <a:gd name="T5" fmla="*/ 21600 h 21600"/>
                  <a:gd name="T6" fmla="*/ 18672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37 w 21600"/>
                  <a:gd name="T13" fmla="*/ 2277 h 21600"/>
                  <a:gd name="T14" fmla="*/ 16557 w 21600"/>
                  <a:gd name="T15" fmla="*/ 1367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41" name="AutoShape 17"/>
              <p:cNvSpPr>
                <a:spLocks noChangeArrowheads="1"/>
              </p:cNvSpPr>
              <p:nvPr/>
            </p:nvSpPr>
            <p:spPr bwMode="auto">
              <a:xfrm rot="19818862">
                <a:off x="390" y="1454"/>
                <a:ext cx="96" cy="445"/>
              </a:xfrm>
              <a:custGeom>
                <a:avLst/>
                <a:gdLst>
                  <a:gd name="T0" fmla="*/ 10860 w 21600"/>
                  <a:gd name="T1" fmla="*/ 2187 h 21600"/>
                  <a:gd name="T2" fmla="*/ 2928 w 21600"/>
                  <a:gd name="T3" fmla="*/ 10800 h 21600"/>
                  <a:gd name="T4" fmla="*/ 10860 w 21600"/>
                  <a:gd name="T5" fmla="*/ 21600 h 21600"/>
                  <a:gd name="T6" fmla="*/ 18672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37 w 21600"/>
                  <a:gd name="T13" fmla="*/ 2277 h 21600"/>
                  <a:gd name="T14" fmla="*/ 16557 w 21600"/>
                  <a:gd name="T15" fmla="*/ 1367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42" name="AutoShape 18"/>
              <p:cNvSpPr>
                <a:spLocks noChangeArrowheads="1"/>
              </p:cNvSpPr>
              <p:nvPr/>
            </p:nvSpPr>
            <p:spPr bwMode="auto">
              <a:xfrm rot="662703" flipH="1">
                <a:off x="339" y="432"/>
                <a:ext cx="67" cy="445"/>
              </a:xfrm>
              <a:custGeom>
                <a:avLst/>
                <a:gdLst>
                  <a:gd name="T0" fmla="*/ 10860 w 21600"/>
                  <a:gd name="T1" fmla="*/ 2187 h 21600"/>
                  <a:gd name="T2" fmla="*/ 2928 w 21600"/>
                  <a:gd name="T3" fmla="*/ 10800 h 21600"/>
                  <a:gd name="T4" fmla="*/ 10860 w 21600"/>
                  <a:gd name="T5" fmla="*/ 21600 h 21600"/>
                  <a:gd name="T6" fmla="*/ 18672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37 w 21600"/>
                  <a:gd name="T13" fmla="*/ 2277 h 21600"/>
                  <a:gd name="T14" fmla="*/ 16557 w 21600"/>
                  <a:gd name="T15" fmla="*/ 1367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43" name="AutoShape 19"/>
              <p:cNvSpPr>
                <a:spLocks noChangeArrowheads="1"/>
              </p:cNvSpPr>
              <p:nvPr/>
            </p:nvSpPr>
            <p:spPr bwMode="auto">
              <a:xfrm rot="20752335">
                <a:off x="531" y="2215"/>
                <a:ext cx="96" cy="445"/>
              </a:xfrm>
              <a:custGeom>
                <a:avLst/>
                <a:gdLst>
                  <a:gd name="T0" fmla="*/ 10860 w 21600"/>
                  <a:gd name="T1" fmla="*/ 2187 h 21600"/>
                  <a:gd name="T2" fmla="*/ 2928 w 21600"/>
                  <a:gd name="T3" fmla="*/ 10800 h 21600"/>
                  <a:gd name="T4" fmla="*/ 10860 w 21600"/>
                  <a:gd name="T5" fmla="*/ 21600 h 21600"/>
                  <a:gd name="T6" fmla="*/ 18672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37 w 21600"/>
                  <a:gd name="T13" fmla="*/ 2277 h 21600"/>
                  <a:gd name="T14" fmla="*/ 16557 w 21600"/>
                  <a:gd name="T15" fmla="*/ 1367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44" name="AutoShape 20"/>
              <p:cNvSpPr>
                <a:spLocks noChangeArrowheads="1"/>
              </p:cNvSpPr>
              <p:nvPr/>
            </p:nvSpPr>
            <p:spPr bwMode="auto">
              <a:xfrm rot="1330973">
                <a:off x="0" y="806"/>
                <a:ext cx="192" cy="445"/>
              </a:xfrm>
              <a:custGeom>
                <a:avLst/>
                <a:gdLst>
                  <a:gd name="T0" fmla="*/ 10860 w 21600"/>
                  <a:gd name="T1" fmla="*/ 2187 h 21600"/>
                  <a:gd name="T2" fmla="*/ 2928 w 21600"/>
                  <a:gd name="T3" fmla="*/ 10800 h 21600"/>
                  <a:gd name="T4" fmla="*/ 10860 w 21600"/>
                  <a:gd name="T5" fmla="*/ 21600 h 21600"/>
                  <a:gd name="T6" fmla="*/ 18672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37 w 21600"/>
                  <a:gd name="T13" fmla="*/ 2277 h 21600"/>
                  <a:gd name="T14" fmla="*/ 16557 w 21600"/>
                  <a:gd name="T15" fmla="*/ 1367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45" name="AutoShape 21"/>
              <p:cNvSpPr>
                <a:spLocks noChangeArrowheads="1"/>
              </p:cNvSpPr>
              <p:nvPr/>
            </p:nvSpPr>
            <p:spPr bwMode="auto">
              <a:xfrm rot="379306">
                <a:off x="531" y="960"/>
                <a:ext cx="76" cy="445"/>
              </a:xfrm>
              <a:custGeom>
                <a:avLst/>
                <a:gdLst>
                  <a:gd name="T0" fmla="*/ 10860 w 21600"/>
                  <a:gd name="T1" fmla="*/ 2187 h 21600"/>
                  <a:gd name="T2" fmla="*/ 2928 w 21600"/>
                  <a:gd name="T3" fmla="*/ 10800 h 21600"/>
                  <a:gd name="T4" fmla="*/ 10860 w 21600"/>
                  <a:gd name="T5" fmla="*/ 21600 h 21600"/>
                  <a:gd name="T6" fmla="*/ 18672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37 w 21600"/>
                  <a:gd name="T13" fmla="*/ 2277 h 21600"/>
                  <a:gd name="T14" fmla="*/ 16557 w 21600"/>
                  <a:gd name="T15" fmla="*/ 1367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46" name="AutoShape 22"/>
              <p:cNvSpPr>
                <a:spLocks noChangeArrowheads="1"/>
              </p:cNvSpPr>
              <p:nvPr/>
            </p:nvSpPr>
            <p:spPr bwMode="auto">
              <a:xfrm rot="19691759">
                <a:off x="291" y="2208"/>
                <a:ext cx="48" cy="445"/>
              </a:xfrm>
              <a:custGeom>
                <a:avLst/>
                <a:gdLst>
                  <a:gd name="T0" fmla="*/ 10860 w 21600"/>
                  <a:gd name="T1" fmla="*/ 2187 h 21600"/>
                  <a:gd name="T2" fmla="*/ 2928 w 21600"/>
                  <a:gd name="T3" fmla="*/ 10800 h 21600"/>
                  <a:gd name="T4" fmla="*/ 10860 w 21600"/>
                  <a:gd name="T5" fmla="*/ 21600 h 21600"/>
                  <a:gd name="T6" fmla="*/ 18672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37 w 21600"/>
                  <a:gd name="T13" fmla="*/ 2277 h 21600"/>
                  <a:gd name="T14" fmla="*/ 16557 w 21600"/>
                  <a:gd name="T15" fmla="*/ 1367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47" name="AutoShape 23"/>
              <p:cNvSpPr>
                <a:spLocks noChangeArrowheads="1"/>
              </p:cNvSpPr>
              <p:nvPr/>
            </p:nvSpPr>
            <p:spPr bwMode="auto">
              <a:xfrm rot="20752335">
                <a:off x="3" y="0"/>
                <a:ext cx="240" cy="445"/>
              </a:xfrm>
              <a:custGeom>
                <a:avLst/>
                <a:gdLst>
                  <a:gd name="T0" fmla="*/ 10860 w 21600"/>
                  <a:gd name="T1" fmla="*/ 2187 h 21600"/>
                  <a:gd name="T2" fmla="*/ 2928 w 21600"/>
                  <a:gd name="T3" fmla="*/ 10800 h 21600"/>
                  <a:gd name="T4" fmla="*/ 10860 w 21600"/>
                  <a:gd name="T5" fmla="*/ 21600 h 21600"/>
                  <a:gd name="T6" fmla="*/ 18672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37 w 21600"/>
                  <a:gd name="T13" fmla="*/ 2277 h 21600"/>
                  <a:gd name="T14" fmla="*/ 16557 w 21600"/>
                  <a:gd name="T15" fmla="*/ 1367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48" name="AutoShape 24"/>
              <p:cNvSpPr>
                <a:spLocks noChangeArrowheads="1"/>
              </p:cNvSpPr>
              <p:nvPr/>
            </p:nvSpPr>
            <p:spPr bwMode="auto">
              <a:xfrm rot="21171779">
                <a:off x="146" y="1632"/>
                <a:ext cx="97" cy="445"/>
              </a:xfrm>
              <a:custGeom>
                <a:avLst/>
                <a:gdLst>
                  <a:gd name="T0" fmla="*/ 10860 w 21600"/>
                  <a:gd name="T1" fmla="*/ 2187 h 21600"/>
                  <a:gd name="T2" fmla="*/ 2928 w 21600"/>
                  <a:gd name="T3" fmla="*/ 10800 h 21600"/>
                  <a:gd name="T4" fmla="*/ 10860 w 21600"/>
                  <a:gd name="T5" fmla="*/ 21600 h 21600"/>
                  <a:gd name="T6" fmla="*/ 18672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37 w 21600"/>
                  <a:gd name="T13" fmla="*/ 2277 h 21600"/>
                  <a:gd name="T14" fmla="*/ 16557 w 21600"/>
                  <a:gd name="T15" fmla="*/ 1367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blinds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7.bin"/><Relationship Id="rId4" Type="http://schemas.openxmlformats.org/officeDocument/2006/relationships/image" Target="../media/image3.wmf"/><Relationship Id="rId9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7" name="Group 25"/>
          <p:cNvGrpSpPr/>
          <p:nvPr/>
        </p:nvGrpSpPr>
        <p:grpSpPr bwMode="auto">
          <a:xfrm>
            <a:off x="1768827" y="1864519"/>
            <a:ext cx="5678760" cy="2070720"/>
            <a:chOff x="0" y="0"/>
            <a:chExt cx="3024" cy="960"/>
          </a:xfrm>
        </p:grpSpPr>
        <p:sp>
          <p:nvSpPr>
            <p:cNvPr id="3098" name="Rectangle 26" descr="棕色大理石"/>
            <p:cNvSpPr>
              <a:spLocks noChangeArrowheads="1"/>
            </p:cNvSpPr>
            <p:nvPr/>
          </p:nvSpPr>
          <p:spPr bwMode="auto">
            <a:xfrm>
              <a:off x="144" y="96"/>
              <a:ext cx="2784" cy="768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 cmpd="sng">
              <a:solidFill>
                <a:srgbClr val="FFCC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CN" altLang="en-US" sz="8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汉仪小隶书简" pitchFamily="49" charset="-122"/>
                  <a:ea typeface="汉仪小隶书简" pitchFamily="49" charset="-122"/>
                </a:rPr>
                <a:t>快乐足球</a:t>
              </a:r>
              <a:endParaRPr lang="zh-CN" altLang="en-US" sz="8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小隶书简" pitchFamily="49" charset="-122"/>
                <a:ea typeface="汉仪小隶书简" pitchFamily="49" charset="-122"/>
              </a:endParaRPr>
            </a:p>
          </p:txBody>
        </p:sp>
        <p:sp>
          <p:nvSpPr>
            <p:cNvPr id="3099" name="Rectangle 27" descr="棕色大理石"/>
            <p:cNvSpPr>
              <a:spLocks noChangeArrowheads="1"/>
            </p:cNvSpPr>
            <p:nvPr/>
          </p:nvSpPr>
          <p:spPr bwMode="auto">
            <a:xfrm>
              <a:off x="0" y="768"/>
              <a:ext cx="192" cy="19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ffectLst>
              <a:prstShdw prst="shdw18" dist="17961" dir="13500000">
                <a:srgbClr val="6633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0" name="Rectangle 28" descr="棕色大理石"/>
            <p:cNvSpPr>
              <a:spLocks noChangeArrowheads="1"/>
            </p:cNvSpPr>
            <p:nvPr/>
          </p:nvSpPr>
          <p:spPr bwMode="auto">
            <a:xfrm>
              <a:off x="0" y="0"/>
              <a:ext cx="192" cy="19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ffectLst>
              <a:prstShdw prst="shdw18" dist="17961" dir="13500000">
                <a:srgbClr val="6633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1" name="Rectangle 29" descr="棕色大理石"/>
            <p:cNvSpPr>
              <a:spLocks noChangeArrowheads="1"/>
            </p:cNvSpPr>
            <p:nvPr/>
          </p:nvSpPr>
          <p:spPr bwMode="auto">
            <a:xfrm>
              <a:off x="2832" y="768"/>
              <a:ext cx="192" cy="19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ffectLst>
              <a:prstShdw prst="shdw18" dist="17961" dir="13500000">
                <a:srgbClr val="6633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2" name="Rectangle 30" descr="棕色大理石"/>
            <p:cNvSpPr>
              <a:spLocks noChangeArrowheads="1"/>
            </p:cNvSpPr>
            <p:nvPr/>
          </p:nvSpPr>
          <p:spPr bwMode="auto">
            <a:xfrm>
              <a:off x="2832" y="0"/>
              <a:ext cx="192" cy="19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ffectLst>
              <a:prstShdw prst="shdw18" dist="17961" dir="13500000">
                <a:srgbClr val="6633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3" name="Line 31"/>
            <p:cNvSpPr>
              <a:spLocks noChangeShapeType="1"/>
            </p:cNvSpPr>
            <p:nvPr/>
          </p:nvSpPr>
          <p:spPr bwMode="auto">
            <a:xfrm>
              <a:off x="192" y="48"/>
              <a:ext cx="2640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4" name="Line 32"/>
            <p:cNvSpPr>
              <a:spLocks noChangeShapeType="1"/>
            </p:cNvSpPr>
            <p:nvPr/>
          </p:nvSpPr>
          <p:spPr bwMode="auto">
            <a:xfrm>
              <a:off x="96" y="192"/>
              <a:ext cx="0" cy="576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5" name="Line 33"/>
            <p:cNvSpPr>
              <a:spLocks noChangeShapeType="1"/>
            </p:cNvSpPr>
            <p:nvPr/>
          </p:nvSpPr>
          <p:spPr bwMode="auto">
            <a:xfrm>
              <a:off x="192" y="912"/>
              <a:ext cx="2688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6" name="Line 34"/>
            <p:cNvSpPr>
              <a:spLocks noChangeShapeType="1"/>
            </p:cNvSpPr>
            <p:nvPr/>
          </p:nvSpPr>
          <p:spPr bwMode="auto">
            <a:xfrm>
              <a:off x="2976" y="192"/>
              <a:ext cx="0" cy="576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108" name="Rectangle 36"/>
          <p:cNvSpPr>
            <a:spLocks noChangeArrowheads="1"/>
          </p:cNvSpPr>
          <p:nvPr/>
        </p:nvSpPr>
        <p:spPr bwMode="auto">
          <a:xfrm>
            <a:off x="1708982" y="836712"/>
            <a:ext cx="57594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sz="4000" b="1" dirty="0">
                <a:solidFill>
                  <a:schemeClr val="accent2"/>
                </a:solidFill>
                <a:ea typeface="华文新魏" panose="02010800040101010101" pitchFamily="2" charset="-122"/>
              </a:rPr>
              <a:t>青岛版六年级数学下册</a:t>
            </a:r>
          </a:p>
        </p:txBody>
      </p:sp>
      <p:sp>
        <p:nvSpPr>
          <p:cNvPr id="2" name="矩形 1"/>
          <p:cNvSpPr/>
          <p:nvPr/>
        </p:nvSpPr>
        <p:spPr>
          <a:xfrm>
            <a:off x="3481936" y="4070456"/>
            <a:ext cx="225254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44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康海报体W12(P)" pitchFamily="82" charset="-122"/>
                <a:ea typeface="华康海报体W12(P)" pitchFamily="82" charset="-122"/>
              </a:rPr>
              <a:t>比 例 尺</a:t>
            </a:r>
            <a:endParaRPr lang="zh-CN" altLang="zh-CN" sz="440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康海报体W12(P)" pitchFamily="82" charset="-122"/>
              <a:ea typeface="华康海报体W12(P)" pitchFamily="82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996697" y="555873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6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blinds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914400" y="533400"/>
            <a:ext cx="914400" cy="457200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66FFFF"/>
              </a:gs>
              <a:gs pos="100000">
                <a:srgbClr val="00FF00"/>
              </a:gs>
            </a:gsLst>
            <a:lin ang="2700000" scaled="1"/>
          </a:gradFill>
          <a:ln w="9525" cmpd="sng">
            <a:solidFill>
              <a:schemeClr val="accent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sz="2000" dirty="0">
                <a:ea typeface="楷体_GB2312" pitchFamily="1" charset="-122"/>
              </a:rPr>
              <a:t>做一做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219200" y="1143000"/>
            <a:ext cx="70754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dirty="0"/>
              <a:t>      </a:t>
            </a:r>
            <a:r>
              <a:rPr lang="zh-CN" b="1" dirty="0">
                <a:ea typeface="楷体_GB2312" pitchFamily="1" charset="-122"/>
              </a:rPr>
              <a:t>判断下列这段话中，哪些是比例尺，哪些不是？</a:t>
            </a:r>
          </a:p>
          <a:p>
            <a:r>
              <a:rPr lang="zh-CN" b="1" dirty="0">
                <a:ea typeface="楷体_GB2312" pitchFamily="1" charset="-122"/>
              </a:rPr>
              <a:t>为什么？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447800" y="1870075"/>
            <a:ext cx="69961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dirty="0">
                <a:ea typeface="楷体_GB2312" pitchFamily="1" charset="-122"/>
              </a:rPr>
              <a:t>     </a:t>
            </a:r>
            <a:r>
              <a:rPr lang="zh-CN" b="1" dirty="0">
                <a:solidFill>
                  <a:srgbClr val="FF3300"/>
                </a:solidFill>
                <a:ea typeface="楷体_GB2312" pitchFamily="1" charset="-122"/>
              </a:rPr>
              <a:t>把一块长</a:t>
            </a:r>
            <a:r>
              <a:rPr lang="zh-CN" altLang="zh-CN" b="1" dirty="0">
                <a:solidFill>
                  <a:srgbClr val="FF3300"/>
                </a:solidFill>
              </a:rPr>
              <a:t>20</a:t>
            </a:r>
            <a:r>
              <a:rPr lang="zh-CN" b="1" dirty="0">
                <a:solidFill>
                  <a:srgbClr val="FF3300"/>
                </a:solidFill>
                <a:ea typeface="楷体_GB2312" pitchFamily="1" charset="-122"/>
              </a:rPr>
              <a:t>米，宽</a:t>
            </a:r>
            <a:r>
              <a:rPr lang="zh-CN" altLang="zh-CN" b="1" dirty="0">
                <a:solidFill>
                  <a:srgbClr val="FF3300"/>
                </a:solidFill>
              </a:rPr>
              <a:t>10</a:t>
            </a:r>
            <a:r>
              <a:rPr lang="zh-CN" b="1" dirty="0">
                <a:solidFill>
                  <a:srgbClr val="FF3300"/>
                </a:solidFill>
                <a:ea typeface="楷体_GB2312" pitchFamily="1" charset="-122"/>
              </a:rPr>
              <a:t>米的长方形地画在图纸上，</a:t>
            </a:r>
          </a:p>
          <a:p>
            <a:r>
              <a:rPr lang="zh-CN" b="1" dirty="0">
                <a:solidFill>
                  <a:srgbClr val="FF3300"/>
                </a:solidFill>
                <a:ea typeface="楷体_GB2312" pitchFamily="1" charset="-122"/>
              </a:rPr>
              <a:t>长画了</a:t>
            </a:r>
            <a:r>
              <a:rPr lang="zh-CN" altLang="zh-CN" b="1" dirty="0">
                <a:solidFill>
                  <a:srgbClr val="FF3300"/>
                </a:solidFill>
              </a:rPr>
              <a:t>5</a:t>
            </a:r>
            <a:r>
              <a:rPr lang="zh-CN" b="1" dirty="0">
                <a:solidFill>
                  <a:srgbClr val="FF3300"/>
                </a:solidFill>
                <a:ea typeface="楷体_GB2312" pitchFamily="1" charset="-122"/>
              </a:rPr>
              <a:t>厘米，宽画了</a:t>
            </a:r>
            <a:r>
              <a:rPr lang="zh-CN" altLang="zh-CN" b="1" dirty="0">
                <a:solidFill>
                  <a:srgbClr val="FF3300"/>
                </a:solidFill>
              </a:rPr>
              <a:t>2.5</a:t>
            </a:r>
            <a:r>
              <a:rPr lang="zh-CN" b="1" dirty="0">
                <a:solidFill>
                  <a:srgbClr val="FF3300"/>
                </a:solidFill>
                <a:ea typeface="楷体_GB2312" pitchFamily="1" charset="-122"/>
              </a:rPr>
              <a:t>厘米。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804025" y="2781300"/>
            <a:ext cx="854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/>
              <a:t> </a:t>
            </a:r>
            <a:r>
              <a:rPr lang="zh-CN" altLang="zh-CN" sz="2800" b="1">
                <a:solidFill>
                  <a:srgbClr val="FF3300"/>
                </a:solidFill>
              </a:rPr>
              <a:t>√</a:t>
            </a:r>
            <a:endParaRPr lang="zh-CN" altLang="zh-CN">
              <a:solidFill>
                <a:srgbClr val="FF3300"/>
              </a:solidFill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7920038" y="4233863"/>
            <a:ext cx="6286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b="1">
                <a:solidFill>
                  <a:srgbClr val="FF3300"/>
                </a:solidFill>
                <a:latin typeface="宋体" panose="02010600030101010101" pitchFamily="2" charset="-122"/>
              </a:rPr>
              <a:t>×</a:t>
            </a:r>
            <a:r>
              <a:rPr lang="zh-CN" altLang="zh-CN" sz="2800" b="1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568450" y="3525838"/>
            <a:ext cx="6661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dirty="0"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zh-CN" altLang="zh-CN" dirty="0">
                <a:latin typeface="楷体_GB2312" pitchFamily="1" charset="-122"/>
                <a:ea typeface="楷体_GB2312" pitchFamily="1" charset="-122"/>
              </a:rPr>
              <a:t>2</a:t>
            </a:r>
            <a:r>
              <a:rPr lang="zh-CN" dirty="0">
                <a:latin typeface="楷体_GB2312" pitchFamily="1" charset="-122"/>
                <a:ea typeface="楷体_GB2312" pitchFamily="1" charset="-122"/>
              </a:rPr>
              <a:t>）</a:t>
            </a:r>
            <a:r>
              <a:rPr lang="zh-CN" dirty="0">
                <a:ea typeface="楷体_GB2312" pitchFamily="1" charset="-122"/>
              </a:rPr>
              <a:t>图上宽与实际宽的比是</a:t>
            </a:r>
            <a:r>
              <a:rPr lang="zh-CN" altLang="zh-CN" dirty="0">
                <a:ea typeface="楷体_GB2312" pitchFamily="1" charset="-122"/>
              </a:rPr>
              <a:t>1 </a:t>
            </a:r>
            <a:r>
              <a:rPr lang="zh-CN" altLang="zh-CN" dirty="0"/>
              <a:t>∶400</a:t>
            </a:r>
            <a:r>
              <a:rPr lang="zh-CN" dirty="0"/>
              <a:t>。（          ）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7019925" y="3500438"/>
            <a:ext cx="854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/>
              <a:t> </a:t>
            </a:r>
            <a:r>
              <a:rPr lang="zh-CN" altLang="zh-CN" sz="2800" b="1">
                <a:solidFill>
                  <a:srgbClr val="FF3300"/>
                </a:solidFill>
              </a:rPr>
              <a:t>√</a:t>
            </a:r>
            <a:endParaRPr lang="zh-CN" altLang="zh-CN">
              <a:solidFill>
                <a:srgbClr val="FF3300"/>
              </a:solidFill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423988" y="4221163"/>
            <a:ext cx="7720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dirty="0"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zh-CN" altLang="zh-CN" dirty="0">
                <a:latin typeface="楷体_GB2312" pitchFamily="1" charset="-122"/>
                <a:ea typeface="楷体_GB2312" pitchFamily="1" charset="-122"/>
              </a:rPr>
              <a:t>3</a:t>
            </a:r>
            <a:r>
              <a:rPr lang="zh-CN" dirty="0">
                <a:latin typeface="楷体_GB2312" pitchFamily="1" charset="-122"/>
                <a:ea typeface="楷体_GB2312" pitchFamily="1" charset="-122"/>
              </a:rPr>
              <a:t>）</a:t>
            </a:r>
            <a:r>
              <a:rPr lang="zh-CN" dirty="0">
                <a:ea typeface="楷体_GB2312" pitchFamily="1" charset="-122"/>
              </a:rPr>
              <a:t>图上面积与实际面积的比是</a:t>
            </a:r>
            <a:r>
              <a:rPr lang="zh-CN" altLang="zh-CN" dirty="0">
                <a:ea typeface="楷体_GB2312" pitchFamily="1" charset="-122"/>
              </a:rPr>
              <a:t>1 </a:t>
            </a:r>
            <a:r>
              <a:rPr lang="zh-CN" altLang="zh-CN" dirty="0"/>
              <a:t>∶160000</a:t>
            </a:r>
            <a:r>
              <a:rPr lang="zh-CN" dirty="0"/>
              <a:t>。（         ）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600200" y="4918075"/>
            <a:ext cx="6661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dirty="0"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zh-CN" altLang="zh-CN" dirty="0">
                <a:latin typeface="楷体_GB2312" pitchFamily="1" charset="-122"/>
                <a:ea typeface="楷体_GB2312" pitchFamily="1" charset="-122"/>
              </a:rPr>
              <a:t>4</a:t>
            </a:r>
            <a:r>
              <a:rPr lang="zh-CN" dirty="0">
                <a:latin typeface="楷体_GB2312" pitchFamily="1" charset="-122"/>
                <a:ea typeface="楷体_GB2312" pitchFamily="1" charset="-122"/>
              </a:rPr>
              <a:t>）</a:t>
            </a:r>
            <a:r>
              <a:rPr lang="zh-CN" dirty="0">
                <a:ea typeface="楷体_GB2312" pitchFamily="1" charset="-122"/>
              </a:rPr>
              <a:t>实际长与图上长的比是</a:t>
            </a:r>
            <a:r>
              <a:rPr lang="zh-CN" altLang="zh-CN" dirty="0">
                <a:ea typeface="楷体_GB2312" pitchFamily="1" charset="-122"/>
              </a:rPr>
              <a:t>400 </a:t>
            </a:r>
            <a:r>
              <a:rPr lang="zh-CN" altLang="zh-CN" dirty="0"/>
              <a:t>∶1</a:t>
            </a:r>
            <a:r>
              <a:rPr lang="zh-CN" dirty="0"/>
              <a:t>。（          ）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6900863" y="4914900"/>
            <a:ext cx="628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b="1">
                <a:solidFill>
                  <a:srgbClr val="FF3300"/>
                </a:solidFill>
                <a:latin typeface="宋体" panose="02010600030101010101" pitchFamily="2" charset="-122"/>
              </a:rPr>
              <a:t>×</a:t>
            </a:r>
            <a:r>
              <a:rPr lang="zh-CN" altLang="zh-CN" sz="2800" b="1">
                <a:solidFill>
                  <a:srgbClr val="FF3300"/>
                </a:solidFill>
              </a:rPr>
              <a:t> </a:t>
            </a:r>
          </a:p>
        </p:txBody>
      </p:sp>
      <p:grpSp>
        <p:nvGrpSpPr>
          <p:cNvPr id="12300" name="Group 12"/>
          <p:cNvGrpSpPr/>
          <p:nvPr/>
        </p:nvGrpSpPr>
        <p:grpSpPr bwMode="auto">
          <a:xfrm>
            <a:off x="1763713" y="2565400"/>
            <a:ext cx="6280150" cy="773113"/>
            <a:chOff x="0" y="0"/>
            <a:chExt cx="3956" cy="487"/>
          </a:xfrm>
        </p:grpSpPr>
        <p:sp>
          <p:nvSpPr>
            <p:cNvPr id="12301" name="Text Box 13"/>
            <p:cNvSpPr txBox="1">
              <a:spLocks noChangeArrowheads="1"/>
            </p:cNvSpPr>
            <p:nvPr/>
          </p:nvSpPr>
          <p:spPr bwMode="auto">
            <a:xfrm>
              <a:off x="0" y="109"/>
              <a:ext cx="39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dirty="0">
                  <a:latin typeface="楷体_GB2312" pitchFamily="1" charset="-122"/>
                  <a:ea typeface="楷体_GB2312" pitchFamily="1" charset="-122"/>
                </a:rPr>
                <a:t>（</a:t>
              </a:r>
              <a:r>
                <a:rPr lang="zh-CN" altLang="zh-CN" dirty="0">
                  <a:latin typeface="楷体_GB2312" pitchFamily="1" charset="-122"/>
                  <a:ea typeface="楷体_GB2312" pitchFamily="1" charset="-122"/>
                </a:rPr>
                <a:t>1</a:t>
              </a:r>
              <a:r>
                <a:rPr lang="zh-CN" dirty="0">
                  <a:latin typeface="楷体_GB2312" pitchFamily="1" charset="-122"/>
                  <a:ea typeface="楷体_GB2312" pitchFamily="1" charset="-122"/>
                </a:rPr>
                <a:t>）</a:t>
              </a:r>
              <a:r>
                <a:rPr lang="zh-CN" dirty="0">
                  <a:ea typeface="楷体_GB2312" pitchFamily="1" charset="-122"/>
                </a:rPr>
                <a:t>图上长与实际长的比是          。（　　）</a:t>
              </a:r>
            </a:p>
          </p:txBody>
        </p:sp>
        <p:grpSp>
          <p:nvGrpSpPr>
            <p:cNvPr id="12302" name="Group 14"/>
            <p:cNvGrpSpPr/>
            <p:nvPr/>
          </p:nvGrpSpPr>
          <p:grpSpPr bwMode="auto">
            <a:xfrm>
              <a:off x="2512" y="0"/>
              <a:ext cx="404" cy="487"/>
              <a:chOff x="0" y="0"/>
              <a:chExt cx="404" cy="487"/>
            </a:xfrm>
          </p:grpSpPr>
          <p:sp>
            <p:nvSpPr>
              <p:cNvPr id="12303" name="Text Box 15"/>
              <p:cNvSpPr txBox="1">
                <a:spLocks noChangeArrowheads="1"/>
              </p:cNvSpPr>
              <p:nvPr/>
            </p:nvSpPr>
            <p:spPr bwMode="auto">
              <a:xfrm>
                <a:off x="0" y="199"/>
                <a:ext cx="40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/>
                  <a:t>400</a:t>
                </a:r>
              </a:p>
            </p:txBody>
          </p:sp>
          <p:sp>
            <p:nvSpPr>
              <p:cNvPr id="12304" name="Text Box 16"/>
              <p:cNvSpPr txBox="1">
                <a:spLocks noChangeArrowheads="1"/>
              </p:cNvSpPr>
              <p:nvPr/>
            </p:nvSpPr>
            <p:spPr bwMode="auto">
              <a:xfrm>
                <a:off x="101" y="0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/>
                  <a:t>1</a:t>
                </a:r>
              </a:p>
            </p:txBody>
          </p:sp>
          <p:sp>
            <p:nvSpPr>
              <p:cNvPr id="12305" name="Line 17"/>
              <p:cNvSpPr>
                <a:spLocks noChangeShapeType="1"/>
              </p:cNvSpPr>
              <p:nvPr/>
            </p:nvSpPr>
            <p:spPr bwMode="auto">
              <a:xfrm>
                <a:off x="24" y="240"/>
                <a:ext cx="336" cy="0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  <p:bldP spid="12292" grpId="0" autoUpdateAnimBg="0"/>
      <p:bldP spid="12293" grpId="0" autoUpdateAnimBg="0"/>
      <p:bldP spid="12294" grpId="0" autoUpdateAnimBg="0"/>
      <p:bldP spid="12295" grpId="0" autoUpdateAnimBg="0"/>
      <p:bldP spid="12296" grpId="0" autoUpdateAnimBg="0"/>
      <p:bldP spid="12297" grpId="0" autoUpdateAnimBg="0"/>
      <p:bldP spid="12298" grpId="0" autoUpdateAnimBg="0"/>
      <p:bldP spid="1229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96975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zh-CN" sz="6600" b="1" dirty="0">
                <a:solidFill>
                  <a:srgbClr val="FF3300"/>
                </a:solidFill>
              </a:rPr>
              <a:t>全课总结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576" y="2924944"/>
            <a:ext cx="8229600" cy="165695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buFontTx/>
              <a:buNone/>
            </a:pPr>
            <a:r>
              <a:rPr lang="zh-CN" altLang="zh-CN" sz="4800" dirty="0"/>
              <a:t>  </a:t>
            </a:r>
            <a:r>
              <a:rPr lang="zh-CN" sz="4800" dirty="0">
                <a:ea typeface="华文新魏" panose="02010800040101010101" pitchFamily="2" charset="-122"/>
              </a:rPr>
              <a:t>能够根据比例尺来计算图上距离和实际距离</a:t>
            </a:r>
            <a:r>
              <a:rPr lang="zh-CN" sz="4800" dirty="0" smtClean="0">
                <a:ea typeface="华文新魏" panose="02010800040101010101" pitchFamily="2" charset="-122"/>
              </a:rPr>
              <a:t>。</a:t>
            </a:r>
            <a:r>
              <a:rPr lang="en-US" altLang="zh-CN" sz="4800" dirty="0" smtClean="0">
                <a:ea typeface="华文新魏" panose="02010800040101010101" pitchFamily="2" charset="-122"/>
              </a:rPr>
              <a:t> </a:t>
            </a:r>
            <a:endParaRPr lang="zh-CN" sz="4800" dirty="0"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ransition spd="med"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836613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zh-CN" sz="4800" b="1" dirty="0">
                <a:solidFill>
                  <a:srgbClr val="9900CC"/>
                </a:solidFill>
              </a:rPr>
              <a:t>教学目标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5616" y="1916832"/>
            <a:ext cx="7330008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buFontTx/>
              <a:buNone/>
            </a:pPr>
            <a:r>
              <a:rPr lang="zh-CN" altLang="zh-CN" b="1" dirty="0">
                <a:solidFill>
                  <a:srgbClr val="9900CC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1.</a:t>
            </a:r>
            <a:r>
              <a:rPr lang="zh-CN" b="1" dirty="0">
                <a:solidFill>
                  <a:srgbClr val="9900CC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了解比例尺并能根据比例尺的意义求一幅图的比例尺。</a:t>
            </a:r>
          </a:p>
          <a:p>
            <a:pPr>
              <a:buFontTx/>
              <a:buNone/>
            </a:pPr>
            <a:r>
              <a:rPr lang="zh-CN" altLang="zh-CN" b="1" dirty="0">
                <a:solidFill>
                  <a:srgbClr val="9900CC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2.</a:t>
            </a:r>
            <a:r>
              <a:rPr lang="zh-CN" b="1" dirty="0">
                <a:solidFill>
                  <a:srgbClr val="9900CC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会计算图上距离和实际距离。</a:t>
            </a:r>
          </a:p>
          <a:p>
            <a:pPr>
              <a:buFontTx/>
              <a:buNone/>
            </a:pPr>
            <a:r>
              <a:rPr lang="zh-CN" altLang="zh-CN" b="1" dirty="0">
                <a:solidFill>
                  <a:srgbClr val="9900CC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3.</a:t>
            </a:r>
            <a:r>
              <a:rPr lang="zh-CN" b="1" dirty="0">
                <a:solidFill>
                  <a:srgbClr val="9900CC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体会图形的相似，培养空间观念。</a:t>
            </a:r>
          </a:p>
          <a:p>
            <a:pPr>
              <a:buFontTx/>
              <a:buNone/>
            </a:pPr>
            <a:r>
              <a:rPr lang="zh-CN" altLang="zh-CN" b="1" dirty="0">
                <a:solidFill>
                  <a:srgbClr val="9900CC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4.</a:t>
            </a:r>
            <a:r>
              <a:rPr lang="zh-CN" b="1" dirty="0">
                <a:solidFill>
                  <a:srgbClr val="9900CC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结合实际培养问题意识和解决问题的能力。</a:t>
            </a:r>
          </a:p>
        </p:txBody>
      </p:sp>
    </p:spTree>
  </p:cSld>
  <p:clrMapOvr>
    <a:masterClrMapping/>
  </p:clrMapOvr>
  <p:transition spd="med">
    <p:blinds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930275" y="1082675"/>
            <a:ext cx="762000" cy="457200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66FFFF"/>
              </a:gs>
              <a:gs pos="100000">
                <a:srgbClr val="00FF00"/>
              </a:gs>
            </a:gsLst>
            <a:lin ang="2700000" scaled="1"/>
          </a:gradFill>
          <a:ln w="9525" cmpd="sng">
            <a:solidFill>
              <a:schemeClr val="accent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dirty="0">
                <a:ea typeface="楷体_GB2312" pitchFamily="1" charset="-122"/>
              </a:rPr>
              <a:t>复习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041525" y="1539875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dirty="0">
                <a:ea typeface="楷体_GB2312" pitchFamily="1" charset="-122"/>
              </a:rPr>
              <a:t>填空。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844675" y="2149475"/>
            <a:ext cx="294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dirty="0"/>
              <a:t>1</a:t>
            </a:r>
            <a:r>
              <a:rPr lang="zh-CN" dirty="0">
                <a:ea typeface="楷体_GB2312" pitchFamily="1" charset="-122"/>
              </a:rPr>
              <a:t>千米 </a:t>
            </a:r>
            <a:r>
              <a:rPr lang="zh-CN" altLang="zh-CN" dirty="0"/>
              <a:t>=</a:t>
            </a:r>
            <a:r>
              <a:rPr lang="zh-CN" dirty="0"/>
              <a:t>（           ）</a:t>
            </a:r>
            <a:r>
              <a:rPr lang="zh-CN" dirty="0">
                <a:ea typeface="楷体_GB2312" pitchFamily="1" charset="-122"/>
              </a:rPr>
              <a:t>米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181350" y="2149475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rgbClr val="FF3300"/>
                </a:solidFill>
              </a:rPr>
              <a:t>1000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994275" y="2149475"/>
            <a:ext cx="294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dirty="0"/>
              <a:t>1</a:t>
            </a:r>
            <a:r>
              <a:rPr lang="zh-CN" dirty="0">
                <a:ea typeface="楷体_GB2312" pitchFamily="1" charset="-122"/>
              </a:rPr>
              <a:t>分米</a:t>
            </a:r>
            <a:r>
              <a:rPr lang="zh-CN" dirty="0"/>
              <a:t> </a:t>
            </a:r>
            <a:r>
              <a:rPr lang="zh-CN" altLang="zh-CN" dirty="0"/>
              <a:t>=</a:t>
            </a:r>
            <a:r>
              <a:rPr lang="zh-CN" dirty="0"/>
              <a:t>（       ）</a:t>
            </a:r>
            <a:r>
              <a:rPr lang="zh-CN" dirty="0">
                <a:ea typeface="楷体_GB2312" pitchFamily="1" charset="-122"/>
              </a:rPr>
              <a:t>厘米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384925" y="215741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844675" y="27590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dirty="0"/>
              <a:t>1</a:t>
            </a:r>
            <a:r>
              <a:rPr lang="zh-CN" dirty="0">
                <a:ea typeface="楷体_GB2312" pitchFamily="1" charset="-122"/>
              </a:rPr>
              <a:t>米</a:t>
            </a:r>
            <a:r>
              <a:rPr lang="zh-CN" dirty="0"/>
              <a:t> </a:t>
            </a:r>
            <a:r>
              <a:rPr lang="zh-CN" altLang="zh-CN" dirty="0"/>
              <a:t>=</a:t>
            </a:r>
            <a:r>
              <a:rPr lang="zh-CN" dirty="0"/>
              <a:t>（       ）</a:t>
            </a:r>
            <a:r>
              <a:rPr lang="zh-CN" dirty="0">
                <a:ea typeface="楷体_GB2312" pitchFamily="1" charset="-122"/>
              </a:rPr>
              <a:t>分米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911475" y="276701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4994275" y="2759075"/>
            <a:ext cx="294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dirty="0"/>
              <a:t>1</a:t>
            </a:r>
            <a:r>
              <a:rPr lang="zh-CN" dirty="0">
                <a:ea typeface="楷体_GB2312" pitchFamily="1" charset="-122"/>
              </a:rPr>
              <a:t>厘米</a:t>
            </a:r>
            <a:r>
              <a:rPr lang="zh-CN" dirty="0"/>
              <a:t> </a:t>
            </a:r>
            <a:r>
              <a:rPr lang="zh-CN" altLang="zh-CN" dirty="0"/>
              <a:t>=</a:t>
            </a:r>
            <a:r>
              <a:rPr lang="zh-CN" dirty="0"/>
              <a:t>（       ）</a:t>
            </a:r>
            <a:r>
              <a:rPr lang="zh-CN" dirty="0">
                <a:ea typeface="楷体_GB2312" pitchFamily="1" charset="-122"/>
              </a:rPr>
              <a:t>毫米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6461125" y="27590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844675" y="3444875"/>
            <a:ext cx="302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dirty="0"/>
              <a:t>30</a:t>
            </a:r>
            <a:r>
              <a:rPr lang="zh-CN" dirty="0">
                <a:ea typeface="楷体_GB2312" pitchFamily="1" charset="-122"/>
              </a:rPr>
              <a:t>米</a:t>
            </a:r>
            <a:r>
              <a:rPr lang="zh-CN" dirty="0"/>
              <a:t> </a:t>
            </a:r>
            <a:r>
              <a:rPr lang="zh-CN" altLang="zh-CN" dirty="0"/>
              <a:t>=</a:t>
            </a:r>
            <a:r>
              <a:rPr lang="zh-CN" dirty="0"/>
              <a:t>（          ）</a:t>
            </a:r>
            <a:r>
              <a:rPr lang="zh-CN" dirty="0">
                <a:ea typeface="楷体_GB2312" pitchFamily="1" charset="-122"/>
              </a:rPr>
              <a:t>厘米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048000" y="3444875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rgbClr val="FF3300"/>
                </a:solidFill>
              </a:rPr>
              <a:t>3000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5045075" y="3444875"/>
            <a:ext cx="302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dirty="0"/>
              <a:t>300</a:t>
            </a:r>
            <a:r>
              <a:rPr lang="zh-CN" dirty="0">
                <a:ea typeface="楷体_GB2312" pitchFamily="1" charset="-122"/>
              </a:rPr>
              <a:t>厘米</a:t>
            </a:r>
            <a:r>
              <a:rPr lang="zh-CN" dirty="0"/>
              <a:t> </a:t>
            </a:r>
            <a:r>
              <a:rPr lang="zh-CN" altLang="zh-CN" dirty="0"/>
              <a:t>=</a:t>
            </a:r>
            <a:r>
              <a:rPr lang="zh-CN" dirty="0"/>
              <a:t>（    ）</a:t>
            </a:r>
            <a:r>
              <a:rPr lang="zh-CN" dirty="0">
                <a:ea typeface="楷体_GB2312" pitchFamily="1" charset="-122"/>
              </a:rPr>
              <a:t>分米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6645275" y="3449638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>
                <a:solidFill>
                  <a:srgbClr val="FF3300"/>
                </a:solidFill>
              </a:rPr>
              <a:t>30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1905000" y="4095750"/>
            <a:ext cx="370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dirty="0"/>
              <a:t>15</a:t>
            </a:r>
            <a:r>
              <a:rPr lang="zh-CN" dirty="0">
                <a:ea typeface="楷体_GB2312" pitchFamily="1" charset="-122"/>
              </a:rPr>
              <a:t>千米</a:t>
            </a:r>
            <a:r>
              <a:rPr lang="zh-CN" dirty="0"/>
              <a:t> </a:t>
            </a:r>
            <a:r>
              <a:rPr lang="zh-CN" altLang="zh-CN" dirty="0"/>
              <a:t>=</a:t>
            </a:r>
            <a:r>
              <a:rPr lang="zh-CN" dirty="0"/>
              <a:t>（               ）</a:t>
            </a:r>
            <a:r>
              <a:rPr lang="zh-CN" dirty="0">
                <a:ea typeface="楷体_GB2312" pitchFamily="1" charset="-122"/>
              </a:rPr>
              <a:t>厘米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3376613" y="4087813"/>
            <a:ext cx="125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rgbClr val="FF3300"/>
                </a:solidFill>
              </a:rPr>
              <a:t>1500000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5867400" y="4095750"/>
            <a:ext cx="279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dirty="0"/>
              <a:t>40</a:t>
            </a:r>
            <a:r>
              <a:rPr lang="zh-CN" dirty="0">
                <a:ea typeface="楷体_GB2312" pitchFamily="1" charset="-122"/>
              </a:rPr>
              <a:t>毫米</a:t>
            </a:r>
            <a:r>
              <a:rPr lang="zh-CN" altLang="zh-CN" dirty="0"/>
              <a:t>=</a:t>
            </a:r>
            <a:r>
              <a:rPr lang="zh-CN" dirty="0"/>
              <a:t>（    ）</a:t>
            </a:r>
            <a:r>
              <a:rPr lang="zh-CN" dirty="0">
                <a:ea typeface="楷体_GB2312" pitchFamily="1" charset="-122"/>
              </a:rPr>
              <a:t>厘米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7321550" y="41116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>
                <a:solidFill>
                  <a:srgbClr val="FF3300"/>
                </a:solidFill>
              </a:rPr>
              <a:t>4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4" grpId="0" autoUpdateAnimBg="0"/>
      <p:bldP spid="5125" grpId="0" autoUpdateAnimBg="0"/>
      <p:bldP spid="5126" grpId="0" autoUpdateAnimBg="0"/>
      <p:bldP spid="5127" grpId="0" autoUpdateAnimBg="0"/>
      <p:bldP spid="5128" grpId="0" autoUpdateAnimBg="0"/>
      <p:bldP spid="5129" grpId="0" autoUpdateAnimBg="0"/>
      <p:bldP spid="5130" grpId="0" autoUpdateAnimBg="0"/>
      <p:bldP spid="5131" grpId="0" autoUpdateAnimBg="0"/>
      <p:bldP spid="5132" grpId="0" autoUpdateAnimBg="0"/>
      <p:bldP spid="5133" grpId="0" autoUpdateAnimBg="0"/>
      <p:bldP spid="5134" grpId="0" autoUpdateAnimBg="0"/>
      <p:bldP spid="5135" grpId="0" autoUpdateAnimBg="0"/>
      <p:bldP spid="5136" grpId="0" autoUpdateAnimBg="0"/>
      <p:bldP spid="5137" grpId="0" autoUpdateAnimBg="0"/>
      <p:bldP spid="5138" grpId="0" autoUpdateAnimBg="0"/>
      <p:bldP spid="513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990600" y="609600"/>
            <a:ext cx="762000" cy="457200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66FFFF"/>
              </a:gs>
              <a:gs pos="100000">
                <a:srgbClr val="00FF00"/>
              </a:gs>
            </a:gsLst>
            <a:lin ang="2700000" scaled="1"/>
          </a:gradFill>
          <a:ln w="9525" cmpd="sng">
            <a:solidFill>
              <a:schemeClr val="accent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>
                <a:ea typeface="楷体_GB2312" pitchFamily="1" charset="-122"/>
              </a:rPr>
              <a:t>复习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676400" y="1219200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>
                <a:ea typeface="楷体_GB2312" pitchFamily="1" charset="-122"/>
              </a:rPr>
              <a:t>解比例：</a:t>
            </a:r>
          </a:p>
        </p:txBody>
      </p:sp>
      <p:grpSp>
        <p:nvGrpSpPr>
          <p:cNvPr id="6148" name="Group 4"/>
          <p:cNvGrpSpPr/>
          <p:nvPr/>
        </p:nvGrpSpPr>
        <p:grpSpPr bwMode="auto">
          <a:xfrm>
            <a:off x="2438400" y="1752600"/>
            <a:ext cx="1447800" cy="862013"/>
            <a:chOff x="0" y="0"/>
            <a:chExt cx="912" cy="543"/>
          </a:xfrm>
        </p:grpSpPr>
        <p:sp>
          <p:nvSpPr>
            <p:cNvPr id="6149" name="Line 5"/>
            <p:cNvSpPr>
              <a:spLocks noChangeShapeType="1"/>
            </p:cNvSpPr>
            <p:nvPr/>
          </p:nvSpPr>
          <p:spPr bwMode="auto">
            <a:xfrm>
              <a:off x="0" y="283"/>
              <a:ext cx="336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6150" name="Object 6"/>
            <p:cNvGraphicFramePr>
              <a:graphicFrameLocks noChangeAspect="1"/>
            </p:cNvGraphicFramePr>
            <p:nvPr/>
          </p:nvGraphicFramePr>
          <p:xfrm>
            <a:off x="48" y="283"/>
            <a:ext cx="213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24" r:id="rId3" imgW="127000" imgH="139700" progId="Equation.3">
                    <p:embed/>
                  </p:oleObj>
                </mc:Choice>
                <mc:Fallback>
                  <p:oleObj r:id="rId3" imgW="127000" imgH="1397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" y="283"/>
                          <a:ext cx="213" cy="2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51" name="Text Box 7"/>
            <p:cNvSpPr txBox="1">
              <a:spLocks noChangeArrowheads="1"/>
            </p:cNvSpPr>
            <p:nvPr/>
          </p:nvSpPr>
          <p:spPr bwMode="auto">
            <a:xfrm>
              <a:off x="65" y="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5</a:t>
              </a:r>
            </a:p>
          </p:txBody>
        </p:sp>
        <p:sp>
          <p:nvSpPr>
            <p:cNvPr id="6152" name="Text Box 8"/>
            <p:cNvSpPr txBox="1">
              <a:spLocks noChangeArrowheads="1"/>
            </p:cNvSpPr>
            <p:nvPr/>
          </p:nvSpPr>
          <p:spPr bwMode="auto">
            <a:xfrm>
              <a:off x="335" y="138"/>
              <a:ext cx="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=</a:t>
              </a:r>
            </a:p>
          </p:txBody>
        </p:sp>
        <p:sp>
          <p:nvSpPr>
            <p:cNvPr id="6153" name="Line 9"/>
            <p:cNvSpPr>
              <a:spLocks noChangeShapeType="1"/>
            </p:cNvSpPr>
            <p:nvPr/>
          </p:nvSpPr>
          <p:spPr bwMode="auto">
            <a:xfrm>
              <a:off x="576" y="283"/>
              <a:ext cx="336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4" name="Text Box 10"/>
            <p:cNvSpPr txBox="1">
              <a:spLocks noChangeArrowheads="1"/>
            </p:cNvSpPr>
            <p:nvPr/>
          </p:nvSpPr>
          <p:spPr bwMode="auto">
            <a:xfrm>
              <a:off x="641" y="13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1</a:t>
              </a:r>
            </a:p>
          </p:txBody>
        </p:sp>
        <p:sp>
          <p:nvSpPr>
            <p:cNvPr id="6155" name="Text Box 11"/>
            <p:cNvSpPr txBox="1">
              <a:spLocks noChangeArrowheads="1"/>
            </p:cNvSpPr>
            <p:nvPr/>
          </p:nvSpPr>
          <p:spPr bwMode="auto">
            <a:xfrm>
              <a:off x="638" y="255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4</a:t>
              </a:r>
            </a:p>
          </p:txBody>
        </p:sp>
      </p:grp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1889125" y="2811463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>
                <a:ea typeface="楷体_GB2312" pitchFamily="1" charset="-122"/>
              </a:rPr>
              <a:t>解：</a:t>
            </a:r>
          </a:p>
        </p:txBody>
      </p:sp>
      <p:grpSp>
        <p:nvGrpSpPr>
          <p:cNvPr id="6157" name="Group 13"/>
          <p:cNvGrpSpPr/>
          <p:nvPr/>
        </p:nvGrpSpPr>
        <p:grpSpPr bwMode="auto">
          <a:xfrm>
            <a:off x="2667000" y="2860675"/>
            <a:ext cx="1387475" cy="468313"/>
            <a:chOff x="0" y="0"/>
            <a:chExt cx="874" cy="295"/>
          </a:xfrm>
        </p:grpSpPr>
        <p:graphicFrame>
          <p:nvGraphicFramePr>
            <p:cNvPr id="6158" name="Object 14"/>
            <p:cNvGraphicFramePr>
              <a:graphicFrameLocks noChangeAspect="1"/>
            </p:cNvGraphicFramePr>
            <p:nvPr/>
          </p:nvGraphicFramePr>
          <p:xfrm>
            <a:off x="0" y="47"/>
            <a:ext cx="213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25" r:id="rId5" imgW="127000" imgH="139700" progId="Equation.3">
                    <p:embed/>
                  </p:oleObj>
                </mc:Choice>
                <mc:Fallback>
                  <p:oleObj r:id="rId5" imgW="127000" imgH="1397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47"/>
                          <a:ext cx="213" cy="2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59" name="Text Box 15"/>
            <p:cNvSpPr txBox="1">
              <a:spLocks noChangeArrowheads="1"/>
            </p:cNvSpPr>
            <p:nvPr/>
          </p:nvSpPr>
          <p:spPr bwMode="auto">
            <a:xfrm>
              <a:off x="192" y="7"/>
              <a:ext cx="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=</a:t>
              </a:r>
            </a:p>
          </p:txBody>
        </p:sp>
        <p:sp>
          <p:nvSpPr>
            <p:cNvPr id="6160" name="Text Box 16"/>
            <p:cNvSpPr txBox="1">
              <a:spLocks noChangeArrowheads="1"/>
            </p:cNvSpPr>
            <p:nvPr/>
          </p:nvSpPr>
          <p:spPr bwMode="auto">
            <a:xfrm>
              <a:off x="374" y="0"/>
              <a:ext cx="5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5×4</a:t>
              </a:r>
            </a:p>
          </p:txBody>
        </p:sp>
      </p:grpSp>
      <p:grpSp>
        <p:nvGrpSpPr>
          <p:cNvPr id="6161" name="Group 17"/>
          <p:cNvGrpSpPr/>
          <p:nvPr/>
        </p:nvGrpSpPr>
        <p:grpSpPr bwMode="auto">
          <a:xfrm>
            <a:off x="2667000" y="3627438"/>
            <a:ext cx="1082675" cy="487362"/>
            <a:chOff x="0" y="0"/>
            <a:chExt cx="682" cy="307"/>
          </a:xfrm>
        </p:grpSpPr>
        <p:graphicFrame>
          <p:nvGraphicFramePr>
            <p:cNvPr id="6162" name="Object 18"/>
            <p:cNvGraphicFramePr>
              <a:graphicFrameLocks noChangeAspect="1"/>
            </p:cNvGraphicFramePr>
            <p:nvPr/>
          </p:nvGraphicFramePr>
          <p:xfrm>
            <a:off x="0" y="41"/>
            <a:ext cx="213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26" r:id="rId6" imgW="127000" imgH="139700" progId="Equation.3">
                    <p:embed/>
                  </p:oleObj>
                </mc:Choice>
                <mc:Fallback>
                  <p:oleObj r:id="rId6" imgW="127000" imgH="13970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41"/>
                          <a:ext cx="213" cy="2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63" name="Text Box 19"/>
            <p:cNvSpPr txBox="1">
              <a:spLocks noChangeArrowheads="1"/>
            </p:cNvSpPr>
            <p:nvPr/>
          </p:nvSpPr>
          <p:spPr bwMode="auto">
            <a:xfrm>
              <a:off x="192" y="19"/>
              <a:ext cx="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=</a:t>
              </a:r>
            </a:p>
          </p:txBody>
        </p:sp>
        <p:sp>
          <p:nvSpPr>
            <p:cNvPr id="6164" name="Text Box 20"/>
            <p:cNvSpPr txBox="1">
              <a:spLocks noChangeArrowheads="1"/>
            </p:cNvSpPr>
            <p:nvPr/>
          </p:nvSpPr>
          <p:spPr bwMode="auto">
            <a:xfrm>
              <a:off x="374" y="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20</a:t>
              </a:r>
            </a:p>
          </p:txBody>
        </p:sp>
      </p:grpSp>
      <p:grpSp>
        <p:nvGrpSpPr>
          <p:cNvPr id="6165" name="Group 21"/>
          <p:cNvGrpSpPr/>
          <p:nvPr/>
        </p:nvGrpSpPr>
        <p:grpSpPr bwMode="auto">
          <a:xfrm>
            <a:off x="5486400" y="1801813"/>
            <a:ext cx="1447800" cy="803275"/>
            <a:chOff x="0" y="0"/>
            <a:chExt cx="912" cy="506"/>
          </a:xfrm>
        </p:grpSpPr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>
              <a:off x="0" y="252"/>
              <a:ext cx="336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6167" name="Object 23"/>
            <p:cNvGraphicFramePr>
              <a:graphicFrameLocks noChangeAspect="1"/>
            </p:cNvGraphicFramePr>
            <p:nvPr/>
          </p:nvGraphicFramePr>
          <p:xfrm>
            <a:off x="75" y="44"/>
            <a:ext cx="213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27" r:id="rId7" imgW="127000" imgH="139700" progId="Equation.3">
                    <p:embed/>
                  </p:oleObj>
                </mc:Choice>
                <mc:Fallback>
                  <p:oleObj r:id="rId7" imgW="127000" imgH="139700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" y="44"/>
                          <a:ext cx="213" cy="2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68" name="Text Box 24"/>
            <p:cNvSpPr txBox="1">
              <a:spLocks noChangeArrowheads="1"/>
            </p:cNvSpPr>
            <p:nvPr/>
          </p:nvSpPr>
          <p:spPr bwMode="auto">
            <a:xfrm>
              <a:off x="36" y="21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60</a:t>
              </a:r>
            </a:p>
          </p:txBody>
        </p:sp>
        <p:sp>
          <p:nvSpPr>
            <p:cNvPr id="6169" name="Text Box 25"/>
            <p:cNvSpPr txBox="1">
              <a:spLocks noChangeArrowheads="1"/>
            </p:cNvSpPr>
            <p:nvPr/>
          </p:nvSpPr>
          <p:spPr bwMode="auto">
            <a:xfrm>
              <a:off x="335" y="107"/>
              <a:ext cx="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=</a:t>
              </a:r>
            </a:p>
          </p:txBody>
        </p:sp>
        <p:sp>
          <p:nvSpPr>
            <p:cNvPr id="6170" name="Line 26"/>
            <p:cNvSpPr>
              <a:spLocks noChangeShapeType="1"/>
            </p:cNvSpPr>
            <p:nvPr/>
          </p:nvSpPr>
          <p:spPr bwMode="auto">
            <a:xfrm>
              <a:off x="576" y="252"/>
              <a:ext cx="336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71" name="Text Box 27"/>
            <p:cNvSpPr txBox="1">
              <a:spLocks noChangeArrowheads="1"/>
            </p:cNvSpPr>
            <p:nvPr/>
          </p:nvSpPr>
          <p:spPr bwMode="auto">
            <a:xfrm>
              <a:off x="641" y="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1</a:t>
              </a:r>
            </a:p>
          </p:txBody>
        </p:sp>
        <p:sp>
          <p:nvSpPr>
            <p:cNvPr id="6172" name="Text Box 28"/>
            <p:cNvSpPr txBox="1">
              <a:spLocks noChangeArrowheads="1"/>
            </p:cNvSpPr>
            <p:nvPr/>
          </p:nvSpPr>
          <p:spPr bwMode="auto">
            <a:xfrm>
              <a:off x="602" y="215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20</a:t>
              </a:r>
            </a:p>
          </p:txBody>
        </p:sp>
      </p:grp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4876800" y="2817813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>
                <a:ea typeface="楷体_GB2312" pitchFamily="1" charset="-122"/>
              </a:rPr>
              <a:t>解：</a:t>
            </a:r>
          </a:p>
        </p:txBody>
      </p:sp>
      <p:grpSp>
        <p:nvGrpSpPr>
          <p:cNvPr id="6174" name="Group 30"/>
          <p:cNvGrpSpPr/>
          <p:nvPr/>
        </p:nvGrpSpPr>
        <p:grpSpPr bwMode="auto">
          <a:xfrm>
            <a:off x="5457825" y="2795588"/>
            <a:ext cx="1816100" cy="479425"/>
            <a:chOff x="0" y="0"/>
            <a:chExt cx="1144" cy="302"/>
          </a:xfrm>
        </p:grpSpPr>
        <p:graphicFrame>
          <p:nvGraphicFramePr>
            <p:cNvPr id="6175" name="Object 31"/>
            <p:cNvGraphicFramePr>
              <a:graphicFrameLocks noChangeAspect="1"/>
            </p:cNvGraphicFramePr>
            <p:nvPr/>
          </p:nvGraphicFramePr>
          <p:xfrm>
            <a:off x="210" y="53"/>
            <a:ext cx="213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28" r:id="rId8" imgW="127000" imgH="139700" progId="Equation.3">
                    <p:embed/>
                  </p:oleObj>
                </mc:Choice>
                <mc:Fallback>
                  <p:oleObj r:id="rId8" imgW="127000" imgH="139700" progId="Equation.3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" y="53"/>
                          <a:ext cx="213" cy="2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76" name="Text Box 32"/>
            <p:cNvSpPr txBox="1">
              <a:spLocks noChangeArrowheads="1"/>
            </p:cNvSpPr>
            <p:nvPr/>
          </p:nvSpPr>
          <p:spPr bwMode="auto">
            <a:xfrm>
              <a:off x="0" y="14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20</a:t>
              </a:r>
            </a:p>
          </p:txBody>
        </p:sp>
        <p:sp>
          <p:nvSpPr>
            <p:cNvPr id="6177" name="Text Box 33"/>
            <p:cNvSpPr txBox="1">
              <a:spLocks noChangeArrowheads="1"/>
            </p:cNvSpPr>
            <p:nvPr/>
          </p:nvSpPr>
          <p:spPr bwMode="auto">
            <a:xfrm>
              <a:off x="335" y="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/>
                <a:t>＝</a:t>
              </a:r>
            </a:p>
          </p:txBody>
        </p:sp>
        <p:sp>
          <p:nvSpPr>
            <p:cNvPr id="6178" name="Text Box 34"/>
            <p:cNvSpPr txBox="1">
              <a:spLocks noChangeArrowheads="1"/>
            </p:cNvSpPr>
            <p:nvPr/>
          </p:nvSpPr>
          <p:spPr bwMode="auto">
            <a:xfrm>
              <a:off x="548" y="10"/>
              <a:ext cx="5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60×1</a:t>
              </a:r>
            </a:p>
          </p:txBody>
        </p:sp>
      </p:grpSp>
      <p:grpSp>
        <p:nvGrpSpPr>
          <p:cNvPr id="6179" name="Group 35"/>
          <p:cNvGrpSpPr/>
          <p:nvPr/>
        </p:nvGrpSpPr>
        <p:grpSpPr bwMode="auto">
          <a:xfrm>
            <a:off x="5775325" y="3579813"/>
            <a:ext cx="1692275" cy="458787"/>
            <a:chOff x="0" y="0"/>
            <a:chExt cx="1066" cy="289"/>
          </a:xfrm>
        </p:grpSpPr>
        <p:graphicFrame>
          <p:nvGraphicFramePr>
            <p:cNvPr id="6180" name="Object 36"/>
            <p:cNvGraphicFramePr>
              <a:graphicFrameLocks noChangeAspect="1"/>
            </p:cNvGraphicFramePr>
            <p:nvPr/>
          </p:nvGraphicFramePr>
          <p:xfrm>
            <a:off x="0" y="41"/>
            <a:ext cx="213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29" r:id="rId9" imgW="127000" imgH="139700" progId="Equation.3">
                    <p:embed/>
                  </p:oleObj>
                </mc:Choice>
                <mc:Fallback>
                  <p:oleObj r:id="rId9" imgW="127000" imgH="139700" progId="Equation.3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41"/>
                          <a:ext cx="213" cy="2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81" name="Text Box 37"/>
            <p:cNvSpPr txBox="1">
              <a:spLocks noChangeArrowheads="1"/>
            </p:cNvSpPr>
            <p:nvPr/>
          </p:nvSpPr>
          <p:spPr bwMode="auto">
            <a:xfrm>
              <a:off x="192" y="1"/>
              <a:ext cx="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=</a:t>
              </a:r>
            </a:p>
          </p:txBody>
        </p:sp>
        <p:sp>
          <p:nvSpPr>
            <p:cNvPr id="6182" name="Text Box 38"/>
            <p:cNvSpPr txBox="1">
              <a:spLocks noChangeArrowheads="1"/>
            </p:cNvSpPr>
            <p:nvPr/>
          </p:nvSpPr>
          <p:spPr bwMode="auto">
            <a:xfrm>
              <a:off x="374" y="0"/>
              <a:ext cx="6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60÷20</a:t>
              </a:r>
            </a:p>
          </p:txBody>
        </p:sp>
      </p:grpSp>
      <p:grpSp>
        <p:nvGrpSpPr>
          <p:cNvPr id="6183" name="Group 39"/>
          <p:cNvGrpSpPr/>
          <p:nvPr/>
        </p:nvGrpSpPr>
        <p:grpSpPr bwMode="auto">
          <a:xfrm>
            <a:off x="5775325" y="4265613"/>
            <a:ext cx="930275" cy="458787"/>
            <a:chOff x="0" y="0"/>
            <a:chExt cx="586" cy="289"/>
          </a:xfrm>
        </p:grpSpPr>
        <p:graphicFrame>
          <p:nvGraphicFramePr>
            <p:cNvPr id="6184" name="Object 40"/>
            <p:cNvGraphicFramePr>
              <a:graphicFrameLocks noChangeAspect="1"/>
            </p:cNvGraphicFramePr>
            <p:nvPr/>
          </p:nvGraphicFramePr>
          <p:xfrm>
            <a:off x="0" y="41"/>
            <a:ext cx="213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0" r:id="rId10" imgW="127000" imgH="139700" progId="Equation.3">
                    <p:embed/>
                  </p:oleObj>
                </mc:Choice>
                <mc:Fallback>
                  <p:oleObj r:id="rId10" imgW="127000" imgH="139700" progId="Equation.3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41"/>
                          <a:ext cx="213" cy="2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85" name="Text Box 41"/>
            <p:cNvSpPr txBox="1">
              <a:spLocks noChangeArrowheads="1"/>
            </p:cNvSpPr>
            <p:nvPr/>
          </p:nvSpPr>
          <p:spPr bwMode="auto">
            <a:xfrm>
              <a:off x="192" y="1"/>
              <a:ext cx="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=</a:t>
              </a:r>
            </a:p>
          </p:txBody>
        </p:sp>
        <p:sp>
          <p:nvSpPr>
            <p:cNvPr id="6186" name="Text Box 42"/>
            <p:cNvSpPr txBox="1">
              <a:spLocks noChangeArrowheads="1"/>
            </p:cNvSpPr>
            <p:nvPr/>
          </p:nvSpPr>
          <p:spPr bwMode="auto">
            <a:xfrm>
              <a:off x="374" y="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3</a:t>
              </a:r>
            </a:p>
          </p:txBody>
        </p: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56" grpId="0" autoUpdateAnimBg="0"/>
      <p:bldP spid="617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990600" y="609600"/>
            <a:ext cx="762000" cy="457200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66FFFF"/>
              </a:gs>
              <a:gs pos="100000">
                <a:srgbClr val="00FF00"/>
              </a:gs>
            </a:gsLst>
            <a:lin ang="2700000" scaled="1"/>
          </a:gradFill>
          <a:ln w="9525" cmpd="sng">
            <a:solidFill>
              <a:schemeClr val="accent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dirty="0">
                <a:ea typeface="楷体_GB2312" pitchFamily="1" charset="-122"/>
              </a:rPr>
              <a:t>例题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066800" y="1143000"/>
            <a:ext cx="74660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dirty="0"/>
              <a:t>      </a:t>
            </a:r>
            <a:r>
              <a:rPr lang="zh-CN" dirty="0">
                <a:latin typeface="楷体_GB2312" pitchFamily="1" charset="-122"/>
                <a:ea typeface="楷体_GB2312" pitchFamily="1" charset="-122"/>
              </a:rPr>
              <a:t>设计一座厂房，在平面图上用</a:t>
            </a:r>
            <a:r>
              <a:rPr lang="zh-CN" altLang="zh-CN" dirty="0">
                <a:latin typeface="楷体_GB2312" pitchFamily="1" charset="-122"/>
                <a:ea typeface="楷体_GB2312" pitchFamily="1" charset="-122"/>
              </a:rPr>
              <a:t>10</a:t>
            </a:r>
            <a:r>
              <a:rPr lang="zh-CN" dirty="0">
                <a:latin typeface="楷体_GB2312" pitchFamily="1" charset="-122"/>
                <a:ea typeface="楷体_GB2312" pitchFamily="1" charset="-122"/>
              </a:rPr>
              <a:t>厘米的距离表示</a:t>
            </a:r>
          </a:p>
          <a:p>
            <a:r>
              <a:rPr lang="zh-CN" dirty="0">
                <a:latin typeface="楷体_GB2312" pitchFamily="1" charset="-122"/>
                <a:ea typeface="楷体_GB2312" pitchFamily="1" charset="-122"/>
              </a:rPr>
              <a:t>地面上</a:t>
            </a:r>
            <a:r>
              <a:rPr lang="zh-CN" altLang="zh-CN" dirty="0">
                <a:latin typeface="楷体_GB2312" pitchFamily="1" charset="-122"/>
                <a:ea typeface="楷体_GB2312" pitchFamily="1" charset="-122"/>
              </a:rPr>
              <a:t>10</a:t>
            </a:r>
            <a:r>
              <a:rPr lang="zh-CN" dirty="0">
                <a:latin typeface="楷体_GB2312" pitchFamily="1" charset="-122"/>
                <a:ea typeface="楷体_GB2312" pitchFamily="1" charset="-122"/>
              </a:rPr>
              <a:t>米的的距离。求图上距离和实际距离的比</a:t>
            </a:r>
            <a:r>
              <a:rPr lang="zh-CN" dirty="0"/>
              <a:t>。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201738" y="1981200"/>
            <a:ext cx="550862" cy="528638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accent2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800" b="1">
                <a:solidFill>
                  <a:srgbClr val="9999FF"/>
                </a:solidFill>
                <a:latin typeface="隶书" panose="02010509060101010101" charset="-122"/>
                <a:ea typeface="隶书" panose="02010509060101010101" charset="-122"/>
              </a:rPr>
              <a:t>想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828800" y="2073275"/>
            <a:ext cx="71945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dirty="0">
                <a:solidFill>
                  <a:srgbClr val="FF3300"/>
                </a:solidFill>
                <a:ea typeface="楷体_GB2312" pitchFamily="1" charset="-122"/>
              </a:rPr>
              <a:t>要求图上距离与实际距离的比，能不能直接用题中给</a:t>
            </a:r>
          </a:p>
          <a:p>
            <a:r>
              <a:rPr lang="zh-CN" dirty="0">
                <a:solidFill>
                  <a:srgbClr val="FF3300"/>
                </a:solidFill>
                <a:ea typeface="楷体_GB2312" pitchFamily="1" charset="-122"/>
              </a:rPr>
              <a:t>出的两个数列式？为什么？应该怎么办？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635250" y="3352800"/>
            <a:ext cx="247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dirty="0"/>
              <a:t>10</a:t>
            </a:r>
            <a:r>
              <a:rPr lang="zh-CN" dirty="0">
                <a:ea typeface="楷体_GB2312" pitchFamily="1" charset="-122"/>
              </a:rPr>
              <a:t>米</a:t>
            </a:r>
            <a:r>
              <a:rPr lang="zh-CN" dirty="0"/>
              <a:t> ＝ </a:t>
            </a:r>
            <a:r>
              <a:rPr lang="zh-CN" altLang="zh-CN" dirty="0"/>
              <a:t>1000</a:t>
            </a:r>
            <a:r>
              <a:rPr lang="zh-CN" dirty="0">
                <a:ea typeface="楷体_GB2312" pitchFamily="1" charset="-122"/>
              </a:rPr>
              <a:t>厘米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258888" y="2852738"/>
            <a:ext cx="7885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dirty="0">
                <a:ea typeface="楷体_GB2312" pitchFamily="1" charset="-122"/>
              </a:rPr>
              <a:t>因为图上距离和实际距离单位不同，所以不能直接列式。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651125" y="3962400"/>
            <a:ext cx="2774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dirty="0"/>
              <a:t>10∶1000 </a:t>
            </a:r>
            <a:r>
              <a:rPr lang="zh-CN" dirty="0"/>
              <a:t>＝</a:t>
            </a:r>
            <a:r>
              <a:rPr lang="zh-CN" altLang="zh-CN" dirty="0"/>
              <a:t>1 ∶100</a:t>
            </a:r>
            <a:endParaRPr lang="zh-CN" altLang="zh-CN" dirty="0">
              <a:ea typeface="楷体_GB2312" pitchFamily="1" charset="-122"/>
            </a:endParaRPr>
          </a:p>
        </p:txBody>
      </p:sp>
      <p:grpSp>
        <p:nvGrpSpPr>
          <p:cNvPr id="7177" name="Group 9"/>
          <p:cNvGrpSpPr/>
          <p:nvPr/>
        </p:nvGrpSpPr>
        <p:grpSpPr bwMode="auto">
          <a:xfrm>
            <a:off x="5470525" y="3779838"/>
            <a:ext cx="1235075" cy="838200"/>
            <a:chOff x="0" y="0"/>
            <a:chExt cx="778" cy="528"/>
          </a:xfrm>
        </p:grpSpPr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>
              <a:off x="346" y="259"/>
              <a:ext cx="432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>
              <a:off x="459" y="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1</a:t>
              </a:r>
            </a:p>
          </p:txBody>
        </p:sp>
        <p:sp>
          <p:nvSpPr>
            <p:cNvPr id="7180" name="Text Box 12"/>
            <p:cNvSpPr txBox="1">
              <a:spLocks noChangeArrowheads="1"/>
            </p:cNvSpPr>
            <p:nvPr/>
          </p:nvSpPr>
          <p:spPr bwMode="auto">
            <a:xfrm>
              <a:off x="357" y="240"/>
              <a:ext cx="4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100</a:t>
              </a:r>
            </a:p>
          </p:txBody>
        </p:sp>
        <p:sp>
          <p:nvSpPr>
            <p:cNvPr id="7181" name="Text Box 13"/>
            <p:cNvSpPr txBox="1">
              <a:spLocks noChangeArrowheads="1"/>
            </p:cNvSpPr>
            <p:nvPr/>
          </p:nvSpPr>
          <p:spPr bwMode="auto">
            <a:xfrm>
              <a:off x="0" y="113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>
                  <a:ea typeface="楷体_GB2312" pitchFamily="1" charset="-122"/>
                </a:rPr>
                <a:t>或</a:t>
              </a:r>
            </a:p>
          </p:txBody>
        </p:sp>
      </p:grp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362200" y="4668838"/>
            <a:ext cx="597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dirty="0">
                <a:latin typeface="楷体_GB2312" pitchFamily="1" charset="-122"/>
                <a:ea typeface="楷体_GB2312" pitchFamily="1" charset="-122"/>
              </a:rPr>
              <a:t>答：图上距离和实际距离的比是</a:t>
            </a:r>
            <a:r>
              <a:rPr lang="zh-CN" altLang="zh-CN" dirty="0">
                <a:latin typeface="楷体_GB2312" pitchFamily="1" charset="-122"/>
                <a:ea typeface="楷体_GB2312" pitchFamily="1" charset="-122"/>
              </a:rPr>
              <a:t>1 ∶100 </a:t>
            </a:r>
            <a:r>
              <a:rPr lang="zh-CN" dirty="0">
                <a:latin typeface="楷体_GB2312" pitchFamily="1" charset="-122"/>
                <a:ea typeface="楷体_GB2312" pitchFamily="1" charset="-122"/>
              </a:rPr>
              <a:t>．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2" grpId="0" animBg="1" autoUpdateAnimBg="0"/>
      <p:bldP spid="7173" grpId="0" autoUpdateAnimBg="0"/>
      <p:bldP spid="7174" grpId="0" autoUpdateAnimBg="0"/>
      <p:bldP spid="7175" grpId="0" autoUpdateAnimBg="0"/>
      <p:bldP spid="7176" grpId="0" autoUpdateAnimBg="0"/>
      <p:bldP spid="718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990600" y="609600"/>
            <a:ext cx="762000" cy="457200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66FFFF"/>
              </a:gs>
              <a:gs pos="100000">
                <a:srgbClr val="00FF00"/>
              </a:gs>
            </a:gsLst>
            <a:lin ang="2700000" scaled="1"/>
          </a:gradFill>
          <a:ln w="9525" cmpd="sng">
            <a:solidFill>
              <a:schemeClr val="accent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>
                <a:ea typeface="楷体_GB2312" pitchFamily="1" charset="-122"/>
              </a:rPr>
              <a:t>例题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600200" y="990600"/>
            <a:ext cx="64325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rgbClr val="FF3300"/>
                </a:solidFill>
                <a:ea typeface="楷体_GB2312" pitchFamily="1" charset="-122"/>
              </a:rPr>
              <a:t>      </a:t>
            </a:r>
            <a:r>
              <a:rPr lang="zh-CN" sz="2800" b="1" dirty="0">
                <a:solidFill>
                  <a:srgbClr val="FF3300"/>
                </a:solidFill>
                <a:ea typeface="楷体_GB2312" pitchFamily="1" charset="-122"/>
              </a:rPr>
              <a:t>图上距离和实际距离的比，叫做这幅</a:t>
            </a:r>
          </a:p>
          <a:p>
            <a:r>
              <a:rPr lang="zh-CN" sz="2800" b="1" dirty="0">
                <a:solidFill>
                  <a:srgbClr val="FF3300"/>
                </a:solidFill>
                <a:ea typeface="楷体_GB2312" pitchFamily="1" charset="-122"/>
              </a:rPr>
              <a:t>图的比例尺。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812925" y="2224088"/>
            <a:ext cx="51863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2800" b="1" dirty="0">
                <a:latin typeface="楷体_GB2312" pitchFamily="1" charset="-122"/>
                <a:ea typeface="楷体_GB2312" pitchFamily="1" charset="-122"/>
              </a:rPr>
              <a:t>图上距离∶实际距离 ＝ 比例尺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3429000" y="3581400"/>
            <a:ext cx="17526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489325" y="3016250"/>
            <a:ext cx="1612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2800" b="1" dirty="0">
                <a:ea typeface="楷体_GB2312" pitchFamily="1" charset="-122"/>
              </a:rPr>
              <a:t>图上距离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470275" y="3597275"/>
            <a:ext cx="1612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2800" b="1" dirty="0">
                <a:ea typeface="楷体_GB2312" pitchFamily="1" charset="-122"/>
              </a:rPr>
              <a:t>实际距离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203825" y="3306763"/>
            <a:ext cx="17891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2800" dirty="0">
                <a:latin typeface="楷体_GB2312" pitchFamily="1" charset="-122"/>
                <a:ea typeface="楷体_GB2312" pitchFamily="1" charset="-122"/>
              </a:rPr>
              <a:t>＝ </a:t>
            </a:r>
            <a:r>
              <a:rPr lang="zh-CN" sz="2800" b="1" dirty="0">
                <a:latin typeface="楷体_GB2312" pitchFamily="1" charset="-122"/>
                <a:ea typeface="楷体_GB2312" pitchFamily="1" charset="-122"/>
              </a:rPr>
              <a:t>比例尺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6" grpId="0" autoUpdateAnimBg="0"/>
      <p:bldP spid="8197" grpId="0" animBg="1"/>
      <p:bldP spid="8198" grpId="0" autoUpdateAnimBg="0"/>
      <p:bldP spid="8199" grpId="0" autoUpdateAnimBg="0"/>
      <p:bldP spid="820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990600" y="609600"/>
            <a:ext cx="762000" cy="457200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66FFFF"/>
              </a:gs>
              <a:gs pos="100000">
                <a:srgbClr val="00FF00"/>
              </a:gs>
            </a:gsLst>
            <a:lin ang="2700000" scaled="1"/>
          </a:gradFill>
          <a:ln w="9525" cmpd="sng">
            <a:solidFill>
              <a:schemeClr val="accent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dirty="0">
                <a:ea typeface="楷体_GB2312" pitchFamily="1" charset="-122"/>
              </a:rPr>
              <a:t>强调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352925" y="3176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295400" y="1447800"/>
            <a:ext cx="67706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b="1" dirty="0"/>
              <a:t>（</a:t>
            </a:r>
            <a:r>
              <a:rPr lang="zh-CN" altLang="zh-CN" b="1" dirty="0"/>
              <a:t>1</a:t>
            </a:r>
            <a:r>
              <a:rPr lang="zh-CN" b="1" dirty="0"/>
              <a:t>）</a:t>
            </a:r>
            <a:r>
              <a:rPr lang="zh-CN" b="1" dirty="0">
                <a:ea typeface="楷体_GB2312" pitchFamily="1" charset="-122"/>
              </a:rPr>
              <a:t>比例尺与一般的尺不同，它是一个比，不应</a:t>
            </a:r>
          </a:p>
          <a:p>
            <a:r>
              <a:rPr lang="zh-CN" b="1" dirty="0">
                <a:ea typeface="楷体_GB2312" pitchFamily="1" charset="-122"/>
              </a:rPr>
              <a:t>带有计量单位。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295400" y="2759075"/>
            <a:ext cx="7162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b="1" dirty="0"/>
              <a:t>（</a:t>
            </a:r>
            <a:r>
              <a:rPr lang="zh-CN" altLang="zh-CN" b="1" dirty="0"/>
              <a:t>2</a:t>
            </a:r>
            <a:r>
              <a:rPr lang="zh-CN" b="1" dirty="0"/>
              <a:t>）</a:t>
            </a:r>
            <a:r>
              <a:rPr lang="zh-CN" b="1" dirty="0">
                <a:ea typeface="楷体_GB2312" pitchFamily="1" charset="-122"/>
              </a:rPr>
              <a:t>求比例尺时，前、后项的单位长度一定要化成</a:t>
            </a:r>
          </a:p>
          <a:p>
            <a:r>
              <a:rPr lang="zh-CN" b="1" dirty="0">
                <a:ea typeface="楷体_GB2312" pitchFamily="1" charset="-122"/>
              </a:rPr>
              <a:t>同级单位。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295400" y="3962400"/>
            <a:ext cx="716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b="1" dirty="0"/>
              <a:t>（</a:t>
            </a:r>
            <a:r>
              <a:rPr lang="zh-CN" altLang="zh-CN" b="1" dirty="0"/>
              <a:t>3</a:t>
            </a:r>
            <a:r>
              <a:rPr lang="zh-CN" b="1" dirty="0"/>
              <a:t>）</a:t>
            </a:r>
            <a:r>
              <a:rPr lang="zh-CN" b="1" dirty="0">
                <a:ea typeface="楷体_GB2312" pitchFamily="1" charset="-122"/>
              </a:rPr>
              <a:t>比例尺的前项，一般应化简成“</a:t>
            </a:r>
            <a:r>
              <a:rPr lang="zh-CN" altLang="zh-CN" b="1" dirty="0">
                <a:ea typeface="楷体_GB2312" pitchFamily="1" charset="-122"/>
              </a:rPr>
              <a:t>1”</a:t>
            </a:r>
            <a:r>
              <a:rPr lang="zh-CN" b="1" dirty="0">
                <a:ea typeface="楷体_GB2312" pitchFamily="1" charset="-122"/>
              </a:rPr>
              <a:t>．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  <p:bldP spid="9221" grpId="0" autoUpdateAnimBg="0"/>
      <p:bldP spid="922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990600" y="566738"/>
            <a:ext cx="762000" cy="457200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66FFFF"/>
              </a:gs>
              <a:gs pos="100000">
                <a:srgbClr val="00FF00"/>
              </a:gs>
            </a:gsLst>
            <a:lin ang="2700000" scaled="1"/>
          </a:gradFill>
          <a:ln w="9525" cmpd="sng">
            <a:solidFill>
              <a:schemeClr val="accent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>
                <a:ea typeface="楷体_GB2312" pitchFamily="1" charset="-122"/>
              </a:rPr>
              <a:t>例题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187450" y="981075"/>
            <a:ext cx="69230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dirty="0"/>
              <a:t>       </a:t>
            </a:r>
            <a:r>
              <a:rPr lang="zh-CN" b="1" dirty="0">
                <a:ea typeface="楷体_GB2312" pitchFamily="1" charset="-122"/>
              </a:rPr>
              <a:t>在比例尺是</a:t>
            </a:r>
            <a:r>
              <a:rPr lang="zh-CN" altLang="zh-CN" b="1" dirty="0"/>
              <a:t>1 ∶6000000</a:t>
            </a:r>
            <a:r>
              <a:rPr lang="zh-CN" b="1" dirty="0">
                <a:ea typeface="楷体_GB2312" pitchFamily="1" charset="-122"/>
              </a:rPr>
              <a:t>的地图上，量得南京到</a:t>
            </a:r>
          </a:p>
          <a:p>
            <a:r>
              <a:rPr lang="zh-CN" b="1" dirty="0">
                <a:ea typeface="楷体_GB2312" pitchFamily="1" charset="-122"/>
              </a:rPr>
              <a:t>北京的距离是</a:t>
            </a:r>
            <a:r>
              <a:rPr lang="zh-CN" altLang="zh-CN" b="1" dirty="0"/>
              <a:t>15</a:t>
            </a:r>
            <a:r>
              <a:rPr lang="zh-CN" b="1" dirty="0">
                <a:ea typeface="楷体_GB2312" pitchFamily="1" charset="-122"/>
              </a:rPr>
              <a:t>厘米。南京到北京的实际距离是多</a:t>
            </a:r>
          </a:p>
          <a:p>
            <a:r>
              <a:rPr lang="zh-CN" b="1" dirty="0">
                <a:ea typeface="楷体_GB2312" pitchFamily="1" charset="-122"/>
              </a:rPr>
              <a:t>少千米？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201738" y="2190750"/>
            <a:ext cx="550862" cy="528638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accent2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800" b="1">
                <a:solidFill>
                  <a:srgbClr val="9999FF"/>
                </a:solidFill>
                <a:latin typeface="隶书" panose="02010509060101010101" charset="-122"/>
                <a:ea typeface="隶书" panose="02010509060101010101" charset="-122"/>
              </a:rPr>
              <a:t>想</a:t>
            </a:r>
          </a:p>
        </p:txBody>
      </p:sp>
      <p:grpSp>
        <p:nvGrpSpPr>
          <p:cNvPr id="10245" name="Group 5"/>
          <p:cNvGrpSpPr/>
          <p:nvPr/>
        </p:nvGrpSpPr>
        <p:grpSpPr bwMode="auto">
          <a:xfrm>
            <a:off x="1343025" y="2038350"/>
            <a:ext cx="7167563" cy="1295400"/>
            <a:chOff x="0" y="0"/>
            <a:chExt cx="4515" cy="816"/>
          </a:xfrm>
        </p:grpSpPr>
        <p:sp>
          <p:nvSpPr>
            <p:cNvPr id="10246" name="Text Box 6"/>
            <p:cNvSpPr txBox="1">
              <a:spLocks noChangeArrowheads="1"/>
            </p:cNvSpPr>
            <p:nvPr/>
          </p:nvSpPr>
          <p:spPr bwMode="auto">
            <a:xfrm>
              <a:off x="278" y="109"/>
              <a:ext cx="50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b="1">
                  <a:ea typeface="楷体_GB2312" pitchFamily="1" charset="-122"/>
                </a:rPr>
                <a:t>因为</a:t>
              </a:r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768" y="260"/>
              <a:ext cx="960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8" name="Text Box 8"/>
            <p:cNvSpPr txBox="1">
              <a:spLocks noChangeArrowheads="1"/>
            </p:cNvSpPr>
            <p:nvPr/>
          </p:nvSpPr>
          <p:spPr bwMode="auto">
            <a:xfrm>
              <a:off x="806" y="0"/>
              <a:ext cx="8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b="1">
                  <a:ea typeface="楷体_GB2312" pitchFamily="1" charset="-122"/>
                </a:rPr>
                <a:t>图上距离</a:t>
              </a:r>
            </a:p>
          </p:txBody>
        </p:sp>
        <p:sp>
          <p:nvSpPr>
            <p:cNvPr id="10249" name="Text Box 9"/>
            <p:cNvSpPr txBox="1">
              <a:spLocks noChangeArrowheads="1"/>
            </p:cNvSpPr>
            <p:nvPr/>
          </p:nvSpPr>
          <p:spPr bwMode="auto">
            <a:xfrm>
              <a:off x="794" y="240"/>
              <a:ext cx="8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b="1">
                  <a:ea typeface="楷体_GB2312" pitchFamily="1" charset="-122"/>
                </a:rPr>
                <a:t>实际距离</a:t>
              </a:r>
            </a:p>
          </p:txBody>
        </p:sp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1697" y="111"/>
              <a:ext cx="28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b="1">
                  <a:latin typeface="楷体_GB2312" pitchFamily="1" charset="-122"/>
                  <a:ea typeface="楷体_GB2312" pitchFamily="1" charset="-122"/>
                </a:rPr>
                <a:t>＝比例尺，可以用解比例的方法</a:t>
              </a:r>
            </a:p>
          </p:txBody>
        </p:sp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0" y="528"/>
              <a:ext cx="146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b="1">
                  <a:ea typeface="楷体_GB2312" pitchFamily="1" charset="-122"/>
                </a:rPr>
                <a:t>求出实际距离。</a:t>
              </a:r>
            </a:p>
          </p:txBody>
        </p:sp>
      </p:grpSp>
      <p:grpSp>
        <p:nvGrpSpPr>
          <p:cNvPr id="10252" name="Group 12"/>
          <p:cNvGrpSpPr/>
          <p:nvPr/>
        </p:nvGrpSpPr>
        <p:grpSpPr bwMode="auto">
          <a:xfrm>
            <a:off x="1965325" y="3244850"/>
            <a:ext cx="5662613" cy="471488"/>
            <a:chOff x="0" y="0"/>
            <a:chExt cx="3567" cy="297"/>
          </a:xfrm>
        </p:grpSpPr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0" y="9"/>
              <a:ext cx="28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b="1">
                  <a:ea typeface="楷体_GB2312" pitchFamily="1" charset="-122"/>
                </a:rPr>
                <a:t>解：设南京到北京的实际距离是</a:t>
              </a:r>
            </a:p>
          </p:txBody>
        </p:sp>
        <p:graphicFrame>
          <p:nvGraphicFramePr>
            <p:cNvPr id="10254" name="Object 14"/>
            <p:cNvGraphicFramePr>
              <a:graphicFrameLocks noChangeAspect="1"/>
            </p:cNvGraphicFramePr>
            <p:nvPr/>
          </p:nvGraphicFramePr>
          <p:xfrm>
            <a:off x="2725" y="44"/>
            <a:ext cx="213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5" r:id="rId3" imgW="127000" imgH="139700" progId="Equation.3">
                    <p:embed/>
                  </p:oleObj>
                </mc:Choice>
                <mc:Fallback>
                  <p:oleObj r:id="rId3" imgW="127000" imgH="1397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5" y="44"/>
                          <a:ext cx="213" cy="2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5" name="Text Box 15"/>
            <p:cNvSpPr txBox="1">
              <a:spLocks noChangeArrowheads="1"/>
            </p:cNvSpPr>
            <p:nvPr/>
          </p:nvSpPr>
          <p:spPr bwMode="auto">
            <a:xfrm>
              <a:off x="2872" y="0"/>
              <a:ext cx="69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b="1">
                  <a:ea typeface="楷体_GB2312" pitchFamily="1" charset="-122"/>
                </a:rPr>
                <a:t>厘米。</a:t>
              </a:r>
            </a:p>
          </p:txBody>
        </p:sp>
      </p:grpSp>
      <p:grpSp>
        <p:nvGrpSpPr>
          <p:cNvPr id="10256" name="Group 16"/>
          <p:cNvGrpSpPr/>
          <p:nvPr/>
        </p:nvGrpSpPr>
        <p:grpSpPr bwMode="auto">
          <a:xfrm>
            <a:off x="2943225" y="3657600"/>
            <a:ext cx="2314575" cy="809625"/>
            <a:chOff x="0" y="0"/>
            <a:chExt cx="1458" cy="510"/>
          </a:xfrm>
        </p:grpSpPr>
        <p:sp>
          <p:nvSpPr>
            <p:cNvPr id="10257" name="Line 17"/>
            <p:cNvSpPr>
              <a:spLocks noChangeShapeType="1"/>
            </p:cNvSpPr>
            <p:nvPr/>
          </p:nvSpPr>
          <p:spPr bwMode="auto">
            <a:xfrm>
              <a:off x="0" y="249"/>
              <a:ext cx="336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8" name="Text Box 18"/>
            <p:cNvSpPr txBox="1">
              <a:spLocks noChangeArrowheads="1"/>
            </p:cNvSpPr>
            <p:nvPr/>
          </p:nvSpPr>
          <p:spPr bwMode="auto">
            <a:xfrm>
              <a:off x="15" y="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15</a:t>
              </a:r>
            </a:p>
          </p:txBody>
        </p:sp>
        <p:graphicFrame>
          <p:nvGraphicFramePr>
            <p:cNvPr id="10259" name="Object 19"/>
            <p:cNvGraphicFramePr>
              <a:graphicFrameLocks noChangeAspect="1"/>
            </p:cNvGraphicFramePr>
            <p:nvPr/>
          </p:nvGraphicFramePr>
          <p:xfrm>
            <a:off x="69" y="252"/>
            <a:ext cx="213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6" r:id="rId5" imgW="127000" imgH="139700" progId="Equation.3">
                    <p:embed/>
                  </p:oleObj>
                </mc:Choice>
                <mc:Fallback>
                  <p:oleObj r:id="rId5" imgW="127000" imgH="13970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" y="252"/>
                          <a:ext cx="213" cy="2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60" name="Text Box 20"/>
            <p:cNvSpPr txBox="1">
              <a:spLocks noChangeArrowheads="1"/>
            </p:cNvSpPr>
            <p:nvPr/>
          </p:nvSpPr>
          <p:spPr bwMode="auto">
            <a:xfrm>
              <a:off x="365" y="113"/>
              <a:ext cx="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=</a:t>
              </a:r>
            </a:p>
          </p:txBody>
        </p:sp>
        <p:sp>
          <p:nvSpPr>
            <p:cNvPr id="10261" name="Line 21"/>
            <p:cNvSpPr>
              <a:spLocks noChangeShapeType="1"/>
            </p:cNvSpPr>
            <p:nvPr/>
          </p:nvSpPr>
          <p:spPr bwMode="auto">
            <a:xfrm>
              <a:off x="642" y="240"/>
              <a:ext cx="816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2" name="Text Box 22"/>
            <p:cNvSpPr txBox="1">
              <a:spLocks noChangeArrowheads="1"/>
            </p:cNvSpPr>
            <p:nvPr/>
          </p:nvSpPr>
          <p:spPr bwMode="auto">
            <a:xfrm>
              <a:off x="670" y="222"/>
              <a:ext cx="7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6000000</a:t>
              </a:r>
            </a:p>
          </p:txBody>
        </p:sp>
        <p:sp>
          <p:nvSpPr>
            <p:cNvPr id="10263" name="Text Box 23"/>
            <p:cNvSpPr txBox="1">
              <a:spLocks noChangeArrowheads="1"/>
            </p:cNvSpPr>
            <p:nvPr/>
          </p:nvSpPr>
          <p:spPr bwMode="auto">
            <a:xfrm>
              <a:off x="956" y="5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1</a:t>
              </a:r>
            </a:p>
          </p:txBody>
        </p:sp>
      </p:grpSp>
      <p:grpSp>
        <p:nvGrpSpPr>
          <p:cNvPr id="10264" name="Group 24"/>
          <p:cNvGrpSpPr/>
          <p:nvPr/>
        </p:nvGrpSpPr>
        <p:grpSpPr bwMode="auto">
          <a:xfrm>
            <a:off x="3090863" y="4594225"/>
            <a:ext cx="2763837" cy="466725"/>
            <a:chOff x="0" y="0"/>
            <a:chExt cx="1741" cy="294"/>
          </a:xfrm>
        </p:grpSpPr>
        <p:graphicFrame>
          <p:nvGraphicFramePr>
            <p:cNvPr id="10265" name="Object 25"/>
            <p:cNvGraphicFramePr>
              <a:graphicFrameLocks noChangeAspect="1"/>
            </p:cNvGraphicFramePr>
            <p:nvPr/>
          </p:nvGraphicFramePr>
          <p:xfrm>
            <a:off x="0" y="29"/>
            <a:ext cx="213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7" r:id="rId6" imgW="127000" imgH="139700" progId="Equation.3">
                    <p:embed/>
                  </p:oleObj>
                </mc:Choice>
                <mc:Fallback>
                  <p:oleObj r:id="rId6" imgW="127000" imgH="139700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29"/>
                          <a:ext cx="213" cy="2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66" name="Text Box 26"/>
            <p:cNvSpPr txBox="1">
              <a:spLocks noChangeArrowheads="1"/>
            </p:cNvSpPr>
            <p:nvPr/>
          </p:nvSpPr>
          <p:spPr bwMode="auto">
            <a:xfrm>
              <a:off x="271" y="6"/>
              <a:ext cx="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=</a:t>
              </a:r>
            </a:p>
          </p:txBody>
        </p:sp>
        <p:sp>
          <p:nvSpPr>
            <p:cNvPr id="10267" name="Text Box 27"/>
            <p:cNvSpPr txBox="1">
              <a:spLocks noChangeArrowheads="1"/>
            </p:cNvSpPr>
            <p:nvPr/>
          </p:nvSpPr>
          <p:spPr bwMode="auto">
            <a:xfrm>
              <a:off x="473" y="0"/>
              <a:ext cx="1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15 × 6000000</a:t>
              </a:r>
            </a:p>
          </p:txBody>
        </p:sp>
      </p:grpSp>
      <p:grpSp>
        <p:nvGrpSpPr>
          <p:cNvPr id="10268" name="Group 28"/>
          <p:cNvGrpSpPr/>
          <p:nvPr/>
        </p:nvGrpSpPr>
        <p:grpSpPr bwMode="auto">
          <a:xfrm>
            <a:off x="3090863" y="5156200"/>
            <a:ext cx="2166937" cy="468313"/>
            <a:chOff x="0" y="0"/>
            <a:chExt cx="1365" cy="295"/>
          </a:xfrm>
        </p:grpSpPr>
        <p:graphicFrame>
          <p:nvGraphicFramePr>
            <p:cNvPr id="10269" name="Object 29"/>
            <p:cNvGraphicFramePr>
              <a:graphicFrameLocks noChangeAspect="1"/>
            </p:cNvGraphicFramePr>
            <p:nvPr/>
          </p:nvGraphicFramePr>
          <p:xfrm>
            <a:off x="0" y="50"/>
            <a:ext cx="213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8" r:id="rId7" imgW="127000" imgH="139700" progId="Equation.3">
                    <p:embed/>
                  </p:oleObj>
                </mc:Choice>
                <mc:Fallback>
                  <p:oleObj r:id="rId7" imgW="127000" imgH="139700" progId="Equation.3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50"/>
                          <a:ext cx="213" cy="2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70" name="Text Box 30"/>
            <p:cNvSpPr txBox="1">
              <a:spLocks noChangeArrowheads="1"/>
            </p:cNvSpPr>
            <p:nvPr/>
          </p:nvSpPr>
          <p:spPr bwMode="auto">
            <a:xfrm>
              <a:off x="277" y="0"/>
              <a:ext cx="10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=  90000000</a:t>
              </a:r>
            </a:p>
          </p:txBody>
        </p:sp>
      </p:grp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2346325" y="5715000"/>
            <a:ext cx="340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/>
              <a:t>90000000</a:t>
            </a:r>
            <a:r>
              <a:rPr lang="zh-CN">
                <a:ea typeface="楷体_GB2312" pitchFamily="1" charset="-122"/>
              </a:rPr>
              <a:t>厘米 </a:t>
            </a:r>
            <a:r>
              <a:rPr lang="zh-CN" altLang="zh-CN"/>
              <a:t>= 900</a:t>
            </a:r>
            <a:r>
              <a:rPr lang="zh-CN">
                <a:ea typeface="楷体_GB2312" pitchFamily="1" charset="-122"/>
              </a:rPr>
              <a:t>千米</a:t>
            </a: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6096000" y="5278438"/>
            <a:ext cx="29416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b="1"/>
              <a:t>答：</a:t>
            </a:r>
            <a:r>
              <a:rPr lang="zh-CN" b="1">
                <a:ea typeface="楷体_GB2312" pitchFamily="1" charset="-122"/>
              </a:rPr>
              <a:t>南京到北京的实</a:t>
            </a:r>
          </a:p>
          <a:p>
            <a:r>
              <a:rPr lang="zh-CN" b="1">
                <a:ea typeface="楷体_GB2312" pitchFamily="1" charset="-122"/>
              </a:rPr>
              <a:t>际距离是</a:t>
            </a:r>
            <a:r>
              <a:rPr lang="zh-CN" altLang="zh-CN" b="1">
                <a:ea typeface="楷体_GB2312" pitchFamily="1" charset="-122"/>
              </a:rPr>
              <a:t>900</a:t>
            </a:r>
            <a:r>
              <a:rPr lang="zh-CN" b="1">
                <a:ea typeface="楷体_GB2312" pitchFamily="1" charset="-122"/>
              </a:rPr>
              <a:t>千米。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nimBg="1" autoUpdateAnimBg="0"/>
      <p:bldP spid="10271" grpId="0" autoUpdateAnimBg="0"/>
      <p:bldP spid="1027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990600" y="566738"/>
            <a:ext cx="762000" cy="457200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66FFFF"/>
              </a:gs>
              <a:gs pos="100000">
                <a:srgbClr val="00FF00"/>
              </a:gs>
            </a:gsLst>
            <a:lin ang="2700000" scaled="1"/>
          </a:gradFill>
          <a:ln w="9525" cmpd="sng">
            <a:solidFill>
              <a:schemeClr val="accent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>
                <a:ea typeface="楷体_GB2312" pitchFamily="1" charset="-122"/>
              </a:rPr>
              <a:t>例题</a:t>
            </a:r>
          </a:p>
        </p:txBody>
      </p:sp>
      <p:grpSp>
        <p:nvGrpSpPr>
          <p:cNvPr id="11267" name="Group 3"/>
          <p:cNvGrpSpPr/>
          <p:nvPr/>
        </p:nvGrpSpPr>
        <p:grpSpPr bwMode="auto">
          <a:xfrm>
            <a:off x="1371600" y="2043113"/>
            <a:ext cx="3232150" cy="471487"/>
            <a:chOff x="0" y="0"/>
            <a:chExt cx="2036" cy="297"/>
          </a:xfrm>
        </p:grpSpPr>
        <p:sp>
          <p:nvSpPr>
            <p:cNvPr id="11268" name="Text Box 4"/>
            <p:cNvSpPr txBox="1">
              <a:spLocks noChangeArrowheads="1"/>
            </p:cNvSpPr>
            <p:nvPr/>
          </p:nvSpPr>
          <p:spPr bwMode="auto">
            <a:xfrm>
              <a:off x="0" y="9"/>
              <a:ext cx="1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>
                  <a:ea typeface="楷体_GB2312" pitchFamily="1" charset="-122"/>
                </a:rPr>
                <a:t>解：设长应画</a:t>
              </a:r>
            </a:p>
          </p:txBody>
        </p:sp>
        <p:graphicFrame>
          <p:nvGraphicFramePr>
            <p:cNvPr id="11269" name="Object 5"/>
            <p:cNvGraphicFramePr>
              <a:graphicFrameLocks noChangeAspect="1"/>
            </p:cNvGraphicFramePr>
            <p:nvPr/>
          </p:nvGraphicFramePr>
          <p:xfrm>
            <a:off x="1200" y="44"/>
            <a:ext cx="213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59" r:id="rId3" imgW="127000" imgH="139700" progId="Equation.3">
                    <p:embed/>
                  </p:oleObj>
                </mc:Choice>
                <mc:Fallback>
                  <p:oleObj r:id="rId3" imgW="127000" imgH="1397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44"/>
                          <a:ext cx="213" cy="2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1344" y="0"/>
              <a:ext cx="6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>
                  <a:ea typeface="楷体_GB2312" pitchFamily="1" charset="-122"/>
                </a:rPr>
                <a:t>厘米。</a:t>
              </a:r>
            </a:p>
          </p:txBody>
        </p:sp>
      </p:grpSp>
      <p:grpSp>
        <p:nvGrpSpPr>
          <p:cNvPr id="11271" name="Group 7"/>
          <p:cNvGrpSpPr/>
          <p:nvPr/>
        </p:nvGrpSpPr>
        <p:grpSpPr bwMode="auto">
          <a:xfrm>
            <a:off x="1752600" y="3074988"/>
            <a:ext cx="2362200" cy="811212"/>
            <a:chOff x="0" y="0"/>
            <a:chExt cx="1488" cy="511"/>
          </a:xfrm>
        </p:grpSpPr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>
              <a:off x="0" y="244"/>
              <a:ext cx="672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3" name="Text Box 9"/>
            <p:cNvSpPr txBox="1">
              <a:spLocks noChangeArrowheads="1"/>
            </p:cNvSpPr>
            <p:nvPr/>
          </p:nvSpPr>
          <p:spPr bwMode="auto">
            <a:xfrm>
              <a:off x="48" y="223"/>
              <a:ext cx="5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11000</a:t>
              </a:r>
            </a:p>
          </p:txBody>
        </p:sp>
        <p:graphicFrame>
          <p:nvGraphicFramePr>
            <p:cNvPr id="11274" name="Object 10"/>
            <p:cNvGraphicFramePr>
              <a:graphicFrameLocks noChangeAspect="1"/>
            </p:cNvGraphicFramePr>
            <p:nvPr/>
          </p:nvGraphicFramePr>
          <p:xfrm>
            <a:off x="237" y="38"/>
            <a:ext cx="213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0" r:id="rId5" imgW="127000" imgH="139700" progId="Equation.3">
                    <p:embed/>
                  </p:oleObj>
                </mc:Choice>
                <mc:Fallback>
                  <p:oleObj r:id="rId5" imgW="127000" imgH="1397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7" y="38"/>
                          <a:ext cx="213" cy="2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701" y="108"/>
              <a:ext cx="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=</a:t>
              </a:r>
            </a:p>
          </p:txBody>
        </p:sp>
        <p:sp>
          <p:nvSpPr>
            <p:cNvPr id="11276" name="Line 12"/>
            <p:cNvSpPr>
              <a:spLocks noChangeShapeType="1"/>
            </p:cNvSpPr>
            <p:nvPr/>
          </p:nvSpPr>
          <p:spPr bwMode="auto">
            <a:xfrm>
              <a:off x="978" y="235"/>
              <a:ext cx="510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7" name="Text Box 13"/>
            <p:cNvSpPr txBox="1">
              <a:spLocks noChangeArrowheads="1"/>
            </p:cNvSpPr>
            <p:nvPr/>
          </p:nvSpPr>
          <p:spPr bwMode="auto">
            <a:xfrm>
              <a:off x="966" y="199"/>
              <a:ext cx="5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1000</a:t>
              </a:r>
            </a:p>
          </p:txBody>
        </p:sp>
        <p:sp>
          <p:nvSpPr>
            <p:cNvPr id="11278" name="Text Box 14"/>
            <p:cNvSpPr txBox="1">
              <a:spLocks noChangeArrowheads="1"/>
            </p:cNvSpPr>
            <p:nvPr/>
          </p:nvSpPr>
          <p:spPr bwMode="auto">
            <a:xfrm>
              <a:off x="1121" y="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1</a:t>
              </a:r>
            </a:p>
          </p:txBody>
        </p:sp>
      </p:grpSp>
      <p:grpSp>
        <p:nvGrpSpPr>
          <p:cNvPr id="11279" name="Group 15"/>
          <p:cNvGrpSpPr/>
          <p:nvPr/>
        </p:nvGrpSpPr>
        <p:grpSpPr bwMode="auto">
          <a:xfrm>
            <a:off x="2481263" y="4800600"/>
            <a:ext cx="1227137" cy="465138"/>
            <a:chOff x="0" y="0"/>
            <a:chExt cx="773" cy="293"/>
          </a:xfrm>
        </p:grpSpPr>
        <p:graphicFrame>
          <p:nvGraphicFramePr>
            <p:cNvPr id="11280" name="Object 16"/>
            <p:cNvGraphicFramePr>
              <a:graphicFrameLocks noChangeAspect="1"/>
            </p:cNvGraphicFramePr>
            <p:nvPr/>
          </p:nvGraphicFramePr>
          <p:xfrm>
            <a:off x="0" y="48"/>
            <a:ext cx="213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1" r:id="rId6" imgW="127000" imgH="139700" progId="Equation.3">
                    <p:embed/>
                  </p:oleObj>
                </mc:Choice>
                <mc:Fallback>
                  <p:oleObj r:id="rId6" imgW="127000" imgH="13970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48"/>
                          <a:ext cx="213" cy="2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81" name="Text Box 17"/>
            <p:cNvSpPr txBox="1">
              <a:spLocks noChangeArrowheads="1"/>
            </p:cNvSpPr>
            <p:nvPr/>
          </p:nvSpPr>
          <p:spPr bwMode="auto">
            <a:xfrm>
              <a:off x="261" y="0"/>
              <a:ext cx="5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=  11</a:t>
              </a:r>
            </a:p>
          </p:txBody>
        </p:sp>
      </p:grpSp>
      <p:grpSp>
        <p:nvGrpSpPr>
          <p:cNvPr id="11282" name="Group 18"/>
          <p:cNvGrpSpPr/>
          <p:nvPr/>
        </p:nvGrpSpPr>
        <p:grpSpPr bwMode="auto">
          <a:xfrm>
            <a:off x="1187450" y="965200"/>
            <a:ext cx="7118350" cy="1016000"/>
            <a:chOff x="0" y="0"/>
            <a:chExt cx="4484" cy="640"/>
          </a:xfrm>
        </p:grpSpPr>
        <p:sp>
          <p:nvSpPr>
            <p:cNvPr id="11283" name="Text Box 19"/>
            <p:cNvSpPr txBox="1">
              <a:spLocks noChangeArrowheads="1"/>
            </p:cNvSpPr>
            <p:nvPr/>
          </p:nvSpPr>
          <p:spPr bwMode="auto">
            <a:xfrm>
              <a:off x="0" y="0"/>
              <a:ext cx="448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       </a:t>
              </a:r>
              <a:r>
                <a:rPr lang="zh-CN">
                  <a:ea typeface="楷体_GB2312" pitchFamily="1" charset="-122"/>
                </a:rPr>
                <a:t>一个长方形操场，长</a:t>
              </a:r>
              <a:r>
                <a:rPr lang="zh-CN" altLang="zh-CN">
                  <a:ea typeface="楷体_GB2312" pitchFamily="1" charset="-122"/>
                </a:rPr>
                <a:t>110</a:t>
              </a:r>
              <a:r>
                <a:rPr lang="zh-CN">
                  <a:ea typeface="楷体_GB2312" pitchFamily="1" charset="-122"/>
                </a:rPr>
                <a:t>米，宽</a:t>
              </a:r>
              <a:r>
                <a:rPr lang="zh-CN" altLang="zh-CN">
                  <a:ea typeface="楷体_GB2312" pitchFamily="1" charset="-122"/>
                </a:rPr>
                <a:t>90</a:t>
              </a:r>
              <a:r>
                <a:rPr lang="zh-CN">
                  <a:ea typeface="楷体_GB2312" pitchFamily="1" charset="-122"/>
                </a:rPr>
                <a:t>米。把它画在</a:t>
              </a:r>
            </a:p>
            <a:p>
              <a:r>
                <a:rPr lang="zh-CN">
                  <a:ea typeface="楷体_GB2312" pitchFamily="1" charset="-122"/>
                </a:rPr>
                <a:t>比例尺是           的图纸上，长和宽各应画多少厘米？</a:t>
              </a:r>
            </a:p>
          </p:txBody>
        </p:sp>
        <p:sp>
          <p:nvSpPr>
            <p:cNvPr id="11284" name="Line 20"/>
            <p:cNvSpPr>
              <a:spLocks noChangeShapeType="1"/>
            </p:cNvSpPr>
            <p:nvPr/>
          </p:nvSpPr>
          <p:spPr bwMode="auto">
            <a:xfrm>
              <a:off x="836" y="395"/>
              <a:ext cx="480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5" name="Text Box 21"/>
            <p:cNvSpPr txBox="1">
              <a:spLocks noChangeArrowheads="1"/>
            </p:cNvSpPr>
            <p:nvPr/>
          </p:nvSpPr>
          <p:spPr bwMode="auto">
            <a:xfrm>
              <a:off x="816" y="352"/>
              <a:ext cx="5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1000</a:t>
              </a:r>
            </a:p>
          </p:txBody>
        </p:sp>
        <p:sp>
          <p:nvSpPr>
            <p:cNvPr id="11286" name="Text Box 22"/>
            <p:cNvSpPr txBox="1">
              <a:spLocks noChangeArrowheads="1"/>
            </p:cNvSpPr>
            <p:nvPr/>
          </p:nvSpPr>
          <p:spPr bwMode="auto">
            <a:xfrm>
              <a:off x="960" y="16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1</a:t>
              </a:r>
            </a:p>
          </p:txBody>
        </p:sp>
      </p:grp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2006600" y="2590800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/>
              <a:t>110</a:t>
            </a:r>
            <a:r>
              <a:rPr lang="zh-CN">
                <a:ea typeface="楷体_GB2312" pitchFamily="1" charset="-122"/>
              </a:rPr>
              <a:t>米</a:t>
            </a:r>
            <a:r>
              <a:rPr lang="zh-CN"/>
              <a:t> </a:t>
            </a:r>
            <a:r>
              <a:rPr lang="zh-CN" altLang="zh-CN"/>
              <a:t>= 11000</a:t>
            </a:r>
            <a:r>
              <a:rPr lang="zh-CN">
                <a:ea typeface="楷体_GB2312" pitchFamily="1" charset="-122"/>
              </a:rPr>
              <a:t>厘米</a:t>
            </a:r>
          </a:p>
        </p:txBody>
      </p:sp>
      <p:grpSp>
        <p:nvGrpSpPr>
          <p:cNvPr id="11288" name="Group 24"/>
          <p:cNvGrpSpPr/>
          <p:nvPr/>
        </p:nvGrpSpPr>
        <p:grpSpPr bwMode="auto">
          <a:xfrm>
            <a:off x="2438400" y="4019550"/>
            <a:ext cx="2286000" cy="781050"/>
            <a:chOff x="0" y="0"/>
            <a:chExt cx="1440" cy="492"/>
          </a:xfrm>
        </p:grpSpPr>
        <p:graphicFrame>
          <p:nvGraphicFramePr>
            <p:cNvPr id="11289" name="Object 25"/>
            <p:cNvGraphicFramePr>
              <a:graphicFrameLocks noChangeAspect="1"/>
            </p:cNvGraphicFramePr>
            <p:nvPr/>
          </p:nvGraphicFramePr>
          <p:xfrm>
            <a:off x="0" y="131"/>
            <a:ext cx="213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2" r:id="rId7" imgW="127000" imgH="139700" progId="Equation.3">
                    <p:embed/>
                  </p:oleObj>
                </mc:Choice>
                <mc:Fallback>
                  <p:oleObj r:id="rId7" imgW="127000" imgH="139700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131"/>
                          <a:ext cx="213" cy="2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90" name="Text Box 26"/>
            <p:cNvSpPr txBox="1">
              <a:spLocks noChangeArrowheads="1"/>
            </p:cNvSpPr>
            <p:nvPr/>
          </p:nvSpPr>
          <p:spPr bwMode="auto">
            <a:xfrm>
              <a:off x="271" y="108"/>
              <a:ext cx="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=</a:t>
              </a:r>
            </a:p>
          </p:txBody>
        </p:sp>
        <p:sp>
          <p:nvSpPr>
            <p:cNvPr id="11291" name="Line 27"/>
            <p:cNvSpPr>
              <a:spLocks noChangeShapeType="1"/>
            </p:cNvSpPr>
            <p:nvPr/>
          </p:nvSpPr>
          <p:spPr bwMode="auto">
            <a:xfrm>
              <a:off x="528" y="252"/>
              <a:ext cx="912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2" name="Text Box 28"/>
            <p:cNvSpPr txBox="1">
              <a:spLocks noChangeArrowheads="1"/>
            </p:cNvSpPr>
            <p:nvPr/>
          </p:nvSpPr>
          <p:spPr bwMode="auto">
            <a:xfrm>
              <a:off x="705" y="204"/>
              <a:ext cx="5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1000</a:t>
              </a:r>
            </a:p>
          </p:txBody>
        </p:sp>
        <p:sp>
          <p:nvSpPr>
            <p:cNvPr id="11293" name="Text Box 29"/>
            <p:cNvSpPr txBox="1">
              <a:spLocks noChangeArrowheads="1"/>
            </p:cNvSpPr>
            <p:nvPr/>
          </p:nvSpPr>
          <p:spPr bwMode="auto">
            <a:xfrm>
              <a:off x="498" y="0"/>
              <a:ext cx="9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11000 ×1</a:t>
              </a:r>
            </a:p>
          </p:txBody>
        </p:sp>
      </p:grp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5892800" y="2597150"/>
            <a:ext cx="233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/>
              <a:t>90</a:t>
            </a:r>
            <a:r>
              <a:rPr lang="zh-CN">
                <a:ea typeface="楷体_GB2312" pitchFamily="1" charset="-122"/>
              </a:rPr>
              <a:t>米</a:t>
            </a:r>
            <a:r>
              <a:rPr lang="zh-CN"/>
              <a:t> </a:t>
            </a:r>
            <a:r>
              <a:rPr lang="zh-CN" altLang="zh-CN"/>
              <a:t>= 9000</a:t>
            </a:r>
            <a:r>
              <a:rPr lang="zh-CN">
                <a:ea typeface="楷体_GB2312" pitchFamily="1" charset="-122"/>
              </a:rPr>
              <a:t>厘米</a:t>
            </a:r>
          </a:p>
        </p:txBody>
      </p:sp>
      <p:grpSp>
        <p:nvGrpSpPr>
          <p:cNvPr id="11295" name="Group 31"/>
          <p:cNvGrpSpPr/>
          <p:nvPr/>
        </p:nvGrpSpPr>
        <p:grpSpPr bwMode="auto">
          <a:xfrm>
            <a:off x="5257800" y="2049463"/>
            <a:ext cx="3232150" cy="471487"/>
            <a:chOff x="0" y="0"/>
            <a:chExt cx="2036" cy="297"/>
          </a:xfrm>
        </p:grpSpPr>
        <p:sp>
          <p:nvSpPr>
            <p:cNvPr id="11296" name="Text Box 32"/>
            <p:cNvSpPr txBox="1">
              <a:spLocks noChangeArrowheads="1"/>
            </p:cNvSpPr>
            <p:nvPr/>
          </p:nvSpPr>
          <p:spPr bwMode="auto">
            <a:xfrm>
              <a:off x="0" y="9"/>
              <a:ext cx="1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>
                  <a:ea typeface="楷体_GB2312" pitchFamily="1" charset="-122"/>
                </a:rPr>
                <a:t>解：设宽应画</a:t>
              </a:r>
            </a:p>
          </p:txBody>
        </p:sp>
        <p:sp>
          <p:nvSpPr>
            <p:cNvPr id="11297" name="Text Box 33"/>
            <p:cNvSpPr txBox="1">
              <a:spLocks noChangeArrowheads="1"/>
            </p:cNvSpPr>
            <p:nvPr/>
          </p:nvSpPr>
          <p:spPr bwMode="auto">
            <a:xfrm>
              <a:off x="1344" y="0"/>
              <a:ext cx="6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>
                  <a:ea typeface="楷体_GB2312" pitchFamily="1" charset="-122"/>
                </a:rPr>
                <a:t>厘米。</a:t>
              </a:r>
            </a:p>
          </p:txBody>
        </p:sp>
        <p:graphicFrame>
          <p:nvGraphicFramePr>
            <p:cNvPr id="11298" name="Object 34"/>
            <p:cNvGraphicFramePr>
              <a:graphicFrameLocks noChangeAspect="1"/>
            </p:cNvGraphicFramePr>
            <p:nvPr/>
          </p:nvGraphicFramePr>
          <p:xfrm>
            <a:off x="1209" y="53"/>
            <a:ext cx="180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3" r:id="rId8" imgW="139700" imgH="165100" progId="Equation.3">
                    <p:embed/>
                  </p:oleObj>
                </mc:Choice>
                <mc:Fallback>
                  <p:oleObj r:id="rId8" imgW="139700" imgH="165100" progId="Equation.3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9" y="53"/>
                          <a:ext cx="180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299" name="Group 35"/>
          <p:cNvGrpSpPr/>
          <p:nvPr/>
        </p:nvGrpSpPr>
        <p:grpSpPr bwMode="auto">
          <a:xfrm>
            <a:off x="5638800" y="3081338"/>
            <a:ext cx="2362200" cy="811212"/>
            <a:chOff x="0" y="0"/>
            <a:chExt cx="1488" cy="511"/>
          </a:xfrm>
        </p:grpSpPr>
        <p:sp>
          <p:nvSpPr>
            <p:cNvPr id="11300" name="Line 36"/>
            <p:cNvSpPr>
              <a:spLocks noChangeShapeType="1"/>
            </p:cNvSpPr>
            <p:nvPr/>
          </p:nvSpPr>
          <p:spPr bwMode="auto">
            <a:xfrm>
              <a:off x="0" y="244"/>
              <a:ext cx="672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1" name="Text Box 37"/>
            <p:cNvSpPr txBox="1">
              <a:spLocks noChangeArrowheads="1"/>
            </p:cNvSpPr>
            <p:nvPr/>
          </p:nvSpPr>
          <p:spPr bwMode="auto">
            <a:xfrm>
              <a:off x="84" y="223"/>
              <a:ext cx="5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9000</a:t>
              </a:r>
            </a:p>
          </p:txBody>
        </p:sp>
        <p:sp>
          <p:nvSpPr>
            <p:cNvPr id="11302" name="Text Box 38"/>
            <p:cNvSpPr txBox="1">
              <a:spLocks noChangeArrowheads="1"/>
            </p:cNvSpPr>
            <p:nvPr/>
          </p:nvSpPr>
          <p:spPr bwMode="auto">
            <a:xfrm>
              <a:off x="701" y="108"/>
              <a:ext cx="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=</a:t>
              </a:r>
            </a:p>
          </p:txBody>
        </p:sp>
        <p:sp>
          <p:nvSpPr>
            <p:cNvPr id="11303" name="Line 39"/>
            <p:cNvSpPr>
              <a:spLocks noChangeShapeType="1"/>
            </p:cNvSpPr>
            <p:nvPr/>
          </p:nvSpPr>
          <p:spPr bwMode="auto">
            <a:xfrm>
              <a:off x="978" y="235"/>
              <a:ext cx="510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4" name="Text Box 40"/>
            <p:cNvSpPr txBox="1">
              <a:spLocks noChangeArrowheads="1"/>
            </p:cNvSpPr>
            <p:nvPr/>
          </p:nvSpPr>
          <p:spPr bwMode="auto">
            <a:xfrm>
              <a:off x="966" y="199"/>
              <a:ext cx="5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1000</a:t>
              </a:r>
            </a:p>
          </p:txBody>
        </p:sp>
        <p:sp>
          <p:nvSpPr>
            <p:cNvPr id="11305" name="Text Box 41"/>
            <p:cNvSpPr txBox="1">
              <a:spLocks noChangeArrowheads="1"/>
            </p:cNvSpPr>
            <p:nvPr/>
          </p:nvSpPr>
          <p:spPr bwMode="auto">
            <a:xfrm>
              <a:off x="1121" y="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1</a:t>
              </a:r>
            </a:p>
          </p:txBody>
        </p:sp>
        <p:graphicFrame>
          <p:nvGraphicFramePr>
            <p:cNvPr id="11306" name="Object 42"/>
            <p:cNvGraphicFramePr>
              <a:graphicFrameLocks noChangeAspect="1"/>
            </p:cNvGraphicFramePr>
            <p:nvPr/>
          </p:nvGraphicFramePr>
          <p:xfrm>
            <a:off x="252" y="27"/>
            <a:ext cx="180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4" r:id="rId10" imgW="139700" imgH="165100" progId="Equation.3">
                    <p:embed/>
                  </p:oleObj>
                </mc:Choice>
                <mc:Fallback>
                  <p:oleObj r:id="rId10" imgW="139700" imgH="165100" progId="Equation.3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2" y="27"/>
                          <a:ext cx="180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307" name="Group 43"/>
          <p:cNvGrpSpPr/>
          <p:nvPr/>
        </p:nvGrpSpPr>
        <p:grpSpPr bwMode="auto">
          <a:xfrm>
            <a:off x="6386513" y="4025900"/>
            <a:ext cx="2071687" cy="781050"/>
            <a:chOff x="0" y="0"/>
            <a:chExt cx="1305" cy="492"/>
          </a:xfrm>
        </p:grpSpPr>
        <p:sp>
          <p:nvSpPr>
            <p:cNvPr id="11308" name="Text Box 44"/>
            <p:cNvSpPr txBox="1">
              <a:spLocks noChangeArrowheads="1"/>
            </p:cNvSpPr>
            <p:nvPr/>
          </p:nvSpPr>
          <p:spPr bwMode="auto">
            <a:xfrm>
              <a:off x="232" y="108"/>
              <a:ext cx="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=</a:t>
              </a:r>
            </a:p>
          </p:txBody>
        </p:sp>
        <p:sp>
          <p:nvSpPr>
            <p:cNvPr id="11309" name="Line 45"/>
            <p:cNvSpPr>
              <a:spLocks noChangeShapeType="1"/>
            </p:cNvSpPr>
            <p:nvPr/>
          </p:nvSpPr>
          <p:spPr bwMode="auto">
            <a:xfrm>
              <a:off x="489" y="252"/>
              <a:ext cx="816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10" name="Text Box 46"/>
            <p:cNvSpPr txBox="1">
              <a:spLocks noChangeArrowheads="1"/>
            </p:cNvSpPr>
            <p:nvPr/>
          </p:nvSpPr>
          <p:spPr bwMode="auto">
            <a:xfrm>
              <a:off x="585" y="204"/>
              <a:ext cx="5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1000</a:t>
              </a:r>
            </a:p>
          </p:txBody>
        </p:sp>
        <p:sp>
          <p:nvSpPr>
            <p:cNvPr id="11311" name="Text Box 47"/>
            <p:cNvSpPr txBox="1">
              <a:spLocks noChangeArrowheads="1"/>
            </p:cNvSpPr>
            <p:nvPr/>
          </p:nvSpPr>
          <p:spPr bwMode="auto">
            <a:xfrm>
              <a:off x="459" y="0"/>
              <a:ext cx="8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9000 ×1</a:t>
              </a:r>
            </a:p>
          </p:txBody>
        </p:sp>
        <p:graphicFrame>
          <p:nvGraphicFramePr>
            <p:cNvPr id="11312" name="Object 48"/>
            <p:cNvGraphicFramePr>
              <a:graphicFrameLocks noChangeAspect="1"/>
            </p:cNvGraphicFramePr>
            <p:nvPr/>
          </p:nvGraphicFramePr>
          <p:xfrm>
            <a:off x="0" y="149"/>
            <a:ext cx="180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5" r:id="rId11" imgW="139700" imgH="165100" progId="Equation.3">
                    <p:embed/>
                  </p:oleObj>
                </mc:Choice>
                <mc:Fallback>
                  <p:oleObj r:id="rId11" imgW="139700" imgH="165100" progId="Equation.3">
                    <p:embed/>
                    <p:pic>
                      <p:nvPicPr>
                        <p:cNvPr id="0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149"/>
                          <a:ext cx="180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313" name="Group 49"/>
          <p:cNvGrpSpPr/>
          <p:nvPr/>
        </p:nvGrpSpPr>
        <p:grpSpPr bwMode="auto">
          <a:xfrm>
            <a:off x="6386513" y="4806950"/>
            <a:ext cx="1131887" cy="457200"/>
            <a:chOff x="0" y="0"/>
            <a:chExt cx="713" cy="288"/>
          </a:xfrm>
        </p:grpSpPr>
        <p:sp>
          <p:nvSpPr>
            <p:cNvPr id="11314" name="Text Box 50"/>
            <p:cNvSpPr txBox="1">
              <a:spLocks noChangeArrowheads="1"/>
            </p:cNvSpPr>
            <p:nvPr/>
          </p:nvSpPr>
          <p:spPr bwMode="auto">
            <a:xfrm>
              <a:off x="249" y="0"/>
              <a:ext cx="4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/>
                <a:t>=   9</a:t>
              </a:r>
            </a:p>
          </p:txBody>
        </p:sp>
        <p:graphicFrame>
          <p:nvGraphicFramePr>
            <p:cNvPr id="11315" name="Object 51"/>
            <p:cNvGraphicFramePr>
              <a:graphicFrameLocks noChangeAspect="1"/>
            </p:cNvGraphicFramePr>
            <p:nvPr/>
          </p:nvGraphicFramePr>
          <p:xfrm>
            <a:off x="0" y="44"/>
            <a:ext cx="180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6" r:id="rId12" imgW="139700" imgH="165100" progId="Equation.3">
                    <p:embed/>
                  </p:oleObj>
                </mc:Choice>
                <mc:Fallback>
                  <p:oleObj r:id="rId12" imgW="139700" imgH="165100" progId="Equation.3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44"/>
                          <a:ext cx="180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316" name="Text Box 52"/>
          <p:cNvSpPr txBox="1">
            <a:spLocks noChangeArrowheads="1"/>
          </p:cNvSpPr>
          <p:nvPr/>
        </p:nvSpPr>
        <p:spPr bwMode="auto">
          <a:xfrm>
            <a:off x="2346325" y="5562600"/>
            <a:ext cx="490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>
                <a:ea typeface="楷体_GB2312" pitchFamily="1" charset="-122"/>
              </a:rPr>
              <a:t>答：长应画</a:t>
            </a:r>
            <a:r>
              <a:rPr lang="zh-CN" altLang="zh-CN"/>
              <a:t>11</a:t>
            </a:r>
            <a:r>
              <a:rPr lang="zh-CN">
                <a:ea typeface="楷体_GB2312" pitchFamily="1" charset="-122"/>
              </a:rPr>
              <a:t>厘米，宽应画</a:t>
            </a:r>
            <a:r>
              <a:rPr lang="zh-CN" altLang="zh-CN"/>
              <a:t>9</a:t>
            </a:r>
            <a:r>
              <a:rPr lang="zh-CN">
                <a:ea typeface="楷体_GB2312" pitchFamily="1" charset="-122"/>
              </a:rPr>
              <a:t>厘米</a:t>
            </a:r>
            <a:r>
              <a:rPr lang="zh-CN"/>
              <a:t>。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7" grpId="0" autoUpdateAnimBg="0"/>
      <p:bldP spid="11294" grpId="0" autoUpdateAnimBg="0"/>
      <p:bldP spid="11316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演示文稿2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演示文稿2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演示文稿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文稿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文稿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文稿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文稿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文稿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文稿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\\Yiqingnv\共享\演示文稿2.pot</Template>
  <TotalTime>0</TotalTime>
  <Words>689</Words>
  <Application>Microsoft Office PowerPoint</Application>
  <PresentationFormat>全屏显示(4:3)</PresentationFormat>
  <Paragraphs>144</Paragraphs>
  <Slides>11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4" baseType="lpstr">
      <vt:lpstr>方正舒体</vt:lpstr>
      <vt:lpstr>汉仪小隶书简</vt:lpstr>
      <vt:lpstr>华康海报体W12(P)</vt:lpstr>
      <vt:lpstr>华文新魏</vt:lpstr>
      <vt:lpstr>楷体_GB2312</vt:lpstr>
      <vt:lpstr>隶书</vt:lpstr>
      <vt:lpstr>宋体</vt:lpstr>
      <vt:lpstr>微软雅黑</vt:lpstr>
      <vt:lpstr>Arial</vt:lpstr>
      <vt:lpstr>Calibri</vt:lpstr>
      <vt:lpstr>Times New Roman</vt:lpstr>
      <vt:lpstr>WWW.2PPT.COM
</vt:lpstr>
      <vt:lpstr>Equation.3</vt:lpstr>
      <vt:lpstr>PowerPoint 演示文稿</vt:lpstr>
      <vt:lpstr>教学目标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全课总结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2021-12-31T02:35:16Z</dcterms:created>
  <dcterms:modified xsi:type="dcterms:W3CDTF">2023-01-16T16:10:24Z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EB7599F70405425E834603C1EDAEF269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