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4" r:id="rId3"/>
    <p:sldId id="258" r:id="rId4"/>
    <p:sldId id="265" r:id="rId5"/>
    <p:sldId id="263" r:id="rId6"/>
    <p:sldId id="267" r:id="rId7"/>
    <p:sldId id="268" r:id="rId8"/>
    <p:sldId id="269" r:id="rId9"/>
    <p:sldId id="271" r:id="rId10"/>
    <p:sldId id="270" r:id="rId11"/>
    <p:sldId id="260" r:id="rId12"/>
    <p:sldId id="266" r:id="rId13"/>
    <p:sldId id="261" r:id="rId14"/>
    <p:sldId id="259" r:id="rId15"/>
    <p:sldId id="274" r:id="rId16"/>
    <p:sldId id="275" r:id="rId17"/>
    <p:sldId id="276" r:id="rId18"/>
    <p:sldId id="287" r:id="rId19"/>
    <p:sldId id="288" r:id="rId20"/>
    <p:sldId id="289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9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1D282-019E-4D6C-AA00-EBE2A14B21E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BAFF-8E9F-48B2-BCEA-BFE1DF1DFD1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DBAFF-8E9F-48B2-BCEA-BFE1DF1DFD1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6C158-18F1-4CC5-97EE-ED3550CF44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4EA30-C32E-4420-A8F2-C47C0630DB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9F49-1E44-43CF-BD8F-70FFA677AE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40BED-76A7-4263-9599-75A9267007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E1504-EB4F-4941-8E5D-D2E6EF3B01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9EA16BB-1931-43A0-9CF6-126D91F9941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62E10FD-D841-498E-AF48-D606151255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859D6-8219-4852-BD5D-46CC13AC43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3D11D-1CBE-4050-91B2-01530A0A9F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F3A7A-0F97-4FB2-B736-8E4E3E85854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71059-5CF3-4EE0-B267-C0858E2CE8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F9C59B-A4AE-42BC-8D00-9B6EB41A50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9527-C7C7-48C1-BC50-6B7DF1930E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3580F-D4DD-4F4B-A0D3-775942F073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E75B7-3EE8-4ED0-86FF-ADD1F64253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2F00C-106C-49AF-8512-366C959AE6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AF74D-69DE-4FE2-9F1A-57B5997BFE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A9319-CE7C-456E-8899-10C8503D23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8AC64-B1DA-4E7F-9E9D-EFD7E73760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0BBDB-58FA-47F9-91A4-79CFF48C21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1F12A-78CE-4E16-8BF8-6A2614A984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0EECF-31BB-41AD-A3ED-EB6BEC114E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C01E7-DC49-4B10-A27D-F1C4DF8E6B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FFFFFF"/>
            </a:gs>
            <a:gs pos="55000">
              <a:srgbClr val="F3F3F3"/>
            </a:gs>
            <a:gs pos="100000">
              <a:srgbClr val="D2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 noChangeArrowheads="1"/>
          </p:cNvPicPr>
          <p:nvPr/>
        </p:nvPicPr>
        <p:blipFill>
          <a:blip r:embed="rId14">
            <a:lum bright="12000" contrast="40000"/>
          </a:blip>
          <a:srcRect/>
          <a:stretch>
            <a:fillRect/>
          </a:stretch>
        </p:blipFill>
        <p:spPr bwMode="auto">
          <a:xfrm>
            <a:off x="6667500" y="4914900"/>
            <a:ext cx="24765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3"/>
          <p:cNvGrpSpPr/>
          <p:nvPr/>
        </p:nvGrpSpPr>
        <p:grpSpPr bwMode="auto">
          <a:xfrm>
            <a:off x="-4763" y="-4763"/>
            <a:ext cx="9155113" cy="84138"/>
            <a:chOff x="0" y="0"/>
            <a:chExt cx="5768" cy="54"/>
          </a:xfrm>
        </p:grpSpPr>
        <p:pic>
          <p:nvPicPr>
            <p:cNvPr id="1028" name="矩形 9"/>
            <p:cNvPicPr>
              <a:picLocks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0" y="0"/>
              <a:ext cx="5768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4" y="4"/>
              <a:ext cx="576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0000"/>
                </a:solidFill>
                <a:latin typeface="Cambria" panose="02040503050406030204" pitchFamily="18" charset="0"/>
                <a:ea typeface="华文楷体" panose="02010600040101010101" pitchFamily="2" charset="-122"/>
              </a:endParaRPr>
            </a:p>
          </p:txBody>
        </p:sp>
      </p:grpSp>
      <p:grpSp>
        <p:nvGrpSpPr>
          <p:cNvPr id="1030" name="Group 6"/>
          <p:cNvGrpSpPr/>
          <p:nvPr/>
        </p:nvGrpSpPr>
        <p:grpSpPr bwMode="auto">
          <a:xfrm>
            <a:off x="-4763" y="36513"/>
            <a:ext cx="4583113" cy="79375"/>
            <a:chOff x="0" y="0"/>
            <a:chExt cx="2888" cy="50"/>
          </a:xfrm>
        </p:grpSpPr>
        <p:pic>
          <p:nvPicPr>
            <p:cNvPr id="1031" name="矩形 10"/>
            <p:cNvPicPr>
              <a:picLocks noChangeArrowheads="1"/>
            </p:cNvPicPr>
            <p:nvPr/>
          </p:nvPicPr>
          <p:blipFill>
            <a:blip r:embed="rId16" cstate="email"/>
            <a:srcRect/>
            <a:stretch>
              <a:fillRect/>
            </a:stretch>
          </p:blipFill>
          <p:spPr bwMode="auto">
            <a:xfrm>
              <a:off x="0" y="0"/>
              <a:ext cx="288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4" y="3"/>
              <a:ext cx="2880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000000"/>
                </a:solidFill>
                <a:latin typeface="Cambria" panose="02040503050406030204" pitchFamily="18" charset="0"/>
                <a:ea typeface="华文楷体" panose="02010600040101010101" pitchFamily="2" charset="-122"/>
              </a:endParaRPr>
            </a:p>
          </p:txBody>
        </p:sp>
      </p:grpSp>
      <p:pic>
        <p:nvPicPr>
          <p:cNvPr id="1033" name="图片 8"/>
          <p:cNvPicPr>
            <a:picLocks noChangeAspect="1" noChangeArrowheads="1"/>
          </p:cNvPicPr>
          <p:nvPr/>
        </p:nvPicPr>
        <p:blipFill>
          <a:blip r:embed="rId17" cstate="email">
            <a:lum bright="34000" contrast="40000"/>
          </a:blip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3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41D7B58-418C-4F27-B133-7A695ED771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3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A92669A-1C75-49B5-9CAF-A4413A9074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³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®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¯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0" y="1484784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What’s in your room?</a:t>
            </a:r>
            <a:endParaRPr lang="zh-CN" altLang="en-US" sz="5400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8756" y="5229200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2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4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5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6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300" y="-163513"/>
            <a:ext cx="36877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AutoShape 1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68" name="AutoShape 2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69" name="AutoShape 3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0" name="AutoShape 4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1" name="AutoShape 5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2" name="AutoShape 6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3" name="AutoShape 7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4" name="AutoShape 8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5" name="AutoShape 9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6" name="AutoShape 10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377" name="AutoShape 11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5378" name="图片 20" descr="4%4B06~]V_)(C@GFNCFDM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700213"/>
            <a:ext cx="611981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539552" y="1124744"/>
            <a:ext cx="83724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Practice:</a:t>
            </a:r>
          </a:p>
          <a:p>
            <a:pPr eaLnBrk="1" hangingPunct="1"/>
            <a:r>
              <a:rPr lang="zh-CN" alt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请用“</a:t>
            </a:r>
            <a:r>
              <a:rPr 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There is</a:t>
            </a:r>
            <a:r>
              <a:rPr lang="zh-CN" alt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”或者</a:t>
            </a:r>
            <a:endParaRPr lang="en-US" sz="4400" dirty="0">
              <a:solidFill>
                <a:srgbClr val="FF0000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eaLnBrk="1" hangingPunct="1"/>
            <a:r>
              <a:rPr lang="zh-CN" alt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“</a:t>
            </a:r>
            <a:r>
              <a:rPr 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There are”</a:t>
            </a:r>
            <a:r>
              <a:rPr lang="zh-CN" altLang="en-US" sz="4400" dirty="0">
                <a:solidFill>
                  <a:srgbClr val="FF000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描述房间的物件。</a:t>
            </a:r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7411" name="AutoShape 2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7412" name="Picture 11" descr="%7V93%81AF5~1XW$R@AS@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" descr="C:\Users\Administrator\AppData\Roaming\Tencent\Users\353162747\QQ\WinTemp\RichOle\@`PGQC$3XIMOL~O10WA}73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692150"/>
            <a:ext cx="9350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图片 9" descr="4%4B06~]V_)(C@GFNCFDMTJ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1628775"/>
            <a:ext cx="8651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" descr="C:\Users\Administrator\AppData\Roaming\Tencent\Users\353162747\QQ\WinTemp\RichOle\}MSHJ3_BM]K9P8YNG]7LF~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1844675"/>
            <a:ext cx="6572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U86}VHFM5YC{TB9%9MTL$W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1196975"/>
            <a:ext cx="7488238" cy="5327650"/>
          </a:xfrm>
          <a:noFill/>
        </p:spPr>
      </p:pic>
      <p:pic>
        <p:nvPicPr>
          <p:cNvPr id="18435" name="Picture 1" descr="C:\Users\Administrator\AppData\Roaming\Tencent\Users\353162747\QQ\WinTemp\RichOle\DR417`KO})ATRIPRMZB{(1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412875"/>
            <a:ext cx="12858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" descr="C:\Users\Administrator\AppData\Roaming\Tencent\Users\353162747\QQ\WinTemp\RichOle\RG@E%1[F`KLMXCT%WS3`7$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6600" y="3141663"/>
            <a:ext cx="7191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 descr="C:\Users\Administrator\AppData\Roaming\Tencent\Users\353162747\QQ\WinTemp\RichOle\0{@BJSR`WTSSF6)}T~I1WU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2781300"/>
            <a:ext cx="21034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0" y="0"/>
            <a:ext cx="6126163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Please look at the picture </a:t>
            </a:r>
          </a:p>
          <a:p>
            <a:pPr eaLnBrk="1" hangingPunct="1"/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and answer my question.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请看图回答问题。）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395288" y="1125538"/>
            <a:ext cx="8229600" cy="287952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dirty="0"/>
              <a:t>我们用</a:t>
            </a:r>
            <a:r>
              <a:rPr lang="en-US" dirty="0"/>
              <a:t>“There is” and “There are” </a:t>
            </a:r>
            <a:r>
              <a:rPr lang="zh-CN" altLang="en-US" dirty="0"/>
              <a:t>来描述“某地有某物”。</a:t>
            </a:r>
            <a:endParaRPr 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/>
              <a:t>There is a/an </a:t>
            </a:r>
            <a:r>
              <a:rPr lang="zh-CN" altLang="en-US" dirty="0"/>
              <a:t>名词单数</a:t>
            </a:r>
            <a:r>
              <a:rPr lang="en-US" dirty="0"/>
              <a:t>....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/>
              <a:t>There are </a:t>
            </a:r>
            <a:r>
              <a:rPr lang="zh-CN" altLang="en-US" dirty="0"/>
              <a:t>名词复数</a:t>
            </a:r>
            <a:r>
              <a:rPr lang="en-US" dirty="0"/>
              <a:t>....</a:t>
            </a:r>
            <a:endParaRPr lang="zh-CN" altLang="en-US" dirty="0"/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/>
          <p:cNvSpPr>
            <a:spLocks noGrp="1"/>
          </p:cNvSpPr>
          <p:nvPr>
            <p:ph idx="4294967295"/>
          </p:nvPr>
        </p:nvSpPr>
        <p:spPr>
          <a:xfrm>
            <a:off x="107950" y="1558925"/>
            <a:ext cx="8661400" cy="5299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1 What’s on the wall?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2 What’s on the desk?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3 What’s in front of the desk?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4 What’s beside the desk?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5 What’s beside the bed?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4200" dirty="0">
              <a:latin typeface="楷体_GB2312" charset="-122"/>
              <a:ea typeface="楷体_GB2312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4200" dirty="0">
                <a:latin typeface="楷体_GB2312" charset="-122"/>
                <a:ea typeface="楷体_GB2312" charset="-122"/>
              </a:rPr>
              <a:t> </a:t>
            </a:r>
            <a:endParaRPr lang="zh-CN" altLang="en-US" sz="4200" dirty="0">
              <a:latin typeface="楷体_GB2312" charset="-122"/>
              <a:ea typeface="楷体_GB2312" charset="-122"/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693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 dirty="0" err="1">
                <a:solidFill>
                  <a:srgbClr val="FF0000"/>
                </a:solidFill>
              </a:rPr>
              <a:t>Practise</a:t>
            </a:r>
            <a:r>
              <a:rPr lang="zh-CN" altLang="en-US" sz="3600" dirty="0">
                <a:solidFill>
                  <a:srgbClr val="FF0000"/>
                </a:solidFill>
              </a:rPr>
              <a:t>：请根据图片回答问题。</a:t>
            </a: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1 </a:t>
            </a:r>
            <a:r>
              <a:rPr lang="en-US" dirty="0" err="1">
                <a:latin typeface="隶书" panose="02010509060101010101" pitchFamily="49" charset="-122"/>
                <a:ea typeface="隶书" panose="02010509060101010101" pitchFamily="49" charset="-122"/>
              </a:rPr>
              <a:t>Ms</a:t>
            </a: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 White wants students to draw their classroom.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2 There  is  a bed next to the window in </a:t>
            </a:r>
            <a:r>
              <a:rPr lang="en-US" dirty="0" err="1">
                <a:latin typeface="隶书" panose="02010509060101010101" pitchFamily="49" charset="-122"/>
                <a:ea typeface="隶书" panose="02010509060101010101" pitchFamily="49" charset="-122"/>
              </a:rPr>
              <a:t>Jiamin’s</a:t>
            </a: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 room.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3 There is a </a:t>
            </a:r>
            <a:r>
              <a:rPr lang="en-US" dirty="0" err="1">
                <a:latin typeface="隶书" panose="02010509060101010101" pitchFamily="49" charset="-122"/>
                <a:ea typeface="隶书" panose="02010509060101010101" pitchFamily="49" charset="-122"/>
              </a:rPr>
              <a:t>pisture</a:t>
            </a: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 on the wall.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4 There is a desk and a computer in </a:t>
            </a:r>
            <a:r>
              <a:rPr lang="en-US" dirty="0" err="1">
                <a:latin typeface="隶书" panose="02010509060101010101" pitchFamily="49" charset="-122"/>
                <a:ea typeface="隶书" panose="02010509060101010101" pitchFamily="49" charset="-122"/>
              </a:rPr>
              <a:t>Jiamin’s</a:t>
            </a: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 room.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5 Janet’s computer  is pink. </a:t>
            </a: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68313" y="188913"/>
            <a:ext cx="70977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Listen to the tape and decide whether the </a:t>
            </a:r>
            <a:r>
              <a:rPr lang="en-US" sz="2400" dirty="0" err="1">
                <a:solidFill>
                  <a:srgbClr val="FF0000"/>
                </a:solidFill>
              </a:rPr>
              <a:t>statment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 is “T” or “F”.(</a:t>
            </a:r>
            <a:r>
              <a:rPr lang="zh-CN" altLang="en-US" sz="2400" dirty="0">
                <a:solidFill>
                  <a:srgbClr val="FF0000"/>
                </a:solidFill>
              </a:rPr>
              <a:t>听录音，判断对错）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4925" y="1268413"/>
            <a:ext cx="498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</a:rPr>
              <a:t>F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2863" y="2289175"/>
            <a:ext cx="496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</a:rPr>
              <a:t>T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34925" y="3359150"/>
            <a:ext cx="46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</a:rPr>
              <a:t>T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73025" y="3933825"/>
            <a:ext cx="4968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</a:rPr>
              <a:t>F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42863" y="5097463"/>
            <a:ext cx="496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</a:rPr>
              <a:t>T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utoUpdateAnimBg="0"/>
      <p:bldP spid="24583" grpId="0" autoUpdateAnimBg="0"/>
      <p:bldP spid="2458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8"/>
          <p:cNvSpPr>
            <a:spLocks noGrp="1"/>
          </p:cNvSpPr>
          <p:nvPr>
            <p:ph idx="4294967295"/>
          </p:nvPr>
        </p:nvSpPr>
        <p:spPr>
          <a:xfrm>
            <a:off x="107950" y="908050"/>
            <a:ext cx="8712200" cy="48990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6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Discuss: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6000" dirty="0">
                <a:solidFill>
                  <a:srgbClr val="FF0000"/>
                </a:solidFill>
                <a:latin typeface="Malgun Gothic" panose="020B0503020000020004" charset="-127"/>
                <a:ea typeface="Malgun Gothic" panose="020B0503020000020004" charset="-127"/>
              </a:rPr>
              <a:t>Look at the pictures on P3, use “There be” to combine two phrases in a group of 2.</a:t>
            </a:r>
            <a:endParaRPr lang="zh-CN" altLang="en-US" sz="6000" dirty="0">
              <a:solidFill>
                <a:srgbClr val="FF0000"/>
              </a:solidFill>
              <a:latin typeface="Malgun Gothic" panose="020B0503020000020004" charset="-127"/>
            </a:endParaRPr>
          </a:p>
        </p:txBody>
      </p:sp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l"/>
            <a:r>
              <a:rPr lang="zh-CN" altLang="en-US" sz="4000" b="1" dirty="0">
                <a:solidFill>
                  <a:schemeClr val="folHlink"/>
                </a:solidFill>
              </a:rPr>
              <a:t>there be 复习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80438" cy="478631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4800" b="1" dirty="0">
                <a:latin typeface="楷体_GB2312" charset="-122"/>
                <a:ea typeface="楷体_GB2312" charset="-122"/>
              </a:rPr>
              <a:t>1(  ) There ____ asmall bed in my bedroom.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4800" b="1" dirty="0">
                <a:latin typeface="楷体_GB2312" charset="-122"/>
                <a:ea typeface="楷体_GB2312" charset="-122"/>
              </a:rPr>
              <a:t>  A are   B is   C be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4800" b="1" dirty="0">
                <a:latin typeface="楷体_GB2312" charset="-122"/>
                <a:ea typeface="楷体_GB2312" charset="-122"/>
              </a:rPr>
              <a:t>2(  ) Are there ____ balls?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4800" b="1" dirty="0">
                <a:latin typeface="楷体_GB2312" charset="-122"/>
                <a:ea typeface="楷体_GB2312" charset="-122"/>
              </a:rPr>
              <a:t>  A some   B a    C any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zh-CN" altLang="zh-CN" sz="3600" b="1" dirty="0">
              <a:latin typeface="楷体_GB2312" charset="-122"/>
              <a:ea typeface="楷体_GB231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3</a:t>
            </a:r>
            <a:r>
              <a:rPr lang="zh-CN" sz="4000" b="1" dirty="0">
                <a:latin typeface="楷体_GB2312" charset="-122"/>
                <a:ea typeface="楷体_GB2312" charset="-122"/>
              </a:rPr>
              <a:t>（ ）</a:t>
            </a:r>
            <a:r>
              <a:rPr lang="zh-CN" altLang="zh-CN" sz="4000" b="1" dirty="0">
                <a:latin typeface="楷体_GB2312" charset="-122"/>
                <a:ea typeface="楷体_GB2312" charset="-122"/>
              </a:rPr>
              <a:t>There _____ a book on the table.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   A. is      B. are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4</a:t>
            </a:r>
            <a:r>
              <a:rPr lang="zh-CN" sz="4000" b="1" dirty="0">
                <a:latin typeface="楷体_GB2312" charset="-122"/>
                <a:ea typeface="楷体_GB2312" charset="-122"/>
              </a:rPr>
              <a:t>（ ） </a:t>
            </a:r>
            <a:r>
              <a:rPr lang="zh-CN" altLang="zh-CN" sz="4000" b="1" dirty="0">
                <a:latin typeface="楷体_GB2312" charset="-122"/>
                <a:ea typeface="楷体_GB2312" charset="-122"/>
              </a:rPr>
              <a:t>______ there an apple on your desk?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   A. are      B. is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5</a:t>
            </a:r>
            <a:r>
              <a:rPr lang="zh-CN" sz="4000" b="1" dirty="0">
                <a:latin typeface="楷体_GB2312" charset="-122"/>
                <a:ea typeface="楷体_GB2312" charset="-122"/>
              </a:rPr>
              <a:t>（ ）</a:t>
            </a:r>
            <a:r>
              <a:rPr lang="zh-CN" altLang="zh-CN" sz="4000" b="1" dirty="0">
                <a:latin typeface="楷体_GB2312" charset="-122"/>
                <a:ea typeface="楷体_GB2312" charset="-122"/>
              </a:rPr>
              <a:t>There _____ a pencil, a book and two pens on the table.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sz="4000" b="1" dirty="0">
                <a:latin typeface="楷体_GB2312" charset="-122"/>
                <a:ea typeface="楷体_GB2312" charset="-122"/>
              </a:rPr>
              <a:t>   A. is        B. 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7171" name="Picture 4" descr="U86}VHFM5YC{TB9%9MTL$W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557338"/>
            <a:ext cx="813593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2" name="直接连接符 5"/>
          <p:cNvCxnSpPr>
            <a:cxnSpLocks noChangeShapeType="1"/>
          </p:cNvCxnSpPr>
          <p:nvPr/>
        </p:nvCxnSpPr>
        <p:spPr bwMode="auto">
          <a:xfrm>
            <a:off x="61118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直接连接符 7"/>
          <p:cNvCxnSpPr>
            <a:cxnSpLocks noChangeShapeType="1"/>
          </p:cNvCxnSpPr>
          <p:nvPr/>
        </p:nvCxnSpPr>
        <p:spPr bwMode="auto">
          <a:xfrm>
            <a:off x="61118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直接连接符 8"/>
          <p:cNvCxnSpPr>
            <a:cxnSpLocks noChangeShapeType="1"/>
          </p:cNvCxnSpPr>
          <p:nvPr/>
        </p:nvCxnSpPr>
        <p:spPr bwMode="auto">
          <a:xfrm>
            <a:off x="61118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直接连接符 9"/>
          <p:cNvCxnSpPr>
            <a:cxnSpLocks noChangeShapeType="1"/>
          </p:cNvCxnSpPr>
          <p:nvPr/>
        </p:nvCxnSpPr>
        <p:spPr bwMode="auto">
          <a:xfrm>
            <a:off x="61118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176" name="矩形 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6900" y="-163513"/>
            <a:ext cx="45608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13" y="333375"/>
            <a:ext cx="9001125" cy="579278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6</a:t>
            </a:r>
            <a:r>
              <a:rPr lang="zh-CN" b="1" dirty="0"/>
              <a:t>（ ）</a:t>
            </a:r>
            <a:r>
              <a:rPr lang="zh-CN" altLang="zh-CN" b="1" dirty="0"/>
              <a:t>There ___ two apples, one orange and one banana on the table.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  A. is        B. are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7</a:t>
            </a:r>
            <a:r>
              <a:rPr lang="zh-CN" b="1" dirty="0"/>
              <a:t>（ ）</a:t>
            </a:r>
            <a:r>
              <a:rPr lang="zh-CN" altLang="zh-CN" b="1" dirty="0"/>
              <a:t>Are there ____ pictures on the wall?No,there aren’t ___ 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  A .any \  any  B some \ any         C. some \ some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8</a:t>
            </a:r>
            <a:r>
              <a:rPr lang="zh-CN" b="1" dirty="0"/>
              <a:t>（ ）</a:t>
            </a:r>
            <a:r>
              <a:rPr lang="zh-CN" altLang="zh-CN" b="1" dirty="0"/>
              <a:t>Are there ___ houses near the river?Yes, there are___.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  A. some, some   B. any, some  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  C. any, any     D. some, any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9</a:t>
            </a:r>
            <a:r>
              <a:rPr lang="zh-CN" b="1" dirty="0"/>
              <a:t>（ ）</a:t>
            </a:r>
            <a:r>
              <a:rPr lang="zh-CN" altLang="zh-CN" b="1" dirty="0"/>
              <a:t>There is ___ book in his hand.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zh-CN" b="1" dirty="0"/>
              <a:t>    A. no        B not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chemeClr val="folHlink"/>
                </a:solidFill>
              </a:rPr>
              <a:t>sound family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198563"/>
          <a:ext cx="8229600" cy="5218115"/>
        </p:xfrm>
        <a:graphic>
          <a:graphicData uri="http://schemas.openxmlformats.org/drawingml/2006/table">
            <a:tbl>
              <a:tblPr/>
              <a:tblGrid>
                <a:gridCol w="129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Words you know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Try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she, shop, ship, short, show, English, fish,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cash, sash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game, face, grape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shape, safe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hat, has, man, can, hand, black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sap, bad, sand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car, 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shark, park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may, play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bay, stay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09075" cy="1143000"/>
          </a:xfrm>
        </p:spPr>
        <p:txBody>
          <a:bodyPr/>
          <a:lstStyle/>
          <a:p>
            <a:pPr algn="l"/>
            <a:r>
              <a:rPr lang="zh-CN" altLang="en-US" sz="3600" b="1">
                <a:solidFill>
                  <a:schemeClr val="folHlink"/>
                </a:solidFill>
              </a:rPr>
              <a:t>Practice:判断每组单词划线部分的发音是否相同，相同的打勾，不同的打叉。</a:t>
            </a:r>
          </a:p>
        </p:txBody>
      </p:sp>
      <p:sp>
        <p:nvSpPr>
          <p:cNvPr id="31747" name="AutoShape 3"/>
          <p:cNvSpPr/>
          <p:nvPr/>
        </p:nvSpPr>
        <p:spPr bwMode="auto">
          <a:xfrm>
            <a:off x="684213" y="1485900"/>
            <a:ext cx="215900" cy="863600"/>
          </a:xfrm>
          <a:prstGeom prst="leftBrace">
            <a:avLst>
              <a:gd name="adj1" fmla="val 33333"/>
              <a:gd name="adj2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48" name="AutoShape 4"/>
          <p:cNvSpPr/>
          <p:nvPr/>
        </p:nvSpPr>
        <p:spPr bwMode="auto">
          <a:xfrm>
            <a:off x="2411413" y="5229225"/>
            <a:ext cx="215900" cy="863600"/>
          </a:xfrm>
          <a:prstGeom prst="leftBrace">
            <a:avLst>
              <a:gd name="adj1" fmla="val 33333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49" name="AutoShape 5"/>
          <p:cNvSpPr/>
          <p:nvPr/>
        </p:nvSpPr>
        <p:spPr bwMode="auto">
          <a:xfrm>
            <a:off x="5003800" y="3355975"/>
            <a:ext cx="215900" cy="865188"/>
          </a:xfrm>
          <a:prstGeom prst="leftBrace">
            <a:avLst>
              <a:gd name="adj1" fmla="val 33395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0" name="AutoShape 6"/>
          <p:cNvSpPr/>
          <p:nvPr/>
        </p:nvSpPr>
        <p:spPr bwMode="auto">
          <a:xfrm>
            <a:off x="539750" y="3357563"/>
            <a:ext cx="215900" cy="863600"/>
          </a:xfrm>
          <a:prstGeom prst="leftBrace">
            <a:avLst>
              <a:gd name="adj1" fmla="val 33333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1" name="AutoShape 7"/>
          <p:cNvSpPr/>
          <p:nvPr/>
        </p:nvSpPr>
        <p:spPr bwMode="auto">
          <a:xfrm>
            <a:off x="4932363" y="1484313"/>
            <a:ext cx="211137" cy="865187"/>
          </a:xfrm>
          <a:prstGeom prst="leftBrace">
            <a:avLst>
              <a:gd name="adj1" fmla="val 34148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71550" y="1196975"/>
            <a:ext cx="30956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hat </a:t>
            </a:r>
          </a:p>
          <a:p>
            <a:r>
              <a:rPr lang="zh-CN" altLang="en-US" sz="2800"/>
              <a:t>               (       )</a:t>
            </a:r>
          </a:p>
          <a:p>
            <a:r>
              <a:rPr lang="zh-CN" altLang="en-US" sz="2800"/>
              <a:t>has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219700" y="1268413"/>
            <a:ext cx="30972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grape</a:t>
            </a:r>
          </a:p>
          <a:p>
            <a:r>
              <a:rPr lang="zh-CN" altLang="en-US" sz="2800"/>
              <a:t>                  (       )</a:t>
            </a:r>
          </a:p>
          <a:p>
            <a:r>
              <a:rPr lang="zh-CN" altLang="en-US" sz="2800"/>
              <a:t>black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27088" y="2997200"/>
            <a:ext cx="309721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shark </a:t>
            </a:r>
          </a:p>
          <a:p>
            <a:r>
              <a:rPr lang="zh-CN" altLang="en-US" sz="2800"/>
              <a:t>                (       )</a:t>
            </a:r>
          </a:p>
          <a:p>
            <a:r>
              <a:rPr lang="zh-CN" altLang="en-US" sz="2800"/>
              <a:t>are 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364163" y="3068638"/>
            <a:ext cx="309721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show </a:t>
            </a:r>
          </a:p>
          <a:p>
            <a:r>
              <a:rPr lang="zh-CN" altLang="en-US" sz="2800"/>
              <a:t>                 (       )</a:t>
            </a:r>
          </a:p>
          <a:p>
            <a:r>
              <a:rPr lang="zh-CN" altLang="en-US" sz="2800"/>
              <a:t>English 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627313" y="4868863"/>
            <a:ext cx="309721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bad </a:t>
            </a:r>
          </a:p>
          <a:p>
            <a:r>
              <a:rPr lang="zh-CN" altLang="en-US" sz="2800"/>
              <a:t>                (       )</a:t>
            </a:r>
          </a:p>
          <a:p>
            <a:r>
              <a:rPr lang="zh-CN" altLang="en-US" sz="2800"/>
              <a:t>game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17475"/>
            <a:ext cx="8229600" cy="346075"/>
          </a:xfrm>
        </p:spPr>
        <p:txBody>
          <a:bodyPr/>
          <a:lstStyle/>
          <a:p>
            <a:pPr algn="l"/>
            <a:r>
              <a:rPr lang="zh-CN" altLang="en-US" sz="2000" b="1" dirty="0">
                <a:solidFill>
                  <a:schemeClr val="folHlink"/>
                </a:solidFill>
              </a:rPr>
              <a:t>阅读理解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477838"/>
            <a:ext cx="8999537" cy="640873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dirty="0"/>
              <a:t> </a:t>
            </a:r>
            <a:r>
              <a:rPr lang="zh-CN" altLang="zh-CN" sz="2400" b="1" dirty="0"/>
              <a:t>This is Kate's room.It's not small. we can see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many things in it.A big table is in the room.On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the table,we can see a clock and two books.Under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the table,we can see a black and white cat.We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can see a blue sofa next to the table.Kate's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glasses are on the sofa.Where are Kate's shoes(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sz="2400" b="1" dirty="0"/>
              <a:t>鞋</a:t>
            </a:r>
            <a:r>
              <a:rPr lang="zh-CN" altLang="zh-CN" sz="2400" b="1" dirty="0"/>
              <a:t>)?One is in the cat's mouth.Where is the other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one?I can't see.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zh-CN" altLang="zh-CN" sz="2400" b="1" dirty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1 (  ) The room is small.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2 (  ) A clock </a:t>
            </a:r>
            <a:r>
              <a:rPr lang="zh-CN" altLang="zh-CN" sz="2800" b="1" dirty="0"/>
              <a:t>is </a:t>
            </a:r>
            <a:r>
              <a:rPr lang="zh-CN" altLang="zh-CN" sz="2400" b="1" dirty="0"/>
              <a:t>on the table.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3 (  ) The books are on the sofa.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4 (  ) The cat is under the table.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zh-CN" altLang="zh-CN" sz="2400" b="1" dirty="0"/>
              <a:t>5 (  ) There is a blue sofa in the room</a:t>
            </a:r>
            <a:r>
              <a:rPr lang="zh-CN" altLang="zh-CN" sz="2400" b="1" dirty="0" smtClean="0"/>
              <a:t>.</a:t>
            </a:r>
            <a:r>
              <a:rPr lang="en-US" altLang="zh-CN" sz="2400" b="1" dirty="0" smtClean="0"/>
              <a:t> 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直接连接符 5"/>
          <p:cNvCxnSpPr>
            <a:cxnSpLocks noChangeShapeType="1"/>
          </p:cNvCxnSpPr>
          <p:nvPr/>
        </p:nvCxnSpPr>
        <p:spPr bwMode="auto">
          <a:xfrm>
            <a:off x="4643438" y="2060575"/>
            <a:ext cx="4249737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" name="直接连接符 7"/>
          <p:cNvCxnSpPr>
            <a:cxnSpLocks noChangeShapeType="1"/>
          </p:cNvCxnSpPr>
          <p:nvPr/>
        </p:nvCxnSpPr>
        <p:spPr bwMode="auto">
          <a:xfrm>
            <a:off x="4643438" y="2349500"/>
            <a:ext cx="4249737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直接连接符 8"/>
          <p:cNvCxnSpPr>
            <a:cxnSpLocks noChangeShapeType="1"/>
          </p:cNvCxnSpPr>
          <p:nvPr/>
        </p:nvCxnSpPr>
        <p:spPr bwMode="auto">
          <a:xfrm>
            <a:off x="4643438" y="2636838"/>
            <a:ext cx="4249737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直接连接符 9"/>
          <p:cNvCxnSpPr>
            <a:cxnSpLocks noChangeShapeType="1"/>
          </p:cNvCxnSpPr>
          <p:nvPr/>
        </p:nvCxnSpPr>
        <p:spPr bwMode="auto">
          <a:xfrm>
            <a:off x="4716463" y="29241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198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38738" y="1633538"/>
            <a:ext cx="34686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" descr="C:\Users\Administrator\AppData\Roaming\Tencent\Users\353162747\QQ\WinTemp\RichOle\7LP7X}W)KZ[]3VM]J`GN75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692150"/>
            <a:ext cx="4103688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0" name="直接箭头连接符 26"/>
          <p:cNvCxnSpPr>
            <a:cxnSpLocks noChangeShapeType="1"/>
          </p:cNvCxnSpPr>
          <p:nvPr/>
        </p:nvCxnSpPr>
        <p:spPr bwMode="auto">
          <a:xfrm flipH="1">
            <a:off x="2987675" y="2492375"/>
            <a:ext cx="2808288" cy="431800"/>
          </a:xfrm>
          <a:prstGeom prst="straightConnector1">
            <a:avLst/>
          </a:prstGeom>
          <a:noFill/>
          <a:ln w="12700" cmpd="sng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直接连接符 5"/>
          <p:cNvCxnSpPr>
            <a:cxnSpLocks noChangeShapeType="1"/>
          </p:cNvCxnSpPr>
          <p:nvPr/>
        </p:nvCxnSpPr>
        <p:spPr bwMode="auto">
          <a:xfrm>
            <a:off x="4572000" y="12684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9" name="直接连接符 7"/>
          <p:cNvCxnSpPr>
            <a:cxnSpLocks noChangeShapeType="1"/>
          </p:cNvCxnSpPr>
          <p:nvPr/>
        </p:nvCxnSpPr>
        <p:spPr bwMode="auto">
          <a:xfrm>
            <a:off x="4572000" y="15573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0" name="直接连接符 8"/>
          <p:cNvCxnSpPr>
            <a:cxnSpLocks noChangeShapeType="1"/>
          </p:cNvCxnSpPr>
          <p:nvPr/>
        </p:nvCxnSpPr>
        <p:spPr bwMode="auto">
          <a:xfrm>
            <a:off x="4572000" y="19161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1" name="直接连接符 9"/>
          <p:cNvCxnSpPr>
            <a:cxnSpLocks noChangeShapeType="1"/>
          </p:cNvCxnSpPr>
          <p:nvPr/>
        </p:nvCxnSpPr>
        <p:spPr bwMode="auto">
          <a:xfrm>
            <a:off x="4572000" y="22050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22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2988" y="817563"/>
            <a:ext cx="3468687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" descr="C:\Users\Administrator\AppData\Roaming\Tencent\Users\353162747\QQ\WinTemp\RichOle\J$%U0LUA7K7[CPPOXBR[3}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25538"/>
            <a:ext cx="42116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4" name="直接箭头连接符 12"/>
          <p:cNvCxnSpPr>
            <a:cxnSpLocks noChangeShapeType="1"/>
          </p:cNvCxnSpPr>
          <p:nvPr/>
        </p:nvCxnSpPr>
        <p:spPr bwMode="auto">
          <a:xfrm flipH="1">
            <a:off x="2700338" y="1700213"/>
            <a:ext cx="2951162" cy="1441450"/>
          </a:xfrm>
          <a:prstGeom prst="straightConnector1">
            <a:avLst/>
          </a:prstGeom>
          <a:noFill/>
          <a:ln w="12700" cmpd="sng">
            <a:solidFill>
              <a:schemeClr val="accent2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直接连接符 13"/>
          <p:cNvCxnSpPr>
            <a:cxnSpLocks noChangeShapeType="1"/>
          </p:cNvCxnSpPr>
          <p:nvPr/>
        </p:nvCxnSpPr>
        <p:spPr bwMode="auto">
          <a:xfrm>
            <a:off x="4572000" y="450850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直接连接符 14"/>
          <p:cNvCxnSpPr>
            <a:cxnSpLocks noChangeShapeType="1"/>
          </p:cNvCxnSpPr>
          <p:nvPr/>
        </p:nvCxnSpPr>
        <p:spPr bwMode="auto">
          <a:xfrm>
            <a:off x="4572000" y="422116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直接连接符 15"/>
          <p:cNvCxnSpPr>
            <a:cxnSpLocks noChangeShapeType="1"/>
          </p:cNvCxnSpPr>
          <p:nvPr/>
        </p:nvCxnSpPr>
        <p:spPr bwMode="auto">
          <a:xfrm>
            <a:off x="4572000" y="386080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直接连接符 16"/>
          <p:cNvCxnSpPr>
            <a:cxnSpLocks noChangeShapeType="1"/>
          </p:cNvCxnSpPr>
          <p:nvPr/>
        </p:nvCxnSpPr>
        <p:spPr bwMode="auto">
          <a:xfrm>
            <a:off x="4572000" y="357346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29" name="矩形 17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99038" y="3071813"/>
            <a:ext cx="3468687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30" name="直接箭头连接符 19"/>
          <p:cNvCxnSpPr>
            <a:cxnSpLocks noChangeShapeType="1"/>
          </p:cNvCxnSpPr>
          <p:nvPr/>
        </p:nvCxnSpPr>
        <p:spPr bwMode="auto">
          <a:xfrm flipH="1">
            <a:off x="3635375" y="4149725"/>
            <a:ext cx="2016125" cy="503238"/>
          </a:xfrm>
          <a:prstGeom prst="straightConnector1">
            <a:avLst/>
          </a:prstGeom>
          <a:noFill/>
          <a:ln w="12700" cmpd="sng">
            <a:solidFill>
              <a:schemeClr val="accent2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TextBox 20"/>
          <p:cNvSpPr txBox="1">
            <a:spLocks noChangeArrowheads="1"/>
          </p:cNvSpPr>
          <p:nvPr/>
        </p:nvSpPr>
        <p:spPr bwMode="auto">
          <a:xfrm>
            <a:off x="73025" y="5589588"/>
            <a:ext cx="90709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  <a:latin typeface="GungsuhChe" pitchFamily="49" charset="-127"/>
                <a:ea typeface="GungsuhChe" pitchFamily="49" charset="-127"/>
              </a:rPr>
              <a:t>A map is on the wall.</a:t>
            </a:r>
            <a:endParaRPr lang="zh-CN" altLang="en-US" sz="6600">
              <a:solidFill>
                <a:srgbClr val="FF0000"/>
              </a:solidFill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46" name="矩形 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-163513"/>
            <a:ext cx="40957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" descr="C:\Users\Administrator\AppData\Roaming\Tencent\Users\353162747\QQ\WinTemp\RichOle\DR417`KO})ATRIPRMZB{(1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2060575"/>
            <a:ext cx="511333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270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5075" y="-163513"/>
            <a:ext cx="47736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" descr="C:\Users\Administrator\AppData\Roaming\Tencent\Users\353162747\QQ\WinTemp\RichOle\RI`%G14Y%~CDB2KEC]9~HV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420938"/>
            <a:ext cx="41052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 descr="C:\Users\Administrator\AppData\Roaming\Tencent\Users\353162747\QQ\WinTemp\RichOle\RG@E%1[F`KLMXCT%WS3`7$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420938"/>
            <a:ext cx="3671888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1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294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300" y="-163513"/>
            <a:ext cx="36877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" descr="C:\Users\Administrator\AppData\Roaming\Tencent\Users\353162747\QQ\WinTemp\RichOle\}MSHJ3_BM]K9P8YNG]7LF~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205038"/>
            <a:ext cx="324008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" descr="C:\Users\Administrator\AppData\Roaming\Tencent\Users\353162747\QQ\WinTemp\RichOle\%ETV6UPV13LUYY4D1G2_G]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2276475"/>
            <a:ext cx="3455988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4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7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18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300" y="-163513"/>
            <a:ext cx="36877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" descr="C:\Users\Administrator\AppData\Roaming\Tencent\Users\353162747\QQ\WinTemp\RichOle\VEXOQX[XA}4PKCMN[Q88%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276475"/>
            <a:ext cx="52578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20" name="直接箭头连接符 13"/>
          <p:cNvCxnSpPr>
            <a:cxnSpLocks noChangeShapeType="1"/>
          </p:cNvCxnSpPr>
          <p:nvPr/>
        </p:nvCxnSpPr>
        <p:spPr bwMode="auto">
          <a:xfrm>
            <a:off x="4787900" y="836613"/>
            <a:ext cx="576263" cy="3384550"/>
          </a:xfrm>
          <a:prstGeom prst="straightConnector1">
            <a:avLst/>
          </a:prstGeom>
          <a:noFill/>
          <a:ln w="12700" cmpd="sng">
            <a:solidFill>
              <a:schemeClr val="accent2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直接连接符 5"/>
          <p:cNvCxnSpPr>
            <a:cxnSpLocks noChangeShapeType="1"/>
          </p:cNvCxnSpPr>
          <p:nvPr/>
        </p:nvCxnSpPr>
        <p:spPr bwMode="auto">
          <a:xfrm>
            <a:off x="2700338" y="260350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9" name="直接连接符 7"/>
          <p:cNvCxnSpPr>
            <a:cxnSpLocks noChangeShapeType="1"/>
          </p:cNvCxnSpPr>
          <p:nvPr/>
        </p:nvCxnSpPr>
        <p:spPr bwMode="auto">
          <a:xfrm>
            <a:off x="2700338" y="549275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0" name="直接连接符 8"/>
          <p:cNvCxnSpPr>
            <a:cxnSpLocks noChangeShapeType="1"/>
          </p:cNvCxnSpPr>
          <p:nvPr/>
        </p:nvCxnSpPr>
        <p:spPr bwMode="auto">
          <a:xfrm>
            <a:off x="2700338" y="836613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1" name="直接连接符 9"/>
          <p:cNvCxnSpPr>
            <a:cxnSpLocks noChangeShapeType="1"/>
          </p:cNvCxnSpPr>
          <p:nvPr/>
        </p:nvCxnSpPr>
        <p:spPr bwMode="auto">
          <a:xfrm>
            <a:off x="2700338" y="1125538"/>
            <a:ext cx="4248150" cy="0"/>
          </a:xfrm>
          <a:prstGeom prst="line">
            <a:avLst/>
          </a:prstGeom>
          <a:noFill/>
          <a:ln w="1270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2" name="矩形 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300" y="-163513"/>
            <a:ext cx="36877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AutoShape 1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4344" name="AutoShape 2" descr="C:\Users\Administrator\AppData\Roaming\Tencent\Users\353162747\QQ\WinTemp\RichOle\4K06~]V_)(C@GFNCFDMTJ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14345" name="Picture 3" descr="C:\Users\Administrator\AppData\Roaming\Tencent\Users\353162747\QQ\WinTemp\RichOle\0{@BJSR`WTSSF6)}T~I1WU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916113"/>
            <a:ext cx="640873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WWW.2PPT.COM&#10;">
  <a:themeElements>
    <a:clrScheme name="龙腾四海 1">
      <a:dk1>
        <a:srgbClr val="000000"/>
      </a:dk1>
      <a:lt1>
        <a:srgbClr val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FFFFFF"/>
      </a:accent3>
      <a:accent4>
        <a:srgbClr val="000000"/>
      </a:accent4>
      <a:accent5>
        <a:srgbClr val="B1BED5"/>
      </a:accent5>
      <a:accent6>
        <a:srgbClr val="497780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隶书"/>
        <a:cs typeface=""/>
      </a:majorFont>
      <a:minorFont>
        <a:latin typeface="Cambria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龙腾四海 1">
        <a:dk1>
          <a:srgbClr val="000000"/>
        </a:dk1>
        <a:lt1>
          <a:srgbClr val="FFFFFF"/>
        </a:lt1>
        <a:dk2>
          <a:srgbClr val="001B36"/>
        </a:dk2>
        <a:lt2>
          <a:srgbClr val="EDF8FE"/>
        </a:lt2>
        <a:accent1>
          <a:srgbClr val="477AB1"/>
        </a:accent1>
        <a:accent2>
          <a:srgbClr val="51848E"/>
        </a:accent2>
        <a:accent3>
          <a:srgbClr val="FFFFFF"/>
        </a:accent3>
        <a:accent4>
          <a:srgbClr val="000000"/>
        </a:accent4>
        <a:accent5>
          <a:srgbClr val="B1BED5"/>
        </a:accent5>
        <a:accent6>
          <a:srgbClr val="497780"/>
        </a:accent6>
        <a:hlink>
          <a:srgbClr val="008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706</Words>
  <Application>Microsoft Office PowerPoint</Application>
  <PresentationFormat>全屏显示(4:3)</PresentationFormat>
  <Paragraphs>106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Gungsuh</vt:lpstr>
      <vt:lpstr>GungsuhChe</vt:lpstr>
      <vt:lpstr>Malgun Gothic</vt:lpstr>
      <vt:lpstr>Meiryo</vt:lpstr>
      <vt:lpstr>华文楷体</vt:lpstr>
      <vt:lpstr>楷体_GB2312</vt:lpstr>
      <vt:lpstr>隶书</vt:lpstr>
      <vt:lpstr>宋体</vt:lpstr>
      <vt:lpstr>微软雅黑</vt:lpstr>
      <vt:lpstr>Arial</vt:lpstr>
      <vt:lpstr>Calibri</vt:lpstr>
      <vt:lpstr>Cambria</vt:lpstr>
      <vt:lpstr>Maiandra GD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there be 复习</vt:lpstr>
      <vt:lpstr>PowerPoint 演示文稿</vt:lpstr>
      <vt:lpstr>PowerPoint 演示文稿</vt:lpstr>
      <vt:lpstr>sound family</vt:lpstr>
      <vt:lpstr>Practice:判断每组单词划线部分的发音是否相同，相同的打勾，不同的打叉。</vt:lpstr>
      <vt:lpstr>阅读理解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2013-09-01T07:57:00Z</dcterms:created>
  <dcterms:modified xsi:type="dcterms:W3CDTF">2023-01-16T16:10:29Z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528627D6EE8948C195780B400C14C9A8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