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45" r:id="rId2"/>
    <p:sldId id="342" r:id="rId3"/>
    <p:sldId id="299" r:id="rId4"/>
    <p:sldId id="329" r:id="rId5"/>
    <p:sldId id="343" r:id="rId6"/>
    <p:sldId id="300" r:id="rId7"/>
    <p:sldId id="298" r:id="rId8"/>
    <p:sldId id="301" r:id="rId9"/>
    <p:sldId id="302" r:id="rId10"/>
    <p:sldId id="303" r:id="rId11"/>
    <p:sldId id="304" r:id="rId12"/>
    <p:sldId id="344" r:id="rId13"/>
    <p:sldId id="310" r:id="rId14"/>
    <p:sldId id="305" r:id="rId15"/>
    <p:sldId id="306" r:id="rId16"/>
    <p:sldId id="332" r:id="rId17"/>
    <p:sldId id="340" r:id="rId18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06">
          <p15:clr>
            <a:srgbClr val="A4A3A4"/>
          </p15:clr>
        </p15:guide>
        <p15:guide id="2" pos="39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全品文教" initials="批注" lastIdx="1" clrIdx="0"/>
  <p:cmAuthor id="2" name="shiliang" initials="s" lastIdx="0" clrIdx="1"/>
  <p:cmAuthor id="3" name="Administrat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00" d="100"/>
          <a:sy n="100" d="100"/>
        </p:scale>
        <p:origin x="-1062" y="-432"/>
      </p:cViewPr>
      <p:guideLst>
        <p:guide orient="horz" pos="2006"/>
        <p:guide pos="3927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2023-01-17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5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6" Type="http://schemas.openxmlformats.org/officeDocument/2006/relationships/tags" Target="../tags/tag44.xml"/><Relationship Id="rId5" Type="http://schemas.openxmlformats.org/officeDocument/2006/relationships/tags" Target="../tags/tag43.xml"/><Relationship Id="rId4" Type="http://schemas.openxmlformats.org/officeDocument/2006/relationships/tags" Target="../tags/tag4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69930" y="952508"/>
            <a:ext cx="10852237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669882" y="2588281"/>
            <a:ext cx="10852237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69882" y="1296000"/>
            <a:ext cx="10852237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3808730"/>
            <a:ext cx="10852237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25" y="4511675"/>
            <a:ext cx="10852237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1296000"/>
            <a:ext cx="528324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32000"/>
            <a:ext cx="10852237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69930" y="1296000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789043"/>
            <a:ext cx="52832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296000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789043"/>
            <a:ext cx="528324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69930" y="1296000"/>
            <a:ext cx="528324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238925" y="1296000"/>
            <a:ext cx="528324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ags" Target="../tags/tag3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9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0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34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audio" Target="../media/audio2.wav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0" y="3312043"/>
            <a:ext cx="12192000" cy="742319"/>
          </a:xfrm>
          <a:prstGeom prst="rect">
            <a:avLst/>
          </a:prstGeom>
          <a:noFill/>
          <a:ln w="952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ctr" eaLnBrk="0" hangingPunct="0">
              <a:lnSpc>
                <a:spcPct val="130000"/>
              </a:lnSpc>
              <a:spcBef>
                <a:spcPct val="20000"/>
              </a:spcBef>
            </a:pPr>
            <a:r>
              <a:rPr lang="zh-CN" altLang="en-US" sz="36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36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1</a:t>
            </a:r>
            <a:r>
              <a:rPr lang="zh-CN" altLang="en-US" sz="3600" b="1" dirty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课</a:t>
            </a:r>
            <a:r>
              <a:rPr lang="zh-CN" altLang="en-US" sz="3600" b="1" dirty="0" smtClean="0"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时</a:t>
            </a:r>
            <a:endParaRPr lang="zh-CN" altLang="en-US" sz="3600" b="1" dirty="0"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25"/>
          <p:cNvSpPr txBox="1"/>
          <p:nvPr/>
        </p:nvSpPr>
        <p:spPr>
          <a:xfrm>
            <a:off x="0" y="1827246"/>
            <a:ext cx="12192000" cy="9220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zh-CN" altLang="en-US" sz="5400" b="1" dirty="0"/>
              <a:t>圆心角和圆周角</a:t>
            </a:r>
          </a:p>
        </p:txBody>
      </p:sp>
      <p:sp>
        <p:nvSpPr>
          <p:cNvPr id="4" name="箭头: V 形 6"/>
          <p:cNvSpPr/>
          <p:nvPr/>
        </p:nvSpPr>
        <p:spPr>
          <a:xfrm>
            <a:off x="2488638" y="1985559"/>
            <a:ext cx="345996" cy="621869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5" name="箭头: V 形 6"/>
          <p:cNvSpPr/>
          <p:nvPr/>
        </p:nvSpPr>
        <p:spPr>
          <a:xfrm>
            <a:off x="2748130" y="1985790"/>
            <a:ext cx="345996" cy="621869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6" name="箭头: V 形 6"/>
          <p:cNvSpPr/>
          <p:nvPr/>
        </p:nvSpPr>
        <p:spPr>
          <a:xfrm>
            <a:off x="2225027" y="1977553"/>
            <a:ext cx="345996" cy="621869"/>
          </a:xfrm>
          <a:prstGeom prst="chevron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lt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558697"/>
            <a:ext cx="12192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502285" y="203200"/>
            <a:ext cx="2044700" cy="521970"/>
            <a:chOff x="752" y="350"/>
            <a:chExt cx="3220" cy="822"/>
          </a:xfrm>
        </p:grpSpPr>
        <p:sp>
          <p:nvSpPr>
            <p:cNvPr id="7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8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3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24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726805" y="876935"/>
            <a:ext cx="3063875" cy="2614930"/>
          </a:xfrm>
          <a:prstGeom prst="rect">
            <a:avLst/>
          </a:prstGeom>
        </p:spPr>
      </p:pic>
      <p:grpSp>
        <p:nvGrpSpPr>
          <p:cNvPr id="4" name="组合 3"/>
          <p:cNvGrpSpPr/>
          <p:nvPr/>
        </p:nvGrpSpPr>
        <p:grpSpPr>
          <a:xfrm>
            <a:off x="541655" y="810895"/>
            <a:ext cx="7555230" cy="2330450"/>
            <a:chOff x="853" y="1277"/>
            <a:chExt cx="11898" cy="3670"/>
          </a:xfrm>
        </p:grpSpPr>
        <p:sp>
          <p:nvSpPr>
            <p:cNvPr id="25" name="TextBox 24"/>
            <p:cNvSpPr txBox="1">
              <a:spLocks noChangeArrowheads="1"/>
            </p:cNvSpPr>
            <p:nvPr/>
          </p:nvSpPr>
          <p:spPr bwMode="auto">
            <a:xfrm>
              <a:off x="853" y="1277"/>
              <a:ext cx="11898" cy="367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例</a:t>
              </a:r>
              <a:r>
                <a:rPr kumimoji="0" lang="en-US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1   </a:t>
              </a:r>
              <a:r>
                <a:rPr kumimoji="0" lang="zh-CN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已知：如图</a:t>
              </a:r>
              <a:r>
                <a:rPr kumimoji="0" lang="zh-CN" altLang="en-US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，</a:t>
              </a:r>
              <a:r>
                <a:rPr kumimoji="0" lang="en-US" altLang="zh-CN" sz="280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AB</a:t>
              </a:r>
              <a:r>
                <a:rPr kumimoji="0" lang="zh-CN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为</a:t>
              </a:r>
              <a:r>
                <a:rPr kumimoji="0" lang="en-US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⊙</a:t>
              </a:r>
              <a:r>
                <a:rPr kumimoji="0" lang="en-US" altLang="zh-CN" sz="280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</a:t>
              </a:r>
              <a:r>
                <a:rPr kumimoji="0" lang="zh-CN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的直径，点</a:t>
              </a:r>
              <a:r>
                <a:rPr kumimoji="0" lang="en-US" altLang="zh-CN" sz="280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M</a:t>
              </a:r>
              <a:r>
                <a:rPr kumimoji="0" lang="zh-CN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，</a:t>
              </a:r>
              <a:r>
                <a:rPr kumimoji="0" lang="en-US" altLang="zh-CN" sz="280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</a:t>
              </a:r>
              <a:r>
                <a:rPr kumimoji="0" lang="zh-CN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分别在</a:t>
              </a:r>
              <a:r>
                <a:rPr kumimoji="0" lang="en-US" altLang="zh-CN" sz="280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AO</a:t>
              </a:r>
              <a:r>
                <a:rPr kumimoji="0" lang="zh-CN" altLang="en-US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，</a:t>
              </a:r>
              <a:r>
                <a:rPr kumimoji="0" lang="en-US" altLang="zh-CN" sz="280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BO</a:t>
              </a:r>
              <a:r>
                <a:rPr kumimoji="0" lang="zh-CN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上</a:t>
              </a:r>
              <a:r>
                <a:rPr kumimoji="0" lang="zh-CN" altLang="en-US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，</a:t>
              </a:r>
              <a:r>
                <a:rPr kumimoji="0" lang="en-US" altLang="zh-CN" sz="280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CM</a:t>
              </a:r>
              <a:r>
                <a:rPr kumimoji="0" lang="zh-CN" altLang="en-US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⊥</a:t>
              </a:r>
              <a:r>
                <a:rPr kumimoji="0" lang="en-US" altLang="zh-CN" sz="280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AB</a:t>
              </a:r>
              <a:r>
                <a:rPr kumimoji="0" lang="zh-CN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，</a:t>
              </a:r>
              <a:r>
                <a:rPr kumimoji="0" lang="en-US" altLang="zh-CN" sz="280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DN</a:t>
              </a:r>
              <a:r>
                <a:rPr kumimoji="0" lang="zh-CN" altLang="en-US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⊥</a:t>
              </a:r>
              <a:r>
                <a:rPr kumimoji="0" lang="en-US" altLang="zh-CN" sz="280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AB</a:t>
              </a:r>
              <a:r>
                <a:rPr kumimoji="0" lang="zh-CN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，分别交</a:t>
              </a:r>
              <a:endPara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⊙</a:t>
              </a:r>
              <a:r>
                <a:rPr kumimoji="0" lang="en-US" altLang="zh-CN" sz="280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O</a:t>
              </a:r>
              <a:r>
                <a:rPr kumimoji="0" lang="zh-CN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于点</a:t>
              </a:r>
              <a:r>
                <a:rPr kumimoji="0" lang="en-US" altLang="zh-CN" sz="280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</a:t>
              </a:r>
              <a:r>
                <a:rPr kumimoji="0" lang="zh-CN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，</a:t>
              </a:r>
              <a:r>
                <a:rPr kumimoji="0" lang="en-US" altLang="zh-CN" sz="280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D</a:t>
              </a:r>
              <a:r>
                <a:rPr kumimoji="0" lang="zh-CN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，且</a:t>
              </a:r>
              <a:r>
                <a:rPr kumimoji="0" lang="en-US" altLang="zh-CN" sz="280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AD</a:t>
              </a:r>
              <a:r>
                <a:rPr kumimoji="0" lang="en-US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=</a:t>
              </a:r>
              <a:r>
                <a:rPr kumimoji="0" lang="en-US" altLang="zh-CN" sz="280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BC</a:t>
              </a:r>
              <a:endPara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求证：</a:t>
              </a:r>
              <a:r>
                <a:rPr kumimoji="0" lang="en-US" altLang="zh-CN" sz="280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CM</a:t>
              </a:r>
              <a:r>
                <a:rPr kumimoji="0" lang="en-US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=</a:t>
              </a:r>
              <a:r>
                <a:rPr kumimoji="0" lang="en-US" altLang="zh-CN" sz="2800" i="1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DN</a:t>
              </a:r>
              <a:r>
                <a:rPr kumimoji="0" lang="en-US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.</a:t>
              </a:r>
              <a:r>
                <a:rPr kumimoji="0" lang="zh-CN" altLang="zh-CN" sz="2800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27669" name="Text Box 15"/>
            <p:cNvSpPr txBox="1"/>
            <p:nvPr/>
          </p:nvSpPr>
          <p:spPr>
            <a:xfrm>
              <a:off x="5492" y="3035"/>
              <a:ext cx="2210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⌒   ⌒</a:t>
              </a: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912100" y="697865"/>
            <a:ext cx="3063875" cy="2614930"/>
          </a:xfrm>
          <a:prstGeom prst="rect">
            <a:avLst/>
          </a:prstGeom>
        </p:spPr>
      </p:pic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446405" y="745490"/>
            <a:ext cx="6636385" cy="55600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证明：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如图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连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接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OC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OD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      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∵</a:t>
            </a:r>
            <a:r>
              <a:rPr lang="en-US" altLang="zh-CN" sz="2800" i="1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AD</a:t>
            </a:r>
            <a:r>
              <a:rPr lang="en-US" altLang="zh-CN" sz="280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</a:t>
            </a:r>
            <a:r>
              <a:rPr lang="en-US" altLang="zh-CN" sz="2800" i="1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BC,</a:t>
            </a:r>
            <a:r>
              <a:rPr lang="zh-CN" altLang="en-US" sz="280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即</a:t>
            </a:r>
            <a:r>
              <a:rPr lang="en-US" altLang="zh-CN" sz="2800" i="1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AC+CD=CD+BD</a:t>
            </a:r>
            <a:endParaRPr lang="en-US" altLang="zh-CN" sz="2800" i="1" noProof="0" smtClean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zh-CN" altLang="en-US"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∴</a:t>
            </a:r>
            <a:r>
              <a:rPr lang="en-US" altLang="zh-CN" sz="2800" i="1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AC</a:t>
            </a:r>
            <a:r>
              <a:rPr lang="en-US" altLang="zh-CN"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</a:t>
            </a:r>
            <a:r>
              <a:rPr lang="en-US" altLang="zh-CN" sz="2800" i="1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BD</a:t>
            </a:r>
            <a:r>
              <a:rPr lang="en-US" altLang="zh-CN"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</a:t>
            </a: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      </a:t>
            </a:r>
            <a:r>
              <a:rPr lang="zh-CN" altLang="en-US"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∴∠</a:t>
            </a:r>
            <a:r>
              <a:rPr lang="en-US" altLang="zh-CN" sz="2800" i="1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AOC </a:t>
            </a:r>
            <a:r>
              <a:rPr lang="en-US" altLang="zh-CN"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=</a:t>
            </a:r>
            <a:r>
              <a:rPr lang="zh-CN" altLang="en-US" sz="280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altLang="zh-CN" sz="2800" i="1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BOD 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在Rt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△</a:t>
            </a:r>
            <a:r>
              <a:rPr kumimoji="0" lang="en-US" altLang="zh-CN" sz="2800" i="1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CMO</a:t>
            </a:r>
            <a:r>
              <a:rPr kumimoji="0" lang="en-US" altLang="zh-CN" sz="2800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和Rt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△</a:t>
            </a:r>
            <a:r>
              <a:rPr kumimoji="0" lang="en-US" altLang="zh-CN" sz="2800" i="1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DNO</a:t>
            </a:r>
            <a:r>
              <a:rPr kumimoji="0" lang="en-US" altLang="zh-CN" sz="2800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中，</a:t>
            </a:r>
            <a:endParaRPr kumimoji="0" lang="zh-CN" altLang="zh-CN" sz="280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∴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⊥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DN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⊥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AB</a:t>
            </a:r>
            <a:r>
              <a:rPr kumimoji="0" lang="zh-CN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endParaRPr kumimoji="0" lang="zh-CN" altLang="zh-CN" sz="2800" i="1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∴∠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CMO 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DNO </a:t>
            </a: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=90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°.</a:t>
            </a: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又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∵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OC=OD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MOC</a:t>
            </a:r>
            <a:r>
              <a:rPr kumimoji="0" lang="en-US" altLang="zh-CN" sz="2800" i="1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=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NOD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，</a:t>
            </a:r>
            <a:endParaRPr kumimoji="0" lang="en-US" altLang="zh-CN" sz="280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zh-CN" sz="28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</a:t>
            </a:r>
            <a:r>
              <a:rPr kumimoji="0" lang="zh-CN" altLang="en-US" sz="280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∴</a:t>
            </a:r>
            <a:r>
              <a:rPr kumimoji="0" lang="en-US" altLang="zh-CN" sz="2800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Rt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△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CMO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≌</a:t>
            </a:r>
            <a:r>
              <a:rPr kumimoji="0" lang="en-US" altLang="zh-CN" sz="2800" i="0" u="none" strike="noStrike" kern="120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Rt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△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DNO.</a:t>
            </a:r>
          </a:p>
          <a:p>
            <a:pPr marL="0" marR="0" lvl="0" indent="0" algn="l" defTabSz="4572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</a:t>
            </a:r>
            <a:r>
              <a:rPr kumimoji="0" lang="zh-CN" altLang="en-US" sz="280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∴</a:t>
            </a:r>
            <a:r>
              <a:rPr kumimoji="0" lang="en-US" altLang="zh-CN" sz="2800" i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CM= DN.</a:t>
            </a:r>
          </a:p>
        </p:txBody>
      </p:sp>
      <p:sp>
        <p:nvSpPr>
          <p:cNvPr id="27669" name="Text Box 15"/>
          <p:cNvSpPr txBox="1"/>
          <p:nvPr/>
        </p:nvSpPr>
        <p:spPr>
          <a:xfrm>
            <a:off x="1974850" y="1299845"/>
            <a:ext cx="11969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⌒   ⌒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587750" y="1303655"/>
            <a:ext cx="2594610" cy="528955"/>
            <a:chOff x="5650" y="2053"/>
            <a:chExt cx="4086" cy="833"/>
          </a:xfrm>
        </p:grpSpPr>
        <p:sp>
          <p:nvSpPr>
            <p:cNvPr id="4" name="Text Box 15"/>
            <p:cNvSpPr txBox="1"/>
            <p:nvPr/>
          </p:nvSpPr>
          <p:spPr>
            <a:xfrm>
              <a:off x="5650" y="2064"/>
              <a:ext cx="1885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   ⌒</a:t>
              </a:r>
            </a:p>
          </p:txBody>
        </p:sp>
        <p:sp>
          <p:nvSpPr>
            <p:cNvPr id="5" name="Text Box 15"/>
            <p:cNvSpPr txBox="1"/>
            <p:nvPr/>
          </p:nvSpPr>
          <p:spPr>
            <a:xfrm>
              <a:off x="7852" y="2053"/>
              <a:ext cx="1885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   ⌒</a:t>
              </a:r>
            </a:p>
          </p:txBody>
        </p:sp>
      </p:grpSp>
      <p:sp>
        <p:nvSpPr>
          <p:cNvPr id="7" name="Text Box 15"/>
          <p:cNvSpPr txBox="1"/>
          <p:nvPr/>
        </p:nvSpPr>
        <p:spPr>
          <a:xfrm>
            <a:off x="1994535" y="1856105"/>
            <a:ext cx="119697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⌒   ⌒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char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7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charRg st="17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46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charRg st="46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71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charRg st="71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00" end="1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charRg st="100" end="13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31" end="1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charRg st="131" end="1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char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2"/>
          <p:cNvSpPr/>
          <p:nvPr/>
        </p:nvSpPr>
        <p:spPr>
          <a:xfrm>
            <a:off x="669290" y="2437130"/>
            <a:ext cx="120904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证明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</p:txBody>
      </p:sp>
      <p:sp>
        <p:nvSpPr>
          <p:cNvPr id="36" name="Rectangle 3"/>
          <p:cNvSpPr/>
          <p:nvPr/>
        </p:nvSpPr>
        <p:spPr>
          <a:xfrm>
            <a:off x="669290" y="3101975"/>
            <a:ext cx="5976938" cy="52197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∴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AB=AC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是等腰三角形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37" name="Rectangle 4"/>
          <p:cNvSpPr/>
          <p:nvPr/>
        </p:nvSpPr>
        <p:spPr>
          <a:xfrm>
            <a:off x="780415" y="3775075"/>
            <a:ext cx="312420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又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ACB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=60°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</p:txBody>
      </p:sp>
      <p:sp>
        <p:nvSpPr>
          <p:cNvPr id="38" name="Rectangle 5"/>
          <p:cNvSpPr/>
          <p:nvPr/>
        </p:nvSpPr>
        <p:spPr>
          <a:xfrm>
            <a:off x="669290" y="4441825"/>
            <a:ext cx="6372225" cy="52197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∴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△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ABC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是等边三角形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AB=BC=CA.</a:t>
            </a:r>
          </a:p>
        </p:txBody>
      </p:sp>
      <p:sp>
        <p:nvSpPr>
          <p:cNvPr id="39" name="Rectangle 6"/>
          <p:cNvSpPr/>
          <p:nvPr/>
        </p:nvSpPr>
        <p:spPr>
          <a:xfrm>
            <a:off x="669290" y="5022850"/>
            <a:ext cx="4781550" cy="5222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∴ 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∠AOB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BOC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zh-CN" altLang="en-US" sz="28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</a:t>
            </a:r>
            <a:r>
              <a:rPr lang="en-US" altLang="zh-CN" sz="28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AOC.</a:t>
            </a:r>
            <a:endParaRPr lang="en-US" altLang="zh-CN" sz="2800" b="1" i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" name="组合 33"/>
          <p:cNvGrpSpPr/>
          <p:nvPr/>
        </p:nvGrpSpPr>
        <p:grpSpPr>
          <a:xfrm>
            <a:off x="1696403" y="2338388"/>
            <a:ext cx="2066925" cy="658812"/>
            <a:chOff x="3563688" y="2140677"/>
            <a:chExt cx="2067935" cy="657427"/>
          </a:xfrm>
        </p:grpSpPr>
        <p:sp>
          <p:nvSpPr>
            <p:cNvPr id="27668" name="TextBox 31"/>
            <p:cNvSpPr txBox="1"/>
            <p:nvPr/>
          </p:nvSpPr>
          <p:spPr>
            <a:xfrm>
              <a:off x="3563688" y="2276872"/>
              <a:ext cx="2067935" cy="5212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∵</a:t>
              </a:r>
              <a:r>
                <a:rPr lang="en-US" altLang="zh-CN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AB=CD</a:t>
              </a:r>
              <a:r>
                <a:rPr lang="zh-CN" altLang="en-US" sz="2800" b="1" i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，</a:t>
              </a:r>
            </a:p>
          </p:txBody>
        </p:sp>
        <p:sp>
          <p:nvSpPr>
            <p:cNvPr id="27669" name="Text Box 15"/>
            <p:cNvSpPr txBox="1"/>
            <p:nvPr/>
          </p:nvSpPr>
          <p:spPr>
            <a:xfrm>
              <a:off x="3985405" y="2140677"/>
              <a:ext cx="1404240" cy="52123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    ⌒</a:t>
              </a:r>
            </a:p>
          </p:txBody>
        </p:sp>
      </p:grpSp>
      <p:grpSp>
        <p:nvGrpSpPr>
          <p:cNvPr id="27655" name="组合 19478"/>
          <p:cNvGrpSpPr/>
          <p:nvPr/>
        </p:nvGrpSpPr>
        <p:grpSpPr>
          <a:xfrm>
            <a:off x="8361045" y="1679893"/>
            <a:ext cx="2570163" cy="2617787"/>
            <a:chOff x="3696" y="845"/>
            <a:chExt cx="1619" cy="1649"/>
          </a:xfrm>
        </p:grpSpPr>
        <p:sp>
          <p:nvSpPr>
            <p:cNvPr id="27656" name="Oval 7"/>
            <p:cNvSpPr/>
            <p:nvPr/>
          </p:nvSpPr>
          <p:spPr>
            <a:xfrm>
              <a:off x="3817" y="1135"/>
              <a:ext cx="1359" cy="1359"/>
            </a:xfrm>
            <a:prstGeom prst="ellipse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r>
                <a:rPr lang="en-US" altLang="zh-CN" sz="2400" b="1" i="1">
                  <a:latin typeface="Times New Roman" panose="02020603050405020304" pitchFamily="18" charset="0"/>
                  <a:ea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27657" name="AutoShape 8"/>
            <p:cNvSpPr/>
            <p:nvPr/>
          </p:nvSpPr>
          <p:spPr>
            <a:xfrm>
              <a:off x="3922" y="1141"/>
              <a:ext cx="1157" cy="999"/>
            </a:xfrm>
            <a:prstGeom prst="triangle">
              <a:avLst>
                <a:gd name="adj" fmla="val 50000"/>
              </a:avLst>
            </a:prstGeom>
            <a:noFill/>
            <a:ln w="19050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658" name="Freeform 9"/>
            <p:cNvSpPr/>
            <p:nvPr/>
          </p:nvSpPr>
          <p:spPr>
            <a:xfrm>
              <a:off x="3915" y="1814"/>
              <a:ext cx="582" cy="333"/>
            </a:xfrm>
            <a:custGeom>
              <a:avLst/>
              <a:gdLst/>
              <a:ahLst/>
              <a:cxnLst>
                <a:cxn ang="0">
                  <a:pos x="2147483647" y="0"/>
                </a:cxn>
                <a:cxn ang="0">
                  <a:pos x="2147483647" y="2147483647"/>
                </a:cxn>
                <a:cxn ang="0">
                  <a:pos x="0" y="2147483647"/>
                </a:cxn>
              </a:cxnLst>
              <a:rect l="0" t="0" r="0" b="0"/>
              <a:pathLst>
                <a:path w="660" h="378">
                  <a:moveTo>
                    <a:pt x="660" y="0"/>
                  </a:moveTo>
                  <a:lnTo>
                    <a:pt x="651" y="12"/>
                  </a:lnTo>
                  <a:lnTo>
                    <a:pt x="0" y="378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59" name="Freeform 10"/>
            <p:cNvSpPr/>
            <p:nvPr/>
          </p:nvSpPr>
          <p:spPr>
            <a:xfrm>
              <a:off x="4491" y="1822"/>
              <a:ext cx="600" cy="3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47483647" y="2147483647"/>
                </a:cxn>
              </a:cxnLst>
              <a:rect l="0" t="0" r="0" b="0"/>
              <a:pathLst>
                <a:path w="681" h="369">
                  <a:moveTo>
                    <a:pt x="0" y="0"/>
                  </a:moveTo>
                  <a:lnTo>
                    <a:pt x="681" y="369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0" name="Freeform 11"/>
            <p:cNvSpPr/>
            <p:nvPr/>
          </p:nvSpPr>
          <p:spPr>
            <a:xfrm>
              <a:off x="4491" y="1135"/>
              <a:ext cx="8" cy="687"/>
            </a:xfrm>
            <a:custGeom>
              <a:avLst/>
              <a:gdLst/>
              <a:ahLst/>
              <a:cxnLst>
                <a:cxn ang="0">
                  <a:pos x="0" y="2147483647"/>
                </a:cxn>
                <a:cxn ang="0">
                  <a:pos x="2147483647" y="0"/>
                </a:cxn>
              </a:cxnLst>
              <a:rect l="0" t="0" r="0" b="0"/>
              <a:pathLst>
                <a:path w="9" h="780">
                  <a:moveTo>
                    <a:pt x="0" y="780"/>
                  </a:moveTo>
                  <a:lnTo>
                    <a:pt x="9" y="0"/>
                  </a:ln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1" name="Text Box 12"/>
            <p:cNvSpPr txBox="1"/>
            <p:nvPr/>
          </p:nvSpPr>
          <p:spPr>
            <a:xfrm>
              <a:off x="4377" y="845"/>
              <a:ext cx="47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A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662" name="Text Box 13"/>
            <p:cNvSpPr txBox="1"/>
            <p:nvPr/>
          </p:nvSpPr>
          <p:spPr>
            <a:xfrm>
              <a:off x="3696" y="2054"/>
              <a:ext cx="479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B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663" name="Text Box 14"/>
            <p:cNvSpPr txBox="1"/>
            <p:nvPr/>
          </p:nvSpPr>
          <p:spPr>
            <a:xfrm>
              <a:off x="5055" y="2074"/>
              <a:ext cx="26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C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7664" name="Text Box 15"/>
            <p:cNvSpPr txBox="1"/>
            <p:nvPr/>
          </p:nvSpPr>
          <p:spPr>
            <a:xfrm>
              <a:off x="4332" y="1797"/>
              <a:ext cx="240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400" b="1" i="1">
                  <a:latin typeface="Times New Roman" panose="02020603050405020304" pitchFamily="18" charset="0"/>
                  <a:ea typeface="宋体" panose="02010600030101010101" pitchFamily="2" charset="-122"/>
                </a:rPr>
                <a:t>O</a:t>
              </a:r>
              <a:endParaRPr lang="en-US" altLang="zh-CN" sz="2400" b="1" i="1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56895" y="933450"/>
            <a:ext cx="7700010" cy="1223645"/>
            <a:chOff x="877" y="1470"/>
            <a:chExt cx="12126" cy="1927"/>
          </a:xfrm>
        </p:grpSpPr>
        <p:sp>
          <p:nvSpPr>
            <p:cNvPr id="4111" name="Text Box 23"/>
            <p:cNvSpPr txBox="1">
              <a:spLocks noChangeArrowheads="1"/>
            </p:cNvSpPr>
            <p:nvPr/>
          </p:nvSpPr>
          <p:spPr bwMode="auto">
            <a:xfrm>
              <a:off x="877" y="1491"/>
              <a:ext cx="12127" cy="190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 marR="0" defTabSz="914400">
                <a:lnSpc>
                  <a:spcPct val="130000"/>
                </a:lnSpc>
                <a:buClrTx/>
                <a:buSzTx/>
                <a:defRPr/>
              </a:pPr>
              <a:r>
                <a:rPr kumimoji="0" lang="zh-CN" altLang="en-US" sz="2800" kern="1200" cap="none" spc="0" normalizeH="0" baseline="0" noProof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例</a:t>
              </a:r>
              <a:r>
                <a:rPr kumimoji="0" lang="en-US" altLang="zh-CN" sz="2800" kern="1200" cap="none" spc="0" normalizeH="0" baseline="0" noProof="0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2</a:t>
              </a:r>
              <a:r>
                <a:rPr kumimoji="0" lang="en-US" altLang="zh-CN" sz="2800" b="1" kern="1200" cap="none" spc="0" normalizeH="0" baseline="0" noProof="0">
                  <a:solidFill>
                    <a:schemeClr val="accent6">
                      <a:lumMod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0" lang="zh-CN" altLang="en-US" sz="2800" kern="1200" cap="none" spc="0" normalizeH="0" baseline="0" noProof="0">
                  <a:solidFill>
                    <a:schemeClr val="accent6">
                      <a:lumMod val="75000"/>
                    </a:schemeClr>
                  </a:solidFill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 </a:t>
              </a:r>
              <a:r>
                <a:rPr kumimoji="0" lang="zh-CN" altLang="en-US" sz="2800" kern="1200" cap="none" spc="0" normalizeH="0" baseline="0" noProof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如图</a:t>
              </a:r>
              <a:r>
                <a:rPr kumimoji="0" lang="zh-CN" altLang="en-US" sz="2800" kern="1200" cap="none" spc="0" normalizeH="0" baseline="0" noProof="0"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，</a:t>
              </a:r>
              <a:r>
                <a:rPr kumimoji="0" lang="zh-CN" altLang="en-US" sz="2800" kern="1200" cap="none" spc="0" normalizeH="0" baseline="0" noProof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在</a:t>
              </a:r>
              <a:r>
                <a:rPr kumimoji="0" lang="zh-CN" altLang="en-US" sz="2800" b="1" kern="1200" cap="none" spc="0" normalizeH="0" baseline="0" noProof="0"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⊙</a:t>
              </a:r>
              <a:r>
                <a:rPr kumimoji="0" lang="en-US" altLang="zh-CN" sz="2800" b="1" kern="1200" cap="none" spc="0" normalizeH="0" baseline="0" noProof="0"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O</a:t>
              </a:r>
              <a:r>
                <a:rPr kumimoji="0" lang="zh-CN" altLang="en-US" sz="2800" kern="1200" cap="none" spc="0" normalizeH="0" baseline="0" noProof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中</a:t>
              </a:r>
              <a:r>
                <a:rPr kumimoji="0" lang="en-US" altLang="zh-CN" sz="2800" b="1" kern="1200" cap="none" spc="0" normalizeH="0" baseline="0" noProof="0"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，</a:t>
              </a:r>
              <a:r>
                <a:rPr kumimoji="0" lang="en-US" altLang="zh-CN" sz="2800" b="1" i="1" kern="1200" cap="none" spc="0" normalizeH="0" baseline="0" noProof="0"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AB=AC</a:t>
              </a:r>
              <a:r>
                <a:rPr kumimoji="0" lang="zh-CN" altLang="en-US" sz="2800" b="1" i="1" kern="1200" cap="none" spc="0" normalizeH="0" baseline="0" noProof="0"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 </a:t>
              </a:r>
              <a:r>
                <a:rPr kumimoji="0" lang="en-US" altLang="zh-CN" sz="2800" b="1" kern="1200" cap="none" spc="0" normalizeH="0" baseline="0" noProof="0"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，∠</a:t>
              </a:r>
              <a:r>
                <a:rPr kumimoji="0" lang="en-US" altLang="zh-CN" sz="2800" b="1" i="1" kern="1200" cap="none" spc="0" normalizeH="0" baseline="0" noProof="0"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ACB</a:t>
              </a:r>
              <a:r>
                <a:rPr kumimoji="0" lang="en-US" altLang="zh-CN" sz="2800" b="1" kern="1200" cap="none" spc="0" normalizeH="0" baseline="0" noProof="0"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=60°,</a:t>
              </a:r>
            </a:p>
            <a:p>
              <a:pPr marR="0" defTabSz="914400">
                <a:lnSpc>
                  <a:spcPct val="130000"/>
                </a:lnSpc>
                <a:buClrTx/>
                <a:buSzTx/>
                <a:defRPr/>
              </a:pPr>
              <a:r>
                <a:rPr kumimoji="0" lang="zh-CN" altLang="en-US" sz="2800" kern="1200" cap="none" spc="0" normalizeH="0" baseline="0" noProof="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求证</a:t>
              </a:r>
              <a:r>
                <a:rPr kumimoji="0" lang="zh-CN" altLang="en-US" sz="2800" kern="1200" cap="none" spc="0" normalizeH="0" baseline="0" noProof="0"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：</a:t>
              </a:r>
              <a:r>
                <a:rPr kumimoji="0" lang="zh-CN" altLang="en-US" sz="2800" b="1" i="1" kern="1200" cap="none" spc="0" normalizeH="0" baseline="0" noProof="0"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∠</a:t>
              </a:r>
              <a:r>
                <a:rPr kumimoji="0" lang="en-US" altLang="zh-CN" sz="2800" b="1" i="1" kern="1200" cap="none" spc="0" normalizeH="0" baseline="0" noProof="0"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AOB=∠BOC=∠AOC.</a:t>
              </a:r>
            </a:p>
          </p:txBody>
        </p:sp>
        <p:sp>
          <p:nvSpPr>
            <p:cNvPr id="2" name="Text Box 15"/>
            <p:cNvSpPr txBox="1"/>
            <p:nvPr/>
          </p:nvSpPr>
          <p:spPr>
            <a:xfrm>
              <a:off x="6506" y="1470"/>
              <a:ext cx="2210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⌒   ⌒</a:t>
              </a: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7" grpId="0"/>
      <p:bldP spid="38" grpId="0"/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随堂演练</a:t>
              </a:r>
            </a:p>
          </p:txBody>
        </p:sp>
        <p:grpSp>
          <p:nvGrpSpPr>
            <p:cNvPr id="16" name="组合 1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9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5" name="文本框 4"/>
          <p:cNvSpPr txBox="1"/>
          <p:nvPr/>
        </p:nvSpPr>
        <p:spPr>
          <a:xfrm>
            <a:off x="535940" y="1374140"/>
            <a:ext cx="68179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下列四个图中的角，是圆心角的是(　　)</a:t>
            </a:r>
          </a:p>
        </p:txBody>
      </p:sp>
      <p:pic>
        <p:nvPicPr>
          <p:cNvPr id="9" name="图片 1" descr="SD7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365" y="2242185"/>
            <a:ext cx="5463540" cy="146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矩形 28"/>
          <p:cNvSpPr/>
          <p:nvPr/>
        </p:nvSpPr>
        <p:spPr>
          <a:xfrm>
            <a:off x="6532245" y="1391603"/>
            <a:ext cx="42037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内容占位符 7"/>
          <p:cNvSpPr txBox="1">
            <a:spLocks noChangeArrowheads="1"/>
          </p:cNvSpPr>
          <p:nvPr/>
        </p:nvSpPr>
        <p:spPr bwMode="auto">
          <a:xfrm>
            <a:off x="624205" y="812800"/>
            <a:ext cx="7115810" cy="325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en-US" altLang="zh-CN" sz="2800" kern="1200" cap="none" spc="0" normalizeH="0" baseline="0" noProof="0">
                <a:latin typeface="+mn-ea"/>
                <a:ea typeface="+mn-ea"/>
                <a:cs typeface="+mn-cs"/>
              </a:rPr>
              <a:t>2.</a:t>
            </a:r>
            <a:r>
              <a:rPr kumimoji="0" lang="zh-CN" altLang="en-US" sz="2800" kern="1200" cap="none" spc="0" normalizeH="0" baseline="0" noProof="0">
                <a:latin typeface="+mn-ea"/>
                <a:ea typeface="+mn-ea"/>
                <a:cs typeface="+mn-cs"/>
              </a:rPr>
              <a:t>下列说法中，正确的是(　　)</a:t>
            </a:r>
          </a:p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zh-CN" altLang="en-US" sz="2800" kern="1200" cap="none" spc="0" normalizeH="0" baseline="0" noProof="0">
                <a:latin typeface="+mn-ea"/>
                <a:ea typeface="+mn-ea"/>
                <a:cs typeface="+mn-cs"/>
              </a:rPr>
              <a:t>  </a:t>
            </a:r>
            <a:r>
              <a:rPr kumimoji="0" lang="zh-CN" altLang="en-US" sz="2800" kern="1200" cap="none" spc="0" normalizeH="0" baseline="0" noProof="0">
                <a:latin typeface="Times New Roman" panose="02020603050405020304" pitchFamily="18" charset="0"/>
                <a:ea typeface="+mn-ea"/>
                <a:cs typeface="+mn-cs"/>
              </a:rPr>
              <a:t>A</a:t>
            </a:r>
            <a:r>
              <a:rPr kumimoji="0" lang="zh-CN" altLang="en-US" sz="2800" kern="1200" cap="none" spc="0" normalizeH="0" baseline="0" noProof="0">
                <a:latin typeface="+mn-ea"/>
                <a:ea typeface="+mn-ea"/>
                <a:cs typeface="+mn-cs"/>
              </a:rPr>
              <a:t>．弦等所对的弧相等</a:t>
            </a:r>
          </a:p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zh-CN" altLang="en-US" sz="2800" kern="1200" cap="none" spc="0" normalizeH="0" baseline="0" noProof="0">
                <a:latin typeface="+mn-ea"/>
                <a:ea typeface="+mn-ea"/>
                <a:cs typeface="+mn-cs"/>
              </a:rPr>
              <a:t>  </a:t>
            </a:r>
            <a:r>
              <a:rPr kumimoji="0" lang="zh-CN" altLang="en-US" sz="2800" kern="1200" cap="none" spc="0" normalizeH="0" baseline="0" noProof="0">
                <a:latin typeface="Times New Roman" panose="02020603050405020304" pitchFamily="18" charset="0"/>
                <a:ea typeface="+mn-ea"/>
                <a:cs typeface="+mn-cs"/>
              </a:rPr>
              <a:t>B</a:t>
            </a:r>
            <a:r>
              <a:rPr kumimoji="0" lang="zh-CN" altLang="en-US" sz="2800" kern="1200" cap="none" spc="0" normalizeH="0" baseline="0" noProof="0">
                <a:latin typeface="+mn-ea"/>
                <a:ea typeface="+mn-ea"/>
                <a:cs typeface="+mn-cs"/>
              </a:rPr>
              <a:t>．弧相等所对的弦相等</a:t>
            </a:r>
          </a:p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zh-CN" altLang="en-US" sz="2800" kern="1200" cap="none" spc="0" normalizeH="0" baseline="0" noProof="0">
                <a:latin typeface="+mn-ea"/>
                <a:ea typeface="+mn-ea"/>
                <a:cs typeface="+mn-cs"/>
              </a:rPr>
              <a:t>  </a:t>
            </a:r>
            <a:r>
              <a:rPr kumimoji="0" lang="zh-CN" altLang="en-US" sz="2800" kern="1200" cap="none" spc="0" normalizeH="0" baseline="0" noProof="0">
                <a:latin typeface="Times New Roman" panose="02020603050405020304" pitchFamily="18" charset="0"/>
                <a:ea typeface="+mn-ea"/>
                <a:cs typeface="+mn-cs"/>
              </a:rPr>
              <a:t>C</a:t>
            </a:r>
            <a:r>
              <a:rPr kumimoji="0" lang="zh-CN" altLang="en-US" sz="2800" kern="1200" cap="none" spc="0" normalizeH="0" baseline="0" noProof="0">
                <a:latin typeface="+mn-ea"/>
                <a:ea typeface="+mn-ea"/>
                <a:cs typeface="+mn-cs"/>
              </a:rPr>
              <a:t>．在同圆中，圆心角相等，所对的弦相等</a:t>
            </a:r>
          </a:p>
          <a:p>
            <a:pPr marR="0" defTabSz="457200">
              <a:lnSpc>
                <a:spcPct val="150000"/>
              </a:lnSpc>
              <a:buClrTx/>
              <a:buSzTx/>
              <a:buFontTx/>
              <a:defRPr/>
            </a:pPr>
            <a:r>
              <a:rPr kumimoji="0" lang="zh-CN" altLang="en-US" sz="2800" kern="1200" cap="none" spc="0" normalizeH="0" baseline="0" noProof="0">
                <a:latin typeface="+mn-ea"/>
                <a:ea typeface="+mn-ea"/>
                <a:cs typeface="+mn-cs"/>
              </a:rPr>
              <a:t>  </a:t>
            </a:r>
            <a:r>
              <a:rPr kumimoji="0" lang="zh-CN" altLang="en-US" sz="2800" kern="1200" cap="none" spc="0" normalizeH="0" baseline="0" noProof="0">
                <a:latin typeface="Times New Roman" panose="02020603050405020304" pitchFamily="18" charset="0"/>
                <a:ea typeface="+mn-ea"/>
                <a:cs typeface="+mn-cs"/>
              </a:rPr>
              <a:t>D</a:t>
            </a:r>
            <a:r>
              <a:rPr kumimoji="0" lang="zh-CN" altLang="en-US" sz="2800" kern="1200" cap="none" spc="0" normalizeH="0" baseline="0" noProof="0">
                <a:latin typeface="+mn-ea"/>
                <a:ea typeface="+mn-ea"/>
                <a:cs typeface="+mn-cs"/>
              </a:rPr>
              <a:t>．弦相等，所对的圆心角相等</a:t>
            </a:r>
          </a:p>
        </p:txBody>
      </p:sp>
      <p:sp>
        <p:nvSpPr>
          <p:cNvPr id="29" name="矩形 28"/>
          <p:cNvSpPr/>
          <p:nvPr/>
        </p:nvSpPr>
        <p:spPr>
          <a:xfrm>
            <a:off x="4818380" y="1023938"/>
            <a:ext cx="420370" cy="52197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</a:pPr>
            <a:r>
              <a:rPr lang="en-US" altLang="en-US" sz="28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组合 19"/>
          <p:cNvGrpSpPr/>
          <p:nvPr/>
        </p:nvGrpSpPr>
        <p:grpSpPr>
          <a:xfrm>
            <a:off x="6767195" y="2266950"/>
            <a:ext cx="1535430" cy="639445"/>
            <a:chOff x="11085" y="2893"/>
            <a:chExt cx="2418" cy="1007"/>
          </a:xfrm>
        </p:grpSpPr>
        <p:sp>
          <p:nvSpPr>
            <p:cNvPr id="37" name="文本框 36"/>
            <p:cNvSpPr txBox="1"/>
            <p:nvPr/>
          </p:nvSpPr>
          <p:spPr>
            <a:xfrm>
              <a:off x="11085" y="3078"/>
              <a:ext cx="235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  <a:r>
                <a:rPr lang="en-US" altLang="zh-CN" sz="2800">
                  <a:solidFill>
                    <a:srgbClr val="FF0000"/>
                  </a:solidFill>
                </a:rPr>
                <a:t>=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CD</a:t>
              </a:r>
              <a:endParaRPr lang="en-US" altLang="zh-CN" sz="2800">
                <a:solidFill>
                  <a:srgbClr val="FF0000"/>
                </a:solidFill>
              </a:endParaRPr>
            </a:p>
          </p:txBody>
        </p:sp>
        <p:sp>
          <p:nvSpPr>
            <p:cNvPr id="40" name="Text Box 15"/>
            <p:cNvSpPr txBox="1"/>
            <p:nvPr/>
          </p:nvSpPr>
          <p:spPr>
            <a:xfrm>
              <a:off x="11293" y="2893"/>
              <a:ext cx="2210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   ⌒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3388360" y="2943860"/>
            <a:ext cx="4789805" cy="529590"/>
            <a:chOff x="5265" y="3973"/>
            <a:chExt cx="7543" cy="834"/>
          </a:xfrm>
        </p:grpSpPr>
        <p:sp>
          <p:nvSpPr>
            <p:cNvPr id="39" name="文本框 38"/>
            <p:cNvSpPr txBox="1"/>
            <p:nvPr/>
          </p:nvSpPr>
          <p:spPr>
            <a:xfrm>
              <a:off x="5265" y="3985"/>
              <a:ext cx="4297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∠</a:t>
              </a:r>
              <a:r>
                <a:rPr lang="zh-CN" altLang="en-US" sz="2800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AOB</a:t>
              </a:r>
              <a:r>
                <a:rPr lang="zh-CN" altLang="en-US" sz="28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＝∠</a:t>
              </a:r>
              <a:r>
                <a:rPr lang="zh-CN" altLang="en-US" sz="2800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  <a:sym typeface="+mn-ea"/>
                </a:rPr>
                <a:t>COD</a:t>
              </a: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10450" y="3973"/>
              <a:ext cx="235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AB=CD,</a:t>
              </a:r>
            </a:p>
          </p:txBody>
        </p:sp>
      </p:grpSp>
      <p:grpSp>
        <p:nvGrpSpPr>
          <p:cNvPr id="23" name="组合 22"/>
          <p:cNvGrpSpPr/>
          <p:nvPr/>
        </p:nvGrpSpPr>
        <p:grpSpPr>
          <a:xfrm>
            <a:off x="391795" y="1095826"/>
            <a:ext cx="11398885" cy="2521935"/>
            <a:chOff x="734" y="1180"/>
            <a:chExt cx="17951" cy="3916"/>
          </a:xfrm>
        </p:grpSpPr>
        <p:sp>
          <p:nvSpPr>
            <p:cNvPr id="24" name="文本框 23"/>
            <p:cNvSpPr txBox="1"/>
            <p:nvPr/>
          </p:nvSpPr>
          <p:spPr>
            <a:xfrm>
              <a:off x="734" y="1884"/>
              <a:ext cx="13746" cy="31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/>
                <a:t>(1)∵∠</a:t>
              </a:r>
              <a:r>
                <a:rPr lang="zh-CN" alt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AOB</a:t>
              </a:r>
              <a:r>
                <a:rPr lang="zh-CN" altLang="en-US" sz="2800" dirty="0"/>
                <a:t>＝∠</a:t>
              </a:r>
              <a:r>
                <a:rPr lang="zh-CN" alt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COD</a:t>
              </a:r>
              <a:r>
                <a:rPr lang="zh-CN" altLang="en-US" sz="2800" dirty="0"/>
                <a:t>，∴_________，________．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800" dirty="0"/>
                <a:t>(2)∵</a:t>
              </a:r>
              <a:r>
                <a:rPr lang="zh-CN" alt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  <a:r>
                <a:rPr lang="zh-CN" altLang="en-US" sz="2800" dirty="0"/>
                <a:t>＝</a:t>
              </a:r>
              <a:r>
                <a:rPr lang="zh-CN" alt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CD</a:t>
              </a:r>
              <a:r>
                <a:rPr lang="zh-CN" altLang="en-US" sz="2800" dirty="0"/>
                <a:t>，∴____________</a:t>
              </a:r>
              <a:r>
                <a:rPr lang="en-US" altLang="zh-CN" sz="2800" dirty="0"/>
                <a:t>___</a:t>
              </a:r>
              <a:r>
                <a:rPr lang="zh-CN" altLang="en-US" sz="2800" dirty="0"/>
                <a:t>，__________．</a:t>
              </a:r>
            </a:p>
            <a:p>
              <a:pPr>
                <a:lnSpc>
                  <a:spcPct val="150000"/>
                </a:lnSpc>
              </a:pPr>
              <a:r>
                <a:rPr lang="zh-CN" altLang="en-US" sz="2800" dirty="0"/>
                <a:t>(3)∵</a:t>
              </a:r>
              <a:r>
                <a:rPr lang="zh-CN" alt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  <a:r>
                <a:rPr lang="zh-CN" altLang="en-US" sz="2800" dirty="0"/>
                <a:t>＝</a:t>
              </a:r>
              <a:r>
                <a:rPr lang="zh-CN" altLang="en-US" sz="28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CD</a:t>
              </a:r>
              <a:r>
                <a:rPr lang="zh-CN" altLang="en-US" sz="2800" dirty="0"/>
                <a:t>，∴_________</a:t>
              </a:r>
              <a:r>
                <a:rPr lang="en-US" altLang="zh-CN" sz="2800" dirty="0"/>
                <a:t>__</a:t>
              </a:r>
              <a:r>
                <a:rPr lang="zh-CN" altLang="en-US" sz="2800" dirty="0"/>
                <a:t>___</a:t>
              </a:r>
              <a:r>
                <a:rPr lang="en-US" altLang="zh-CN" sz="2800" dirty="0"/>
                <a:t>_</a:t>
              </a:r>
              <a:r>
                <a:rPr lang="zh-CN" altLang="en-US" sz="2800" dirty="0"/>
                <a:t>，________．</a:t>
              </a:r>
            </a:p>
          </p:txBody>
        </p:sp>
        <p:pic>
          <p:nvPicPr>
            <p:cNvPr id="6876" name="图片 6876" descr="5DL145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480" y="1265"/>
              <a:ext cx="4205" cy="38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文本框 24"/>
            <p:cNvSpPr txBox="1"/>
            <p:nvPr/>
          </p:nvSpPr>
          <p:spPr>
            <a:xfrm>
              <a:off x="758" y="1180"/>
              <a:ext cx="8915" cy="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3.如图，</a:t>
              </a:r>
              <a:r>
                <a:rPr lang="zh-CN" altLang="en-US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，</a:t>
              </a:r>
              <a:r>
                <a:rPr lang="zh-CN" altLang="en-US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CD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是⊙</a:t>
              </a:r>
              <a:r>
                <a:rPr lang="zh-CN" altLang="en-US" sz="28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r>
                <a:rPr lang="en-US" altLang="zh-CN" sz="28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的两条弦．</a:t>
              </a:r>
            </a:p>
          </p:txBody>
        </p:sp>
        <p:sp>
          <p:nvSpPr>
            <p:cNvPr id="26" name="Text Box 15"/>
            <p:cNvSpPr txBox="1"/>
            <p:nvPr/>
          </p:nvSpPr>
          <p:spPr>
            <a:xfrm>
              <a:off x="2180" y="3959"/>
              <a:ext cx="2210" cy="81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    ⌒</a:t>
              </a: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4678045" y="1624330"/>
            <a:ext cx="1497330" cy="656590"/>
            <a:chOff x="2407" y="8605"/>
            <a:chExt cx="2358" cy="1034"/>
          </a:xfrm>
        </p:grpSpPr>
        <p:sp>
          <p:nvSpPr>
            <p:cNvPr id="28" name="文本框 27"/>
            <p:cNvSpPr txBox="1"/>
            <p:nvPr/>
          </p:nvSpPr>
          <p:spPr>
            <a:xfrm>
              <a:off x="2407" y="8817"/>
              <a:ext cx="2358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</a:t>
              </a:r>
              <a:r>
                <a:rPr lang="en-US" altLang="zh-CN" sz="2800">
                  <a:solidFill>
                    <a:srgbClr val="FF0000"/>
                  </a:solidFill>
                </a:rPr>
                <a:t>=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CD</a:t>
              </a:r>
              <a:endParaRPr lang="en-US" altLang="zh-CN" sz="2800">
                <a:solidFill>
                  <a:srgbClr val="FF0000"/>
                </a:solidFill>
              </a:endParaRPr>
            </a:p>
          </p:txBody>
        </p:sp>
        <p:sp>
          <p:nvSpPr>
            <p:cNvPr id="29" name="Text Box 15"/>
            <p:cNvSpPr txBox="1"/>
            <p:nvPr/>
          </p:nvSpPr>
          <p:spPr>
            <a:xfrm>
              <a:off x="2481" y="8605"/>
              <a:ext cx="2210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⌒   ⌒</a:t>
              </a:r>
            </a:p>
          </p:txBody>
        </p:sp>
      </p:grpSp>
      <p:sp>
        <p:nvSpPr>
          <p:cNvPr id="30" name="文本框 29"/>
          <p:cNvSpPr txBox="1"/>
          <p:nvPr/>
        </p:nvSpPr>
        <p:spPr>
          <a:xfrm>
            <a:off x="6743065" y="1661795"/>
            <a:ext cx="13811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altLang="zh-CN" sz="2800">
                <a:solidFill>
                  <a:srgbClr val="FF0000"/>
                </a:solidFill>
              </a:rPr>
              <a:t>=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369310" y="2345690"/>
            <a:ext cx="285305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∠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AOB</a:t>
            </a:r>
            <a:r>
              <a:rPr lang="zh-CN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＝∠</a:t>
            </a:r>
            <a:r>
              <a:rPr lang="en-US" altLang="zh-CN" sz="2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COD</a:t>
            </a:r>
            <a:endParaRPr lang="zh-CN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/>
          <p:cNvGrpSpPr/>
          <p:nvPr/>
        </p:nvGrpSpPr>
        <p:grpSpPr>
          <a:xfrm>
            <a:off x="507365" y="935990"/>
            <a:ext cx="7597140" cy="1383030"/>
            <a:chOff x="799" y="1474"/>
            <a:chExt cx="11964" cy="2178"/>
          </a:xfrm>
        </p:grpSpPr>
        <p:sp>
          <p:nvSpPr>
            <p:cNvPr id="33800" name="矩形 24"/>
            <p:cNvSpPr/>
            <p:nvPr/>
          </p:nvSpPr>
          <p:spPr>
            <a:xfrm>
              <a:off x="799" y="1474"/>
              <a:ext cx="11879" cy="217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4.</a:t>
              </a:r>
              <a:r>
                <a:rPr lang="zh-CN" altLang="zh-CN" sz="2800">
                  <a:latin typeface="微软雅黑" panose="020B0503020204020204" charset="-122"/>
                  <a:ea typeface="微软雅黑" panose="020B0503020204020204" charset="-122"/>
                </a:rPr>
                <a:t>如图</a:t>
              </a:r>
              <a:r>
                <a:rPr lang="zh-CN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zh-CN" altLang="zh-CN" sz="2800">
                  <a:latin typeface="微软雅黑" panose="020B0503020204020204" charset="-122"/>
                  <a:ea typeface="微软雅黑" panose="020B0503020204020204" charset="-122"/>
                </a:rPr>
                <a:t>已知</a:t>
              </a:r>
              <a:r>
                <a:rPr lang="zh-CN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AB</a:t>
              </a:r>
              <a:r>
                <a:rPr lang="zh-CN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、</a:t>
              </a:r>
              <a:r>
                <a:rPr lang="zh-CN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CD</a:t>
              </a:r>
              <a:r>
                <a:rPr lang="zh-CN" altLang="zh-CN" sz="2800">
                  <a:latin typeface="微软雅黑" panose="020B0503020204020204" charset="-122"/>
                  <a:ea typeface="微软雅黑" panose="020B0503020204020204" charset="-122"/>
                </a:rPr>
                <a:t>为</a:t>
              </a:r>
              <a:r>
                <a:rPr lang="zh-CN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⊙</a:t>
              </a:r>
              <a:r>
                <a:rPr lang="zh-CN" altLang="zh-CN" sz="2800" i="1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  <a:r>
                <a:rPr lang="zh-CN" altLang="zh-CN" sz="2800">
                  <a:latin typeface="微软雅黑" panose="020B0503020204020204" charset="-122"/>
                  <a:ea typeface="微软雅黑" panose="020B0503020204020204" charset="-122"/>
                </a:rPr>
                <a:t>的两条弦</a:t>
              </a:r>
              <a:r>
                <a:rPr lang="zh-CN" altLang="en-US" sz="2800"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AD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=</a:t>
              </a:r>
              <a:r>
                <a:rPr lang="en-US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BC</a:t>
              </a: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.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800">
                  <a:latin typeface="黑体" panose="02010609060101010101" pitchFamily="49" charset="-122"/>
                  <a:ea typeface="黑体" panose="02010609060101010101" pitchFamily="49" charset="-122"/>
                </a:rPr>
                <a:t>  </a:t>
              </a:r>
              <a:r>
                <a:rPr lang="zh-CN" altLang="zh-CN" sz="2800">
                  <a:latin typeface="微软雅黑" panose="020B0503020204020204" charset="-122"/>
                  <a:ea typeface="微软雅黑" panose="020B0503020204020204" charset="-122"/>
                </a:rPr>
                <a:t>求证</a:t>
              </a:r>
              <a:r>
                <a:rPr lang="zh-CN" altLang="zh-CN" sz="2800" b="1" i="1">
                  <a:latin typeface="Times New Roman" panose="02020603050405020304" pitchFamily="18" charset="0"/>
                  <a:ea typeface="黑体" panose="02010609060101010101" pitchFamily="49" charset="-122"/>
                </a:rPr>
                <a:t>:</a:t>
              </a:r>
              <a:r>
                <a:rPr lang="zh-CN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AB</a:t>
              </a:r>
              <a:r>
                <a:rPr lang="zh-CN" altLang="zh-CN" sz="2800" b="1">
                  <a:latin typeface="Times New Roman" panose="02020603050405020304" pitchFamily="18" charset="0"/>
                  <a:ea typeface="黑体" panose="02010609060101010101" pitchFamily="49" charset="-122"/>
                </a:rPr>
                <a:t>＝</a:t>
              </a:r>
              <a:r>
                <a:rPr lang="zh-CN" altLang="zh-CN" sz="2800" i="1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CD</a:t>
              </a:r>
              <a:r>
                <a:rPr lang="zh-CN" altLang="zh-CN" sz="2800">
                  <a:latin typeface="Times New Roman" panose="02020603050405020304" pitchFamily="18" charset="0"/>
                  <a:ea typeface="黑体" panose="02010609060101010101" pitchFamily="49" charset="-122"/>
                </a:rPr>
                <a:t>. </a:t>
              </a:r>
              <a:endParaRPr lang="zh-CN" altLang="zh-CN" sz="2800">
                <a:latin typeface="黑体" panose="02010609060101010101" pitchFamily="49" charset="-122"/>
                <a:ea typeface="黑体" panose="02010609060101010101" pitchFamily="49" charset="-122"/>
              </a:endParaRPr>
            </a:p>
          </p:txBody>
        </p:sp>
        <p:sp>
          <p:nvSpPr>
            <p:cNvPr id="20" name="Text Box 15"/>
            <p:cNvSpPr txBox="1"/>
            <p:nvPr/>
          </p:nvSpPr>
          <p:spPr>
            <a:xfrm>
              <a:off x="10553" y="1574"/>
              <a:ext cx="2210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   ⌒</a:t>
              </a:r>
            </a:p>
          </p:txBody>
        </p:sp>
      </p:grpSp>
      <p:grpSp>
        <p:nvGrpSpPr>
          <p:cNvPr id="32" name="组合 10"/>
          <p:cNvGrpSpPr/>
          <p:nvPr/>
        </p:nvGrpSpPr>
        <p:grpSpPr>
          <a:xfrm>
            <a:off x="8672830" y="2604135"/>
            <a:ext cx="1925320" cy="2546350"/>
            <a:chOff x="10602" y="2225"/>
            <a:chExt cx="3033" cy="4009"/>
          </a:xfrm>
        </p:grpSpPr>
        <p:sp>
          <p:nvSpPr>
            <p:cNvPr id="21" name="椭圆 1"/>
            <p:cNvSpPr/>
            <p:nvPr/>
          </p:nvSpPr>
          <p:spPr>
            <a:xfrm>
              <a:off x="10602" y="2906"/>
              <a:ext cx="2722" cy="2721"/>
            </a:xfrm>
            <a:prstGeom prst="ellipse">
              <a:avLst/>
            </a:prstGeom>
            <a:noFill/>
            <a:ln w="349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22" name="文本框 2"/>
            <p:cNvSpPr txBox="1"/>
            <p:nvPr/>
          </p:nvSpPr>
          <p:spPr>
            <a:xfrm>
              <a:off x="11642" y="3163"/>
              <a:ext cx="764" cy="144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lstStyle/>
            <a:p>
              <a:r>
                <a:rPr lang="en-US" altLang="zh-CN" sz="5400"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11509" y="2225"/>
              <a:ext cx="644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ea"/>
                </a:rPr>
                <a:t>C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1622" y="5514"/>
              <a:ext cx="637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ea"/>
                </a:rPr>
                <a:t>A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12983" y="2792"/>
              <a:ext cx="652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ea"/>
                </a:rPr>
                <a:t>B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2870" y="5174"/>
              <a:ext cx="656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ea"/>
                </a:rPr>
                <a:t>D</a:t>
              </a:r>
            </a:p>
          </p:txBody>
        </p:sp>
        <p:cxnSp>
          <p:nvCxnSpPr>
            <p:cNvPr id="39" name="直接连接符 7"/>
            <p:cNvCxnSpPr>
              <a:stCxn id="21" idx="0"/>
              <a:endCxn id="21" idx="5"/>
            </p:cNvCxnSpPr>
            <p:nvPr/>
          </p:nvCxnSpPr>
          <p:spPr>
            <a:xfrm>
              <a:off x="11963" y="2906"/>
              <a:ext cx="962" cy="2323"/>
            </a:xfrm>
            <a:prstGeom prst="line">
              <a:avLst/>
            </a:prstGeom>
            <a:ln w="28575" cap="flat" cmpd="sng">
              <a:solidFill>
                <a:srgbClr val="0A21CC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" name="直接连接符 8"/>
            <p:cNvCxnSpPr>
              <a:stCxn id="21" idx="7"/>
              <a:endCxn id="21" idx="4"/>
            </p:cNvCxnSpPr>
            <p:nvPr/>
          </p:nvCxnSpPr>
          <p:spPr>
            <a:xfrm flipH="1">
              <a:off x="11963" y="3304"/>
              <a:ext cx="962" cy="2323"/>
            </a:xfrm>
            <a:prstGeom prst="line">
              <a:avLst/>
            </a:prstGeom>
            <a:ln w="28575" cap="flat" cmpd="sng">
              <a:solidFill>
                <a:srgbClr val="000099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41" name="文本框 40"/>
            <p:cNvSpPr txBox="1"/>
            <p:nvPr/>
          </p:nvSpPr>
          <p:spPr>
            <a:xfrm>
              <a:off x="11056" y="3926"/>
              <a:ext cx="644" cy="7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b="1" i="1" noProof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ea"/>
                </a:rPr>
                <a:t>O</a:t>
              </a:r>
            </a:p>
          </p:txBody>
        </p:sp>
      </p:grpSp>
      <p:cxnSp>
        <p:nvCxnSpPr>
          <p:cNvPr id="46" name="直接连接符 45"/>
          <p:cNvCxnSpPr/>
          <p:nvPr/>
        </p:nvCxnSpPr>
        <p:spPr>
          <a:xfrm flipH="1">
            <a:off x="9453880" y="3025140"/>
            <a:ext cx="71438" cy="863600"/>
          </a:xfrm>
          <a:prstGeom prst="line">
            <a:avLst/>
          </a:prstGeom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25" name="直接连接符 24"/>
          <p:cNvCxnSpPr/>
          <p:nvPr/>
        </p:nvCxnSpPr>
        <p:spPr>
          <a:xfrm flipV="1">
            <a:off x="9484043" y="3314065"/>
            <a:ext cx="617537" cy="539750"/>
          </a:xfrm>
          <a:prstGeom prst="line">
            <a:avLst/>
          </a:prstGeom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48" name="直接连接符 47"/>
          <p:cNvCxnSpPr/>
          <p:nvPr/>
        </p:nvCxnSpPr>
        <p:spPr>
          <a:xfrm>
            <a:off x="9469755" y="3853815"/>
            <a:ext cx="631825" cy="612775"/>
          </a:xfrm>
          <a:prstGeom prst="line">
            <a:avLst/>
          </a:prstGeom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</p:cxnSp>
      <p:cxnSp>
        <p:nvCxnSpPr>
          <p:cNvPr id="49" name="直接连接符 48"/>
          <p:cNvCxnSpPr/>
          <p:nvPr/>
        </p:nvCxnSpPr>
        <p:spPr>
          <a:xfrm>
            <a:off x="9469755" y="3853815"/>
            <a:ext cx="55563" cy="900113"/>
          </a:xfrm>
          <a:prstGeom prst="line">
            <a:avLst/>
          </a:prstGeom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</p:spPr>
      </p:cxnSp>
      <p:grpSp>
        <p:nvGrpSpPr>
          <p:cNvPr id="26" name="组合 25"/>
          <p:cNvGrpSpPr/>
          <p:nvPr/>
        </p:nvGrpSpPr>
        <p:grpSpPr>
          <a:xfrm>
            <a:off x="1699895" y="2966085"/>
            <a:ext cx="1905000" cy="631190"/>
            <a:chOff x="2212" y="4536"/>
            <a:chExt cx="3000" cy="994"/>
          </a:xfrm>
        </p:grpSpPr>
        <p:sp>
          <p:nvSpPr>
            <p:cNvPr id="29" name="Text Box 15"/>
            <p:cNvSpPr txBox="1"/>
            <p:nvPr/>
          </p:nvSpPr>
          <p:spPr>
            <a:xfrm>
              <a:off x="3002" y="4536"/>
              <a:ext cx="2210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>
                  <a:solidFill>
                    <a:srgbClr val="FF0000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⌒   ⌒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2212" y="4708"/>
              <a:ext cx="2890" cy="8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>
                  <a:solidFill>
                    <a:srgbClr val="FF0000"/>
                  </a:solidFill>
                  <a:latin typeface="宋体" panose="02010600030101010101" pitchFamily="2" charset="-122"/>
                  <a:ea typeface="宋体" panose="02010600030101010101" pitchFamily="2" charset="-122"/>
                  <a:sym typeface="+mn-ea"/>
                </a:rPr>
                <a:t>∵</a:t>
              </a:r>
              <a:r>
                <a:rPr lang="en-US" altLang="zh-CN" sz="2800" i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AD=BC</a:t>
              </a:r>
            </a:p>
          </p:txBody>
        </p:sp>
      </p:grpSp>
      <p:sp>
        <p:nvSpPr>
          <p:cNvPr id="3" name="文本框 2"/>
          <p:cNvSpPr txBox="1"/>
          <p:nvPr/>
        </p:nvSpPr>
        <p:spPr>
          <a:xfrm>
            <a:off x="1354455" y="2380615"/>
            <a:ext cx="525462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证明：连接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zh-CN" altLang="en-US" sz="2800">
                <a:solidFill>
                  <a:srgbClr val="FF0000"/>
                </a:solidFill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zh-CN" altLang="en-US" sz="2800">
                <a:solidFill>
                  <a:srgbClr val="FF0000"/>
                </a:solidFill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zh-CN" altLang="en-US" sz="2800">
                <a:solidFill>
                  <a:srgbClr val="FF0000"/>
                </a:solidFill>
              </a:rPr>
              <a:t>，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685290" y="3616325"/>
            <a:ext cx="324929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∠AOD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＝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BOC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677670" y="4288790"/>
            <a:ext cx="621284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∠AOD+∠BOD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＝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BOC+∠BOD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741170" y="4933950"/>
            <a:ext cx="319532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即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∠AOB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＝</a:t>
            </a:r>
            <a:r>
              <a:rPr lang="zh-CN" altLang="en-US" sz="28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∠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COD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823720" y="5580380"/>
            <a:ext cx="196088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∴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AB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＝</a:t>
            </a:r>
            <a:r>
              <a:rPr lang="en-US" altLang="zh-CN" sz="2800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CD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477520" y="222250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课堂小结</a:t>
              </a:r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5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2" name="Rectangle 6"/>
          <p:cNvSpPr/>
          <p:nvPr/>
        </p:nvSpPr>
        <p:spPr>
          <a:xfrm>
            <a:off x="1727518" y="1547178"/>
            <a:ext cx="1150937" cy="460375"/>
          </a:xfrm>
          <a:prstGeom prst="rect">
            <a:avLst/>
          </a:prstGeom>
          <a:noFill/>
          <a:ln w="254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lstStyle/>
          <a:p>
            <a:pPr algn="ctr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圆心角</a:t>
            </a:r>
          </a:p>
        </p:txBody>
      </p:sp>
      <p:grpSp>
        <p:nvGrpSpPr>
          <p:cNvPr id="3" name="组合 32"/>
          <p:cNvGrpSpPr/>
          <p:nvPr/>
        </p:nvGrpSpPr>
        <p:grpSpPr>
          <a:xfrm>
            <a:off x="4831080" y="3158173"/>
            <a:ext cx="2633663" cy="2336800"/>
            <a:chOff x="3521645" y="3395513"/>
            <a:chExt cx="3210595" cy="2846437"/>
          </a:xfrm>
        </p:grpSpPr>
        <p:sp>
          <p:nvSpPr>
            <p:cNvPr id="21" name="椭圆 20"/>
            <p:cNvSpPr/>
            <p:nvPr/>
          </p:nvSpPr>
          <p:spPr bwMode="auto">
            <a:xfrm>
              <a:off x="4674567" y="3395513"/>
              <a:ext cx="1008113" cy="1008112"/>
            </a:xfrm>
            <a:prstGeom prst="ellipse">
              <a:avLst/>
            </a:prstGeom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hilly" dir="t"/>
            </a:scene3d>
            <a:sp3d extrusionH="266700" contourW="25400" prstMaterial="dkEdge">
              <a:bevelT w="133350" prst="riblet"/>
              <a:bevelB w="209550" h="279400"/>
              <a:extrusionClr>
                <a:schemeClr val="tx2">
                  <a:lumMod val="75000"/>
                </a:schemeClr>
              </a:extrusionClr>
              <a:contourClr>
                <a:srgbClr val="7030A0"/>
              </a:contourClr>
            </a:sp3d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圆心角</a:t>
              </a:r>
              <a:endPara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相等</a:t>
              </a:r>
              <a:endParaRPr kumimoji="0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22" name="椭圆 21"/>
            <p:cNvSpPr/>
            <p:nvPr/>
          </p:nvSpPr>
          <p:spPr bwMode="auto">
            <a:xfrm>
              <a:off x="3521645" y="5178400"/>
              <a:ext cx="1008112" cy="1008112"/>
            </a:xfrm>
            <a:prstGeom prst="ellipse">
              <a:avLst/>
            </a:prstGeom>
            <a:blipFill>
              <a:blip r:embed="rId2"/>
              <a:tile tx="0" ty="0" sx="100000" sy="100000" flip="none" algn="tl"/>
            </a:blip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chilly" dir="t"/>
            </a:scene3d>
            <a:sp3d extrusionH="266700" contourW="25400" prstMaterial="dkEdge">
              <a:bevelT w="133350" prst="riblet"/>
              <a:bevelB w="209550" h="279400"/>
              <a:extrusionClr>
                <a:schemeClr val="tx2">
                  <a:lumMod val="75000"/>
                </a:schemeClr>
              </a:extrusionClr>
              <a:contourClr>
                <a:srgbClr val="7030A0"/>
              </a:contourClr>
            </a:sp3d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弧</a:t>
              </a:r>
              <a:endPara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相等</a:t>
              </a:r>
              <a:endParaRPr kumimoji="0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23" name="椭圆 22"/>
            <p:cNvSpPr/>
            <p:nvPr/>
          </p:nvSpPr>
          <p:spPr bwMode="auto">
            <a:xfrm>
              <a:off x="5724128" y="5233838"/>
              <a:ext cx="1008112" cy="1008112"/>
            </a:xfrm>
            <a:prstGeom prst="ellipse">
              <a:avLst/>
            </a:prstGeom>
            <a:gradFill>
              <a:gsLst>
                <a:gs pos="0">
                  <a:schemeClr val="accent1">
                    <a:shade val="30000"/>
                    <a:satMod val="115000"/>
                  </a:schemeClr>
                </a:gs>
                <a:gs pos="63000">
                  <a:srgbClr val="00B050"/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chilly" dir="t"/>
            </a:scene3d>
            <a:sp3d extrusionH="266700" contourW="25400" prstMaterial="dkEdge">
              <a:bevelT w="133350" prst="riblet"/>
              <a:bevelB w="209550" h="279400"/>
              <a:extrusionClr>
                <a:schemeClr val="tx2">
                  <a:lumMod val="75000"/>
                </a:schemeClr>
              </a:extrusionClr>
              <a:contourClr>
                <a:srgbClr val="00B050"/>
              </a:contourClr>
            </a:sp3d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弦</a:t>
              </a:r>
              <a:endPara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>
                      <a:lumMod val="95000"/>
                    </a:schemeClr>
                  </a:solidFill>
                  <a:effectLst/>
                  <a:uLnTx/>
                  <a:uFillTx/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相等</a:t>
              </a:r>
              <a:endParaRPr kumimoji="0" sz="1800" b="0" i="0" u="none" strike="noStrike" kern="1200" cap="none" spc="0" normalizeH="0" baseline="0" noProof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24" name="左右箭头 23"/>
            <p:cNvSpPr/>
            <p:nvPr/>
          </p:nvSpPr>
          <p:spPr bwMode="auto">
            <a:xfrm>
              <a:off x="4577499" y="5598272"/>
              <a:ext cx="1080120" cy="360040"/>
            </a:xfrm>
            <a:prstGeom prst="leftRightArrow">
              <a:avLst/>
            </a:prstGeom>
            <a:solidFill>
              <a:srgbClr val="FF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woPt" dir="t"/>
            </a:scene3d>
            <a:sp3d prstMaterial="dkEdge">
              <a:bevelT w="279400" h="63500" prst="cross"/>
            </a:sp3d>
          </p:spPr>
          <p:txBody>
            <a:bodyPr wrap="none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endParaRPr kumimoji="0" lang="zh-CN" altLang="en-US" sz="2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35847" name="左右箭头 25"/>
            <p:cNvGrpSpPr/>
            <p:nvPr/>
          </p:nvGrpSpPr>
          <p:grpSpPr>
            <a:xfrm>
              <a:off x="5309320" y="4384749"/>
              <a:ext cx="742950" cy="901700"/>
              <a:chOff x="4297" y="3122"/>
              <a:chExt cx="468" cy="568"/>
            </a:xfrm>
          </p:grpSpPr>
          <p:pic>
            <p:nvPicPr>
              <p:cNvPr id="35848" name="左右箭头 25"/>
              <p:cNvPicPr/>
              <p:nvPr/>
            </p:nvPicPr>
            <p:blipFill>
              <a:blip r:embed="rId3" cstate="email"/>
              <a:stretch>
                <a:fillRect/>
              </a:stretch>
            </p:blipFill>
            <p:spPr>
              <a:xfrm>
                <a:off x="4297" y="3122"/>
                <a:ext cx="468" cy="568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35849" name="Text Box 20"/>
              <p:cNvSpPr txBox="1"/>
              <p:nvPr/>
            </p:nvSpPr>
            <p:spPr>
              <a:xfrm rot="3235332">
                <a:off x="4240" y="3342"/>
                <a:ext cx="567" cy="11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rot="10800000" vert="eaVert" wrap="none" anchor="ctr"/>
              <a:lstStyle/>
              <a:p>
                <a:pPr algn="ctr"/>
                <a:endParaRPr lang="zh-CN" altLang="zh-CN" sz="24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  <p:grpSp>
          <p:nvGrpSpPr>
            <p:cNvPr id="35850" name="左右箭头 26"/>
            <p:cNvGrpSpPr/>
            <p:nvPr/>
          </p:nvGrpSpPr>
          <p:grpSpPr>
            <a:xfrm>
              <a:off x="4236170" y="4372049"/>
              <a:ext cx="738187" cy="927100"/>
              <a:chOff x="3621" y="3114"/>
              <a:chExt cx="465" cy="584"/>
            </a:xfrm>
          </p:grpSpPr>
          <p:pic>
            <p:nvPicPr>
              <p:cNvPr id="35851" name="左右箭头 26"/>
              <p:cNvPicPr/>
              <p:nvPr/>
            </p:nvPicPr>
            <p:blipFill>
              <a:blip r:embed="rId4" cstate="email"/>
              <a:stretch>
                <a:fillRect/>
              </a:stretch>
            </p:blipFill>
            <p:spPr>
              <a:xfrm>
                <a:off x="3621" y="3114"/>
                <a:ext cx="465" cy="584"/>
              </a:xfrm>
              <a:prstGeom prst="rect">
                <a:avLst/>
              </a:prstGeom>
              <a:noFill/>
              <a:ln w="9525">
                <a:noFill/>
              </a:ln>
            </p:spPr>
          </p:pic>
          <p:sp>
            <p:nvSpPr>
              <p:cNvPr id="35852" name="Text Box 23"/>
              <p:cNvSpPr txBox="1"/>
              <p:nvPr/>
            </p:nvSpPr>
            <p:spPr>
              <a:xfrm rot="-3356016">
                <a:off x="3566" y="3345"/>
                <a:ext cx="567" cy="1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vert="eaVert" wrap="none" anchor="ctr"/>
              <a:lstStyle/>
              <a:p>
                <a:pPr algn="ctr"/>
                <a:endParaRPr lang="zh-CN" altLang="zh-CN" sz="2400" b="1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29" name="Rectangle 6"/>
          <p:cNvSpPr/>
          <p:nvPr/>
        </p:nvSpPr>
        <p:spPr>
          <a:xfrm>
            <a:off x="1618298" y="3044190"/>
            <a:ext cx="2089150" cy="829945"/>
          </a:xfrm>
          <a:prstGeom prst="rect">
            <a:avLst/>
          </a:prstGeom>
          <a:noFill/>
          <a:ln w="254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lstStyle/>
          <a:p>
            <a:pPr algn="dist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弦、弧、圆心角的关系定理</a:t>
            </a:r>
          </a:p>
        </p:txBody>
      </p:sp>
      <p:sp>
        <p:nvSpPr>
          <p:cNvPr id="25" name="Text Box 81"/>
          <p:cNvSpPr txBox="1"/>
          <p:nvPr/>
        </p:nvSpPr>
        <p:spPr>
          <a:xfrm>
            <a:off x="4276090" y="2580640"/>
            <a:ext cx="3840480" cy="460375"/>
          </a:xfrm>
          <a:prstGeom prst="rect">
            <a:avLst/>
          </a:prstGeom>
          <a:noFill/>
          <a:ln w="25400" cap="flat" cmpd="sng">
            <a:solidFill>
              <a:srgbClr val="40404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t">
            <a:spAutoFit/>
          </a:bodyPr>
          <a:lstStyle/>
          <a:p>
            <a:pPr defTabSz="914400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前提条件：在同圆或等圆中</a:t>
            </a:r>
          </a:p>
        </p:txBody>
      </p:sp>
      <p:sp>
        <p:nvSpPr>
          <p:cNvPr id="26" name="Rectangle 6"/>
          <p:cNvSpPr/>
          <p:nvPr/>
        </p:nvSpPr>
        <p:spPr>
          <a:xfrm>
            <a:off x="4551680" y="1502410"/>
            <a:ext cx="3313113" cy="460375"/>
          </a:xfrm>
          <a:prstGeom prst="rect">
            <a:avLst/>
          </a:prstGeom>
          <a:noFill/>
          <a:ln w="25400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>
            <a:spAutoFit/>
          </a:bodyPr>
          <a:lstStyle/>
          <a:p>
            <a:pPr algn="ctr"/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</a:rPr>
              <a:t>概念：顶点在圆心的角</a:t>
            </a:r>
          </a:p>
        </p:txBody>
      </p:sp>
      <p:sp>
        <p:nvSpPr>
          <p:cNvPr id="27" name="右箭头 26"/>
          <p:cNvSpPr/>
          <p:nvPr/>
        </p:nvSpPr>
        <p:spPr bwMode="auto">
          <a:xfrm>
            <a:off x="3248660" y="1647190"/>
            <a:ext cx="1222375" cy="287655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8" name="右箭头 27"/>
          <p:cNvSpPr/>
          <p:nvPr/>
        </p:nvSpPr>
        <p:spPr bwMode="auto">
          <a:xfrm>
            <a:off x="3814445" y="3231515"/>
            <a:ext cx="1088390" cy="287655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9" name="下箭头 38"/>
          <p:cNvSpPr/>
          <p:nvPr/>
        </p:nvSpPr>
        <p:spPr bwMode="auto">
          <a:xfrm>
            <a:off x="2238058" y="2293620"/>
            <a:ext cx="360363" cy="64770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35853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0274300" y="11023600"/>
            <a:ext cx="304800" cy="228600"/>
          </a:xfrm>
          <a:prstGeom prst="cube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9" grpId="0" animBg="1"/>
      <p:bldP spid="25" grpId="0" animBg="1"/>
      <p:bldP spid="26" grpId="0" animBg="1"/>
      <p:bldP spid="27" grpId="0" animBg="1"/>
      <p:bldP spid="28" grpId="0" animBg="1"/>
      <p:bldP spid="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387985" y="418465"/>
            <a:ext cx="2044700" cy="521970"/>
            <a:chOff x="752" y="350"/>
            <a:chExt cx="3220" cy="822"/>
          </a:xfrm>
        </p:grpSpPr>
        <p:sp>
          <p:nvSpPr>
            <p:cNvPr id="9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知识回顾</a:t>
              </a: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7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8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3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11" name="矩形 10"/>
          <p:cNvSpPr/>
          <p:nvPr/>
        </p:nvSpPr>
        <p:spPr>
          <a:xfrm>
            <a:off x="464820" y="4742815"/>
            <a:ext cx="8287385" cy="112458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zh-CN" altLang="en-US" sz="2800" dirty="0" smtClean="0">
                <a:solidFill>
                  <a:srgbClr val="FF0000"/>
                </a:solidFill>
              </a:rPr>
              <a:t>把圆绕圆心旋转任意一个角度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zh-CN" altLang="en-US" sz="2800" dirty="0" smtClean="0">
                <a:solidFill>
                  <a:srgbClr val="FF0000"/>
                </a:solidFill>
              </a:rPr>
              <a:t>所得的图形与原图形重合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zh-CN" altLang="en-US" sz="2800" dirty="0" smtClean="0">
                <a:solidFill>
                  <a:srgbClr val="FF0000"/>
                </a:solidFill>
              </a:rPr>
              <a:t>即圆有旋转不变性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alt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84810" y="1054100"/>
            <a:ext cx="7033260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1</a:t>
            </a:r>
            <a:r>
              <a:rPr lang="en-US" sz="2800" i="1" dirty="0" smtClean="0"/>
              <a:t>.</a:t>
            </a:r>
            <a:r>
              <a:rPr lang="zh-CN" altLang="en-US" sz="2800" dirty="0" smtClean="0"/>
              <a:t>圆是不是中心对称图形</a:t>
            </a:r>
            <a:r>
              <a:rPr lang="en-US" sz="2800" dirty="0" smtClean="0"/>
              <a:t>?</a:t>
            </a:r>
            <a:r>
              <a:rPr lang="zh-CN" altLang="en-US" sz="2800" dirty="0" smtClean="0"/>
              <a:t>对称中心是什么</a:t>
            </a:r>
            <a:r>
              <a:rPr lang="en-US" sz="2800" dirty="0" smtClean="0"/>
              <a:t>?</a:t>
            </a:r>
            <a:endParaRPr lang="en-US" altLang="en-US" sz="2800" dirty="0" smtClean="0"/>
          </a:p>
        </p:txBody>
      </p:sp>
      <p:sp>
        <p:nvSpPr>
          <p:cNvPr id="15" name="矩形 14"/>
          <p:cNvSpPr/>
          <p:nvPr/>
        </p:nvSpPr>
        <p:spPr>
          <a:xfrm>
            <a:off x="572135" y="1804035"/>
            <a:ext cx="6605905" cy="52197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(</a:t>
            </a:r>
            <a:r>
              <a:rPr lang="zh-CN" altLang="en-US" sz="2800" dirty="0" smtClean="0">
                <a:solidFill>
                  <a:srgbClr val="FF0000"/>
                </a:solidFill>
              </a:rPr>
              <a:t>圆是中心对称图形</a:t>
            </a:r>
            <a:r>
              <a:rPr lang="en-US" sz="2800" dirty="0" smtClean="0">
                <a:solidFill>
                  <a:srgbClr val="FF0000"/>
                </a:solidFill>
              </a:rPr>
              <a:t>,</a:t>
            </a:r>
            <a:r>
              <a:rPr lang="zh-CN" altLang="en-US" sz="2800" dirty="0" smtClean="0">
                <a:solidFill>
                  <a:srgbClr val="FF0000"/>
                </a:solidFill>
              </a:rPr>
              <a:t>圆心是它的对称中心</a:t>
            </a:r>
            <a:r>
              <a:rPr lang="en-US" sz="2800" dirty="0" smtClean="0">
                <a:solidFill>
                  <a:srgbClr val="FF0000"/>
                </a:solidFill>
              </a:rPr>
              <a:t>)</a:t>
            </a:r>
            <a:endParaRPr lang="en-US" alt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55930" y="3000375"/>
            <a:ext cx="7821930" cy="1124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 smtClean="0"/>
              <a:t>2</a:t>
            </a:r>
            <a:r>
              <a:rPr lang="en-US" sz="2800" i="1" dirty="0" smtClean="0"/>
              <a:t>.</a:t>
            </a:r>
            <a:r>
              <a:rPr lang="zh-CN" altLang="en-US" sz="2800" dirty="0" smtClean="0"/>
              <a:t>将课前准备的两个圆形纸片重合在一起</a:t>
            </a:r>
            <a:r>
              <a:rPr lang="en-US" sz="2800" dirty="0" smtClean="0"/>
              <a:t>,</a:t>
            </a:r>
            <a:r>
              <a:rPr lang="zh-CN" altLang="en-US" sz="2800" dirty="0" smtClean="0"/>
              <a:t>绕圆心转动其中一个圆</a:t>
            </a:r>
            <a:r>
              <a:rPr lang="en-US" sz="2800" dirty="0" smtClean="0"/>
              <a:t>,</a:t>
            </a:r>
            <a:r>
              <a:rPr lang="zh-CN" altLang="en-US" sz="2800" dirty="0" smtClean="0"/>
              <a:t>你发现什么现象</a:t>
            </a:r>
            <a:r>
              <a:rPr lang="en-US" sz="2800" dirty="0" smtClean="0"/>
              <a:t>?</a:t>
            </a:r>
            <a:endParaRPr lang="en-US" altLang="en-US" sz="2800" dirty="0" smtClean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/>
      <p:bldP spid="15" grpId="0" animBg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474980" y="21336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5" name="文本框 4"/>
          <p:cNvSpPr txBox="1"/>
          <p:nvPr/>
        </p:nvSpPr>
        <p:spPr>
          <a:xfrm>
            <a:off x="513080" y="687070"/>
            <a:ext cx="4217670" cy="521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知识点一：圆心角的概念</a:t>
            </a:r>
          </a:p>
        </p:txBody>
      </p:sp>
      <p:sp>
        <p:nvSpPr>
          <p:cNvPr id="40" name="Text Box 4"/>
          <p:cNvSpPr txBox="1"/>
          <p:nvPr/>
        </p:nvSpPr>
        <p:spPr>
          <a:xfrm>
            <a:off x="513080" y="1450975"/>
            <a:ext cx="7273925" cy="6940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圆心角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：我们把</a:t>
            </a:r>
            <a:r>
              <a:rPr lang="zh-CN" altLang="en-US" sz="2800" dirty="0">
                <a:solidFill>
                  <a:srgbClr val="0000F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顶点在圆心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的角叫做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圆心角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</a:p>
        </p:txBody>
      </p:sp>
      <p:sp>
        <p:nvSpPr>
          <p:cNvPr id="41" name="Oval 2"/>
          <p:cNvSpPr/>
          <p:nvPr/>
        </p:nvSpPr>
        <p:spPr>
          <a:xfrm>
            <a:off x="828040" y="2845118"/>
            <a:ext cx="2376488" cy="2376487"/>
          </a:xfrm>
          <a:prstGeom prst="ellipse">
            <a:avLst/>
          </a:prstGeom>
          <a:noFill/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lang="en-US" altLang="zh-CN" sz="2400" b="1">
                <a:latin typeface="Arial" panose="020B0604020202020204" pitchFamily="34" charset="0"/>
              </a:rPr>
              <a:t>·</a:t>
            </a:r>
          </a:p>
        </p:txBody>
      </p:sp>
      <p:sp>
        <p:nvSpPr>
          <p:cNvPr id="42" name="Text Box 5"/>
          <p:cNvSpPr txBox="1"/>
          <p:nvPr/>
        </p:nvSpPr>
        <p:spPr>
          <a:xfrm>
            <a:off x="1556385" y="3763010"/>
            <a:ext cx="588645" cy="52197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i="1">
                <a:latin typeface="Times New Roman" panose="02020603050405020304" pitchFamily="18" charset="0"/>
              </a:rPr>
              <a:t>O</a:t>
            </a:r>
          </a:p>
        </p:txBody>
      </p:sp>
      <p:grpSp>
        <p:nvGrpSpPr>
          <p:cNvPr id="43" name="Group 6"/>
          <p:cNvGrpSpPr/>
          <p:nvPr/>
        </p:nvGrpSpPr>
        <p:grpSpPr>
          <a:xfrm>
            <a:off x="1977390" y="2630805"/>
            <a:ext cx="2359025" cy="2517775"/>
            <a:chOff x="0" y="0"/>
            <a:chExt cx="1406" cy="1587"/>
          </a:xfrm>
        </p:grpSpPr>
        <p:sp>
          <p:nvSpPr>
            <p:cNvPr id="6171" name="Text Box 7"/>
            <p:cNvSpPr txBox="1"/>
            <p:nvPr/>
          </p:nvSpPr>
          <p:spPr>
            <a:xfrm>
              <a:off x="590" y="1260"/>
              <a:ext cx="81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6172" name="Text Box 8"/>
            <p:cNvSpPr txBox="1"/>
            <p:nvPr/>
          </p:nvSpPr>
          <p:spPr>
            <a:xfrm>
              <a:off x="362" y="0"/>
              <a:ext cx="816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2800" b="1" i="1"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6173" name="Line 9"/>
            <p:cNvSpPr/>
            <p:nvPr/>
          </p:nvSpPr>
          <p:spPr>
            <a:xfrm>
              <a:off x="0" y="907"/>
              <a:ext cx="635" cy="408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  <p:sp>
          <p:nvSpPr>
            <p:cNvPr id="6174" name="Line 10"/>
            <p:cNvSpPr/>
            <p:nvPr/>
          </p:nvSpPr>
          <p:spPr>
            <a:xfrm flipV="1">
              <a:off x="0" y="453"/>
              <a:ext cx="590" cy="45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lstStyle/>
            <a:p>
              <a:endParaRPr/>
            </a:p>
          </p:txBody>
        </p:sp>
      </p:grpSp>
      <p:sp>
        <p:nvSpPr>
          <p:cNvPr id="44" name="Line 14"/>
          <p:cNvSpPr/>
          <p:nvPr/>
        </p:nvSpPr>
        <p:spPr>
          <a:xfrm>
            <a:off x="2967990" y="3392805"/>
            <a:ext cx="76200" cy="12954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/>
          </a:p>
        </p:txBody>
      </p:sp>
      <p:sp>
        <p:nvSpPr>
          <p:cNvPr id="46" name="Rectangle 12"/>
          <p:cNvSpPr>
            <a:spLocks noChangeArrowheads="1"/>
          </p:cNvSpPr>
          <p:nvPr/>
        </p:nvSpPr>
        <p:spPr bwMode="auto">
          <a:xfrm>
            <a:off x="4379754" y="3266123"/>
            <a:ext cx="2651760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∠</a:t>
            </a:r>
            <a:r>
              <a:rPr kumimoji="0" lang="en-US" altLang="zh-CN" sz="28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AOB</a:t>
            </a:r>
            <a:r>
              <a:rPr kumimoji="0" lang="zh-CN" alt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为圆心角</a:t>
            </a:r>
          </a:p>
        </p:txBody>
      </p:sp>
      <p:grpSp>
        <p:nvGrpSpPr>
          <p:cNvPr id="48" name="Group 14"/>
          <p:cNvGrpSpPr/>
          <p:nvPr/>
        </p:nvGrpSpPr>
        <p:grpSpPr>
          <a:xfrm>
            <a:off x="4276725" y="3858260"/>
            <a:ext cx="4863942" cy="1384300"/>
            <a:chOff x="0" y="0"/>
            <a:chExt cx="2678" cy="872"/>
          </a:xfrm>
        </p:grpSpPr>
        <p:sp>
          <p:nvSpPr>
            <p:cNvPr id="49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2678" cy="872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457200" rtl="0" eaLnBrk="1" fontAlgn="base" latinLnBrk="0" hangingPunct="1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圆心角∠</a:t>
              </a:r>
              <a:r>
                <a:rPr kumimoji="0" lang="en-US" altLang="zh-CN" sz="280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AOB</a:t>
              </a: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所对的弦为</a:t>
              </a:r>
              <a:r>
                <a:rPr kumimoji="0" lang="en-US" altLang="zh-CN" sz="280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AB</a:t>
              </a:r>
              <a:r>
                <a:rPr kumimoji="0" lang="zh-CN" alt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，所对的弧为</a:t>
              </a:r>
              <a:r>
                <a:rPr kumimoji="0" lang="en-US" altLang="zh-CN" sz="280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AB</a:t>
              </a:r>
              <a:r>
                <a:rPr kumimoji="0" lang="en-US" altLang="zh-CN" sz="280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6170" name="Rectangle 16"/>
            <p:cNvSpPr/>
            <p:nvPr/>
          </p:nvSpPr>
          <p:spPr>
            <a:xfrm>
              <a:off x="1011" y="459"/>
              <a:ext cx="339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zh-CN" sz="2800" dirty="0">
                  <a:latin typeface="Arial" panose="020B0604020202020204" pitchFamily="34" charset="0"/>
                  <a:ea typeface="方正姚体" panose="02010601030101010101" pitchFamily="2" charset="-122"/>
                </a:rPr>
                <a:t>⌒</a:t>
              </a: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502285" y="20320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例题讲解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2" name="矩形 1"/>
          <p:cNvSpPr/>
          <p:nvPr/>
        </p:nvSpPr>
        <p:spPr>
          <a:xfrm>
            <a:off x="536575" y="955675"/>
            <a:ext cx="7499985" cy="521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</a:rPr>
              <a:t>例</a:t>
            </a:r>
            <a:r>
              <a:rPr lang="en-US" altLang="zh-CN" sz="2800" dirty="0" smtClean="0">
                <a:solidFill>
                  <a:srgbClr val="FF0000"/>
                </a:solidFill>
              </a:rPr>
              <a:t>1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如图所示</a:t>
            </a:r>
            <a:r>
              <a:rPr lang="en-US" sz="2800" dirty="0" smtClean="0"/>
              <a:t>,</a:t>
            </a:r>
            <a:r>
              <a:rPr lang="zh-CN" altLang="en-US" sz="2800" dirty="0" smtClean="0"/>
              <a:t>图中有几个圆心角</a:t>
            </a:r>
            <a:r>
              <a:rPr lang="en-US" sz="2800" dirty="0" smtClean="0"/>
              <a:t>?</a:t>
            </a:r>
            <a:r>
              <a:rPr lang="zh-CN" altLang="en-US" sz="2800" dirty="0" smtClean="0"/>
              <a:t>分别是什么</a:t>
            </a:r>
            <a:r>
              <a:rPr lang="en-US" sz="2800" dirty="0" smtClean="0"/>
              <a:t>?</a:t>
            </a:r>
            <a:endParaRPr lang="en-US" altLang="en-US" sz="2800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54315" y="1694815"/>
            <a:ext cx="2749550" cy="286766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811530" y="2260600"/>
            <a:ext cx="6401435" cy="521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4"/>
                </a:solidFill>
              </a14:hiddenFill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zh-CN" altLang="en-US" sz="2800" smtClean="0">
                <a:solidFill>
                  <a:srgbClr val="FF0000"/>
                </a:solidFill>
              </a:rPr>
              <a:t>解：三个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r>
              <a:rPr lang="zh-CN" altLang="en-US" sz="2800" smtClean="0">
                <a:solidFill>
                  <a:srgbClr val="FF0000"/>
                </a:solidFill>
              </a:rPr>
              <a:t>分别是∠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AOB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r>
              <a:rPr lang="zh-CN" altLang="en-US" sz="2800" smtClean="0">
                <a:solidFill>
                  <a:srgbClr val="FF0000"/>
                </a:solidFill>
              </a:rPr>
              <a:t>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AOC</a:t>
            </a:r>
            <a:r>
              <a:rPr lang="en-US" sz="2800" smtClean="0">
                <a:solidFill>
                  <a:srgbClr val="FF0000"/>
                </a:solidFill>
              </a:rPr>
              <a:t>,</a:t>
            </a:r>
            <a:r>
              <a:rPr lang="zh-CN" altLang="en-US" sz="2800" smtClean="0">
                <a:solidFill>
                  <a:srgbClr val="FF0000"/>
                </a:solidFill>
              </a:rPr>
              <a:t>∠</a:t>
            </a:r>
            <a:r>
              <a:rPr lang="en-US" sz="2800" i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BOC</a:t>
            </a:r>
            <a:endParaRPr lang="en-US" altLang="en-US" sz="2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/>
        </p:nvGrpSpPr>
        <p:grpSpPr>
          <a:xfrm>
            <a:off x="502285" y="203200"/>
            <a:ext cx="2044700" cy="521970"/>
            <a:chOff x="752" y="350"/>
            <a:chExt cx="3220" cy="822"/>
          </a:xfrm>
        </p:grpSpPr>
        <p:sp>
          <p:nvSpPr>
            <p:cNvPr id="14" name="文本框 3">
              <a:hlinkClick r:id="" action="ppaction://noaction"/>
            </p:cNvPr>
            <p:cNvSpPr txBox="1"/>
            <p:nvPr/>
          </p:nvSpPr>
          <p:spPr>
            <a:xfrm>
              <a:off x="1444" y="350"/>
              <a:ext cx="252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smtClean="0">
                  <a:solidFill>
                    <a:srgbClr val="FF6600"/>
                  </a:solidFill>
                  <a:latin typeface="微软雅黑" panose="020B0503020204020204" charset="-122"/>
                  <a:ea typeface="微软雅黑" panose="020B0503020204020204" charset="-122"/>
                </a:rPr>
                <a:t>获取新知</a:t>
              </a:r>
            </a:p>
          </p:txBody>
        </p:sp>
        <p:grpSp>
          <p:nvGrpSpPr>
            <p:cNvPr id="15" name="组合 14"/>
            <p:cNvGrpSpPr/>
            <p:nvPr/>
          </p:nvGrpSpPr>
          <p:grpSpPr>
            <a:xfrm>
              <a:off x="752" y="540"/>
              <a:ext cx="692" cy="442"/>
              <a:chOff x="7703976" y="5138335"/>
              <a:chExt cx="1084013" cy="853067"/>
            </a:xfrm>
          </p:grpSpPr>
          <p:sp>
            <p:nvSpPr>
              <p:cNvPr id="16" name="箭头: V 形 6"/>
              <p:cNvSpPr/>
              <p:nvPr/>
            </p:nvSpPr>
            <p:spPr>
              <a:xfrm>
                <a:off x="7703976" y="5140011"/>
                <a:ext cx="384477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7" name="箭头: V 形 7"/>
              <p:cNvSpPr/>
              <p:nvPr/>
            </p:nvSpPr>
            <p:spPr>
              <a:xfrm>
                <a:off x="8052645" y="5138335"/>
                <a:ext cx="384476" cy="851390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  <p:sp>
            <p:nvSpPr>
              <p:cNvPr id="18" name="箭头: V 形 8"/>
              <p:cNvSpPr/>
              <p:nvPr/>
            </p:nvSpPr>
            <p:spPr>
              <a:xfrm>
                <a:off x="8403513" y="5140011"/>
                <a:ext cx="384476" cy="851391"/>
              </a:xfrm>
              <a:prstGeom prst="chevron">
                <a:avLst/>
              </a:prstGeom>
              <a:solidFill>
                <a:srgbClr val="FF6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solidFill>
                    <a:schemeClr val="tx1"/>
                  </a:solidFill>
                  <a:cs typeface="+mn-lt"/>
                </a:endParaRPr>
              </a:p>
            </p:txBody>
          </p:sp>
        </p:grpSp>
      </p:grpSp>
      <p:sp>
        <p:nvSpPr>
          <p:cNvPr id="5" name="文本框 4"/>
          <p:cNvSpPr txBox="1"/>
          <p:nvPr/>
        </p:nvSpPr>
        <p:spPr>
          <a:xfrm>
            <a:off x="504190" y="741045"/>
            <a:ext cx="4154805" cy="521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知识点二：圆心角的性质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610870" y="1731645"/>
            <a:ext cx="8137525" cy="1383665"/>
            <a:chOff x="638" y="2177"/>
            <a:chExt cx="12815" cy="2179"/>
          </a:xfrm>
        </p:grpSpPr>
        <p:sp>
          <p:nvSpPr>
            <p:cNvPr id="9244" name="Text Box 26"/>
            <p:cNvSpPr txBox="1"/>
            <p:nvPr/>
          </p:nvSpPr>
          <p:spPr>
            <a:xfrm>
              <a:off x="638" y="2177"/>
              <a:ext cx="12815" cy="217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</a:pP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在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⊙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O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中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如果</a:t>
              </a:r>
              <a:r>
                <a:rPr lang="zh-CN" altLang="en-US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∠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AOB</a:t>
              </a:r>
              <a:r>
                <a:rPr lang="en-US" altLang="zh-CN" sz="2800" b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= ∠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COD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那么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与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800" i="1" baseline="30000" dirty="0">
                  <a:latin typeface="Times New Roman" panose="02020603050405020304" pitchFamily="18" charset="0"/>
                  <a:ea typeface="微软雅黑" panose="020B0503020204020204" charset="-122"/>
                  <a:cs typeface="Times New Roman" panose="02020603050405020304" pitchFamily="18" charset="0"/>
                </a:rPr>
                <a:t>'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800" b="1" i="1" baseline="30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'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，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弦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AB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与弦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A</a:t>
              </a:r>
              <a:r>
                <a:rPr lang="en-US" altLang="zh-CN" sz="2800" b="1" i="1" baseline="30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'</a:t>
              </a:r>
              <a:r>
                <a:rPr lang="en-US" altLang="zh-CN" sz="2800" b="1" i="1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B</a:t>
              </a:r>
              <a:r>
                <a:rPr lang="en-US" altLang="zh-CN" sz="2800" b="1" i="1" baseline="30000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'</a:t>
              </a:r>
              <a:r>
                <a:rPr lang="zh-CN" altLang="en-US" sz="2800" dirty="0">
                  <a:latin typeface="微软雅黑" panose="020B0503020204020204" charset="-122"/>
                  <a:ea typeface="微软雅黑" panose="020B0503020204020204" charset="-122"/>
                </a:rPr>
                <a:t>有怎样的数量关系</a:t>
              </a:r>
              <a:r>
                <a:rPr lang="zh-CN" altLang="en-US" sz="2800" dirty="0">
                  <a:latin typeface="黑体" panose="02010609060101010101" pitchFamily="49" charset="-122"/>
                  <a:ea typeface="黑体" panose="02010609060101010101" pitchFamily="49" charset="-122"/>
                </a:rPr>
                <a:t>？</a:t>
              </a:r>
            </a:p>
          </p:txBody>
        </p:sp>
        <p:sp>
          <p:nvSpPr>
            <p:cNvPr id="87069" name="Text Box 53"/>
            <p:cNvSpPr txBox="1"/>
            <p:nvPr/>
          </p:nvSpPr>
          <p:spPr>
            <a:xfrm>
              <a:off x="12298" y="2329"/>
              <a:ext cx="852" cy="7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FontTx/>
                <a:buNone/>
              </a:pPr>
              <a:r>
                <a:rPr lang="en-US" altLang="zh-CN" sz="24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⌒</a:t>
              </a:r>
              <a:endParaRPr lang="en-US" altLang="zh-CN" sz="2400" b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 Box 53"/>
            <p:cNvSpPr txBox="1"/>
            <p:nvPr/>
          </p:nvSpPr>
          <p:spPr>
            <a:xfrm>
              <a:off x="10919" y="2343"/>
              <a:ext cx="852" cy="72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spcBef>
                  <a:spcPct val="0"/>
                </a:spcBef>
                <a:buFontTx/>
                <a:buNone/>
              </a:pPr>
              <a:r>
                <a:rPr lang="en-US" altLang="zh-CN" sz="2400" b="1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⌒</a:t>
              </a:r>
              <a:endParaRPr lang="en-US" altLang="zh-CN" sz="2400" b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Group 2"/>
          <p:cNvGrpSpPr/>
          <p:nvPr/>
        </p:nvGrpSpPr>
        <p:grpSpPr>
          <a:xfrm>
            <a:off x="8215313" y="3304540"/>
            <a:ext cx="2630487" cy="1836738"/>
            <a:chOff x="0" y="0"/>
            <a:chExt cx="1657" cy="1157"/>
          </a:xfrm>
        </p:grpSpPr>
        <p:sp>
          <p:nvSpPr>
            <p:cNvPr id="87070" name="AutoShape 4"/>
            <p:cNvSpPr/>
            <p:nvPr/>
          </p:nvSpPr>
          <p:spPr>
            <a:xfrm rot="745306">
              <a:off x="886" y="0"/>
              <a:ext cx="771" cy="667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7071" name="AutoShape 5"/>
            <p:cNvSpPr/>
            <p:nvPr/>
          </p:nvSpPr>
          <p:spPr>
            <a:xfrm rot="-10080000">
              <a:off x="0" y="490"/>
              <a:ext cx="771" cy="667"/>
            </a:xfrm>
            <a:prstGeom prst="triangle">
              <a:avLst>
                <a:gd name="adj" fmla="val 50000"/>
              </a:avLst>
            </a:prstGeom>
            <a:noFill/>
            <a:ln w="3175" cap="flat" cmpd="sng">
              <a:solidFill>
                <a:srgbClr val="CCFF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7058" name="Oval 8"/>
          <p:cNvSpPr/>
          <p:nvPr/>
        </p:nvSpPr>
        <p:spPr>
          <a:xfrm>
            <a:off x="8310563" y="2983865"/>
            <a:ext cx="2449512" cy="2449513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87059" name="AutoShape 9"/>
          <p:cNvSpPr/>
          <p:nvPr/>
        </p:nvSpPr>
        <p:spPr>
          <a:xfrm rot="-5280000">
            <a:off x="8429625" y="3056890"/>
            <a:ext cx="1223963" cy="1058863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7060" name="Text Box 10"/>
          <p:cNvSpPr txBox="1"/>
          <p:nvPr/>
        </p:nvSpPr>
        <p:spPr>
          <a:xfrm>
            <a:off x="9175750" y="4279265"/>
            <a:ext cx="5048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FontTx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35" name="Text Box 11"/>
          <p:cNvSpPr txBox="1"/>
          <p:nvPr/>
        </p:nvSpPr>
        <p:spPr>
          <a:xfrm>
            <a:off x="10733088" y="4290378"/>
            <a:ext cx="4318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FontTx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36" name="Text Box 12"/>
          <p:cNvSpPr txBox="1"/>
          <p:nvPr/>
        </p:nvSpPr>
        <p:spPr>
          <a:xfrm>
            <a:off x="10431463" y="2842578"/>
            <a:ext cx="50482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FontTx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87063" name="Text Box 29"/>
          <p:cNvSpPr txBox="1"/>
          <p:nvPr/>
        </p:nvSpPr>
        <p:spPr>
          <a:xfrm flipH="1">
            <a:off x="9412605" y="2461895"/>
            <a:ext cx="55118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FontTx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endParaRPr lang="en-US" altLang="zh-CN" b="1" i="1" baseline="3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64" name="Text Box 30"/>
          <p:cNvSpPr txBox="1"/>
          <p:nvPr/>
        </p:nvSpPr>
        <p:spPr>
          <a:xfrm flipH="1">
            <a:off x="7888605" y="3265170"/>
            <a:ext cx="5715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FontTx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endParaRPr lang="en-US" altLang="zh-CN" b="1" i="1" baseline="30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35330" y="3331210"/>
            <a:ext cx="6485890" cy="2028825"/>
            <a:chOff x="679" y="5105"/>
            <a:chExt cx="10214" cy="3195"/>
          </a:xfrm>
        </p:grpSpPr>
        <p:sp>
          <p:nvSpPr>
            <p:cNvPr id="19" name="矩形 44"/>
            <p:cNvSpPr/>
            <p:nvPr/>
          </p:nvSpPr>
          <p:spPr>
            <a:xfrm>
              <a:off x="679" y="5105"/>
              <a:ext cx="10214" cy="3195"/>
            </a:xfrm>
            <a:prstGeom prst="rect">
              <a:avLst/>
            </a:prstGeom>
            <a:noFill/>
            <a:ln w="28575" cap="flat" cmpd="sng">
              <a:solidFill>
                <a:schemeClr val="accent6">
                  <a:lumMod val="75000"/>
                </a:schemeClr>
              </a:solidFill>
              <a:prstDash val="sysDash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anchor="t"/>
            <a:lstStyle/>
            <a:p>
              <a:pPr fontAlgn="base">
                <a:lnSpc>
                  <a:spcPct val="130000"/>
                </a:lnSpc>
                <a:spcBef>
                  <a:spcPct val="50000"/>
                </a:spcBef>
              </a:pPr>
              <a:r>
                <a:rPr lang="zh-CN" altLang="en-US" sz="2800" strike="noStrike" noProof="1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（同圆）由圆的旋转不变性，我们发现：在</a:t>
              </a:r>
              <a:r>
                <a:rPr lang="zh-CN" altLang="en-US" sz="2800" b="1" strike="noStrike" noProof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⊙</a:t>
              </a:r>
              <a:r>
                <a:rPr lang="en-US" altLang="zh-CN" sz="2800" b="1" i="1" strike="noStrike" noProof="1">
                  <a:solidFill>
                    <a:srgbClr val="00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+mn-cs"/>
                </a:rPr>
                <a:t>O</a:t>
              </a:r>
              <a:r>
                <a:rPr lang="zh-CN" altLang="en-US" sz="2800" strike="noStrike" noProof="1">
                  <a:solidFill>
                    <a:srgbClr val="000000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中</a:t>
              </a:r>
              <a:r>
                <a:rPr lang="zh-CN" altLang="en-US" sz="2800" strike="noStrike" noProof="1">
                  <a:solidFill>
                    <a:srgbClr val="00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，</a:t>
              </a:r>
              <a:r>
                <a:rPr lang="zh-CN" altLang="en-US" sz="2800" strike="noStrike" noProof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如果</a:t>
              </a:r>
              <a:r>
                <a:rPr lang="zh-CN" altLang="en-US" sz="2800" strike="noStrike" noProof="1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  <a:cs typeface="+mn-cs"/>
                </a:rPr>
                <a:t>∠</a:t>
              </a:r>
              <a:r>
                <a:rPr lang="en-US" altLang="zh-CN" sz="2800" i="1" strike="noStrike" noProof="1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  <a:cs typeface="+mn-cs"/>
                </a:rPr>
                <a:t>AOB</a:t>
              </a:r>
              <a:r>
                <a:rPr lang="en-US" altLang="zh-CN" sz="2800" strike="noStrike" noProof="1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  <a:cs typeface="+mn-cs"/>
                </a:rPr>
                <a:t>= ∠</a:t>
              </a:r>
              <a:r>
                <a:rPr lang="en-US" altLang="zh-CN" sz="2800" i="1" strike="noStrike" noProof="1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  <a:cs typeface="+mn-cs"/>
                </a:rPr>
                <a:t>A</a:t>
              </a:r>
              <a:r>
                <a:rPr lang="en-US" altLang="zh-CN" sz="2800" i="1" strike="noStrike" baseline="30000" noProof="1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  <a:cs typeface="+mn-cs"/>
                </a:rPr>
                <a:t>'</a:t>
              </a:r>
              <a:r>
                <a:rPr lang="en-US" altLang="zh-CN" sz="2800" i="1" strike="noStrike" noProof="1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  <a:cs typeface="+mn-cs"/>
                </a:rPr>
                <a:t>OB</a:t>
              </a:r>
              <a:r>
                <a:rPr lang="en-US" altLang="zh-CN" sz="2800" i="1" strike="noStrike" baseline="30000" noProof="1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  <a:cs typeface="+mn-cs"/>
                </a:rPr>
                <a:t>'</a:t>
              </a:r>
              <a:r>
                <a:rPr lang="zh-CN" altLang="en-US" sz="2800" strike="noStrike" noProof="1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  <a:cs typeface="+mn-cs"/>
                </a:rPr>
                <a:t>，</a:t>
              </a:r>
              <a:endParaRPr lang="en-US" altLang="zh-CN" sz="2800" strike="noStrike" noProof="1">
                <a:solidFill>
                  <a:srgbClr val="FF0000"/>
                </a:solidFill>
                <a:latin typeface="Times New Roman" panose="02020603050405020304" pitchFamily="18" charset="0"/>
                <a:ea typeface="华文新魏" panose="02010800040101010101" pitchFamily="2" charset="-122"/>
              </a:endParaRPr>
            </a:p>
            <a:p>
              <a:pPr fontAlgn="base">
                <a:lnSpc>
                  <a:spcPct val="130000"/>
                </a:lnSpc>
                <a:spcBef>
                  <a:spcPct val="50000"/>
                </a:spcBef>
              </a:pPr>
              <a:r>
                <a:rPr lang="zh-CN" altLang="en-US" sz="2800" strike="noStrike" noProof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那么</a:t>
              </a:r>
              <a:r>
                <a:rPr lang="zh-CN" altLang="en-US" sz="2800" strike="noStrike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，</a:t>
              </a:r>
              <a:r>
                <a:rPr lang="en-US" altLang="zh-CN" sz="2800" i="1" strike="noStrike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AB</a:t>
              </a:r>
              <a:r>
                <a:rPr lang="en-US" altLang="zh-CN" sz="2800" strike="noStrike" noProof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cs typeface="+mn-cs"/>
                </a:rPr>
                <a:t>=</a:t>
              </a:r>
              <a:r>
                <a:rPr lang="en-US" altLang="zh-CN" sz="2800" i="1" strike="noStrike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A</a:t>
              </a:r>
              <a:r>
                <a:rPr lang="en-US" altLang="zh-CN" sz="2800" i="1" strike="noStrike" baseline="30000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'</a:t>
              </a:r>
              <a:r>
                <a:rPr lang="en-US" altLang="zh-CN" sz="2800" i="1" strike="noStrike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B</a:t>
              </a:r>
              <a:r>
                <a:rPr lang="en-US" altLang="zh-CN" sz="2800" i="1" strike="noStrike" baseline="30000" noProof="1">
                  <a:solidFill>
                    <a:srgbClr val="FF0000"/>
                  </a:solidFill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'</a:t>
              </a:r>
              <a:r>
                <a:rPr lang="zh-CN" altLang="en-US" sz="2800" strike="noStrike" noProof="1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  <a:cs typeface="+mn-cs"/>
                </a:rPr>
                <a:t>，</a:t>
              </a:r>
              <a:r>
                <a:rPr lang="zh-CN" altLang="en-US" sz="2800" strike="noStrike" noProof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弦</a:t>
              </a:r>
              <a:r>
                <a:rPr lang="en-US" altLang="zh-CN" sz="2800" i="1" strike="noStrike" noProof="1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  <a:cs typeface="+mn-cs"/>
                </a:rPr>
                <a:t>AB</a:t>
              </a:r>
              <a:r>
                <a:rPr lang="en-US" altLang="zh-CN" sz="2800" strike="noStrike" noProof="1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  <a:cs typeface="+mn-cs"/>
                </a:rPr>
                <a:t>=</a:t>
              </a:r>
              <a:r>
                <a:rPr lang="zh-CN" altLang="en-US" sz="2800" strike="noStrike" noProof="1">
                  <a:solidFill>
                    <a:srgbClr val="FF0000"/>
                  </a:solidFill>
                  <a:latin typeface="微软雅黑" panose="020B0503020204020204" charset="-122"/>
                  <a:ea typeface="微软雅黑" panose="020B0503020204020204" charset="-122"/>
                  <a:cs typeface="+mn-cs"/>
                </a:rPr>
                <a:t>弦</a:t>
              </a:r>
              <a:r>
                <a:rPr lang="en-US" altLang="zh-CN" sz="2800" i="1" strike="noStrike" noProof="1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  <a:cs typeface="+mn-cs"/>
                </a:rPr>
                <a:t>A</a:t>
              </a:r>
              <a:r>
                <a:rPr lang="en-US" altLang="zh-CN" sz="2800" i="1" strike="noStrike" baseline="30000" noProof="1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  <a:cs typeface="+mn-cs"/>
                </a:rPr>
                <a:t>'</a:t>
              </a:r>
              <a:r>
                <a:rPr lang="en-US" altLang="zh-CN" sz="2800" i="1" strike="noStrike" noProof="1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  <a:cs typeface="+mn-cs"/>
                </a:rPr>
                <a:t>B</a:t>
              </a:r>
              <a:r>
                <a:rPr lang="en-US" altLang="zh-CN" sz="2800" i="1" strike="noStrike" baseline="30000" noProof="1">
                  <a:solidFill>
                    <a:srgbClr val="FF0000"/>
                  </a:solidFill>
                  <a:latin typeface="Times New Roman" panose="02020603050405020304" pitchFamily="18" charset="0"/>
                  <a:ea typeface="华文新魏" panose="02010800040101010101" pitchFamily="2" charset="-122"/>
                  <a:cs typeface="+mn-cs"/>
                </a:rPr>
                <a:t>'</a:t>
              </a:r>
              <a:endParaRPr lang="en-US" altLang="zh-CN" sz="2800" i="1" strike="noStrike" baseline="30000" noProof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endParaRPr>
            </a:p>
          </p:txBody>
        </p:sp>
        <p:sp>
          <p:nvSpPr>
            <p:cNvPr id="20" name="Text Box 53"/>
            <p:cNvSpPr txBox="1"/>
            <p:nvPr/>
          </p:nvSpPr>
          <p:spPr>
            <a:xfrm>
              <a:off x="3575" y="7044"/>
              <a:ext cx="852" cy="89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⌒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 Box 53"/>
            <p:cNvSpPr txBox="1"/>
            <p:nvPr/>
          </p:nvSpPr>
          <p:spPr>
            <a:xfrm>
              <a:off x="2545" y="7032"/>
              <a:ext cx="852" cy="89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>
                <a:lnSpc>
                  <a:spcPct val="13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400" b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⌒</a:t>
              </a:r>
              <a:endPara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999940">
                                      <p:cBhvr>
                                        <p:cTn id="1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8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6 0.01088 C -0.00799 0.00301 -0.02778 -0.0257 -0.04809 -0.03681 C -0.06841 -0.04792 -0.09688 -0.05764 -0.12171 -0.05533 C -0.14653 -0.05301 -0.17657 -0.03912 -0.1974 -0.02292 C -0.21823 -0.00672 -0.23646 0.02847 -0.24671 0.04189" pathEditMode="relative" rAng="0" ptsTypes="aaaaa">
                                      <p:cBhvr>
                                        <p:cTn id="1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0" y="-180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324 C -0.00452 -0.01111 -0.00295 -0.05579 -0.00677 -0.08287 C -0.01059 -0.10996 -0.01389 -0.13496 -0.02691 -0.1588 C -0.03993 -0.18264 -0.06597 -0.20996 -0.08524 -0.22547 C -0.10452 -0.24098 -0.13108 -0.2463 -0.14306 -0.25186" pathEditMode="relative" rAng="0" ptsTypes="aaaaa">
                                      <p:cBhvr>
                                        <p:cTn id="2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0" y="-1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/>
          <p:nvPr/>
        </p:nvSpPr>
        <p:spPr>
          <a:xfrm>
            <a:off x="473393" y="1071880"/>
            <a:ext cx="8286750" cy="121094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如图，在等圆中，如果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∠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AO'B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＝∠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COD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，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你发现的等量关系是否依然成立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为什么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？</a:t>
            </a:r>
          </a:p>
        </p:txBody>
      </p:sp>
      <p:sp>
        <p:nvSpPr>
          <p:cNvPr id="14354" name="Text Box 31"/>
          <p:cNvSpPr txBox="1"/>
          <p:nvPr/>
        </p:nvSpPr>
        <p:spPr>
          <a:xfrm>
            <a:off x="1700530" y="5398770"/>
            <a:ext cx="4874260" cy="52197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 cap="flat" cmpd="sng">
            <a:solidFill>
              <a:schemeClr val="accent6">
                <a:lumMod val="75000"/>
              </a:schemeClr>
            </a:solidFill>
            <a:prstDash val="sysDash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marR="0" defTabSz="914400">
              <a:lnSpc>
                <a:spcPct val="100000"/>
              </a:lnSpc>
              <a:buClrTx/>
              <a:buSzTx/>
              <a:defRPr/>
            </a:pPr>
            <a:r>
              <a:rPr kumimoji="0" lang="zh-CN" altLang="en-US" sz="2800" kern="1200" cap="none" spc="0" normalizeH="0" baseline="0" noProof="1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cs typeface="+mn-cs"/>
              </a:rPr>
              <a:t>通过平移将两个等圆变成同圆</a:t>
            </a:r>
            <a:endParaRPr kumimoji="0" lang="zh-CN" altLang="en-US" sz="2800" b="1" i="1" kern="1200" cap="none" spc="0" normalizeH="0" baseline="0" noProof="1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grpSp>
        <p:nvGrpSpPr>
          <p:cNvPr id="13323" name="Group 3"/>
          <p:cNvGrpSpPr/>
          <p:nvPr/>
        </p:nvGrpSpPr>
        <p:grpSpPr>
          <a:xfrm>
            <a:off x="1174750" y="2499043"/>
            <a:ext cx="2947988" cy="2590800"/>
            <a:chOff x="0" y="0"/>
            <a:chExt cx="2947528" cy="2590800"/>
          </a:xfrm>
        </p:grpSpPr>
        <p:grpSp>
          <p:nvGrpSpPr>
            <p:cNvPr id="13335" name="Group 4"/>
            <p:cNvGrpSpPr/>
            <p:nvPr/>
          </p:nvGrpSpPr>
          <p:grpSpPr>
            <a:xfrm>
              <a:off x="2" y="471948"/>
              <a:ext cx="2616201" cy="1836737"/>
              <a:chOff x="0" y="0"/>
              <a:chExt cx="1648" cy="1157"/>
            </a:xfrm>
          </p:grpSpPr>
          <p:sp>
            <p:nvSpPr>
              <p:cNvPr id="13341" name="AutoShape 12"/>
              <p:cNvSpPr/>
              <p:nvPr/>
            </p:nvSpPr>
            <p:spPr>
              <a:xfrm rot="745306">
                <a:off x="877" y="0"/>
                <a:ext cx="771" cy="667"/>
              </a:xfrm>
              <a:prstGeom prst="triangle">
                <a:avLst>
                  <a:gd name="adj" fmla="val 50000"/>
                </a:avLst>
              </a:prstGeom>
              <a:noFill/>
              <a:ln w="2857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3342" name="AutoShape 13"/>
              <p:cNvSpPr/>
              <p:nvPr/>
            </p:nvSpPr>
            <p:spPr>
              <a:xfrm rot="-10080000">
                <a:off x="0" y="490"/>
                <a:ext cx="771" cy="667"/>
              </a:xfrm>
              <a:prstGeom prst="triangle">
                <a:avLst>
                  <a:gd name="adj" fmla="val 50000"/>
                </a:avLst>
              </a:prstGeom>
              <a:noFill/>
              <a:ln w="9525">
                <a:noFill/>
              </a:ln>
            </p:spPr>
            <p:txBody>
              <a:bodyPr wrap="none" anchor="ctr"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336" name="Group 7"/>
            <p:cNvGrpSpPr/>
            <p:nvPr/>
          </p:nvGrpSpPr>
          <p:grpSpPr>
            <a:xfrm>
              <a:off x="61453" y="0"/>
              <a:ext cx="2886075" cy="2590800"/>
              <a:chOff x="0" y="0"/>
              <a:chExt cx="2886075" cy="2590800"/>
            </a:xfrm>
          </p:grpSpPr>
          <p:sp>
            <p:nvSpPr>
              <p:cNvPr id="13337" name="Oval 14"/>
              <p:cNvSpPr/>
              <p:nvPr/>
            </p:nvSpPr>
            <p:spPr>
              <a:xfrm>
                <a:off x="0" y="141288"/>
                <a:ext cx="2449513" cy="2449512"/>
              </a:xfrm>
              <a:prstGeom prst="ellipse">
                <a:avLst/>
              </a:prstGeom>
              <a:noFill/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3200" b="1" i="1">
                    <a:latin typeface="Times New Roman" panose="02020603050405020304" pitchFamily="18" charset="0"/>
                  </a:rPr>
                  <a:t>·</a:t>
                </a:r>
              </a:p>
            </p:txBody>
          </p:sp>
          <p:sp>
            <p:nvSpPr>
              <p:cNvPr id="13338" name="Text Box 16"/>
              <p:cNvSpPr txBox="1"/>
              <p:nvPr/>
            </p:nvSpPr>
            <p:spPr>
              <a:xfrm>
                <a:off x="1009650" y="1295400"/>
                <a:ext cx="504825" cy="57943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 b="1" i="1">
                    <a:latin typeface="Times New Roman" panose="02020603050405020304" pitchFamily="18" charset="0"/>
                  </a:rPr>
                  <a:t>O</a:t>
                </a:r>
              </a:p>
            </p:txBody>
          </p:sp>
          <p:sp>
            <p:nvSpPr>
              <p:cNvPr id="13339" name="Text Box 17"/>
              <p:cNvSpPr txBox="1"/>
              <p:nvPr/>
            </p:nvSpPr>
            <p:spPr>
              <a:xfrm>
                <a:off x="2381250" y="1371600"/>
                <a:ext cx="504825" cy="5835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 b="1" i="1">
                    <a:latin typeface="Times New Roman" panose="02020603050405020304" pitchFamily="18" charset="0"/>
                  </a:rPr>
                  <a:t>D</a:t>
                </a:r>
              </a:p>
            </p:txBody>
          </p:sp>
          <p:sp>
            <p:nvSpPr>
              <p:cNvPr id="13340" name="Text Box 18"/>
              <p:cNvSpPr txBox="1"/>
              <p:nvPr/>
            </p:nvSpPr>
            <p:spPr>
              <a:xfrm>
                <a:off x="2016125" y="0"/>
                <a:ext cx="504825" cy="583565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 b="1" i="1">
                    <a:latin typeface="Times New Roman" panose="02020603050405020304" pitchFamily="18" charset="0"/>
                  </a:rPr>
                  <a:t>C</a:t>
                </a:r>
              </a:p>
            </p:txBody>
          </p:sp>
        </p:grpSp>
      </p:grpSp>
      <p:grpSp>
        <p:nvGrpSpPr>
          <p:cNvPr id="55" name="Group 12"/>
          <p:cNvGrpSpPr/>
          <p:nvPr/>
        </p:nvGrpSpPr>
        <p:grpSpPr>
          <a:xfrm>
            <a:off x="4908550" y="2118043"/>
            <a:ext cx="2871788" cy="3009900"/>
            <a:chOff x="0" y="0"/>
            <a:chExt cx="2871788" cy="3010541"/>
          </a:xfrm>
        </p:grpSpPr>
        <p:sp>
          <p:nvSpPr>
            <p:cNvPr id="13329" name="Text Box 21"/>
            <p:cNvSpPr txBox="1"/>
            <p:nvPr/>
          </p:nvSpPr>
          <p:spPr>
            <a:xfrm flipH="1">
              <a:off x="1440815" y="0"/>
              <a:ext cx="650240" cy="58368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200" b="1" i="1">
                  <a:latin typeface="Times New Roman" panose="02020603050405020304" pitchFamily="18" charset="0"/>
                </a:rPr>
                <a:t>B</a:t>
              </a:r>
              <a:endParaRPr lang="en-US" altLang="zh-CN" sz="3200" b="1" i="1" baseline="30000">
                <a:latin typeface="Times New Roman" panose="02020603050405020304" pitchFamily="18" charset="0"/>
              </a:endParaRPr>
            </a:p>
          </p:txBody>
        </p:sp>
        <p:grpSp>
          <p:nvGrpSpPr>
            <p:cNvPr id="13330" name="Group 14"/>
            <p:cNvGrpSpPr/>
            <p:nvPr/>
          </p:nvGrpSpPr>
          <p:grpSpPr>
            <a:xfrm>
              <a:off x="0" y="551504"/>
              <a:ext cx="2871788" cy="2459037"/>
              <a:chOff x="0" y="0"/>
              <a:chExt cx="2871788" cy="2459037"/>
            </a:xfrm>
          </p:grpSpPr>
          <p:sp>
            <p:nvSpPr>
              <p:cNvPr id="13331" name="Oval 6"/>
              <p:cNvSpPr/>
              <p:nvPr/>
            </p:nvSpPr>
            <p:spPr>
              <a:xfrm>
                <a:off x="422275" y="9525"/>
                <a:ext cx="2449513" cy="2449512"/>
              </a:xfrm>
              <a:prstGeom prst="ellipse">
                <a:avLst/>
              </a:prstGeom>
              <a:noFill/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algn="ctr"/>
                <a:r>
                  <a:rPr lang="en-US" altLang="zh-CN" sz="3200" b="1" i="1">
                    <a:latin typeface="Times New Roman" panose="02020603050405020304" pitchFamily="18" charset="0"/>
                  </a:rPr>
                  <a:t>·</a:t>
                </a:r>
              </a:p>
            </p:txBody>
          </p:sp>
          <p:sp>
            <p:nvSpPr>
              <p:cNvPr id="13332" name="AutoShape 7"/>
              <p:cNvSpPr/>
              <p:nvPr/>
            </p:nvSpPr>
            <p:spPr>
              <a:xfrm rot="-5280000">
                <a:off x="541338" y="82550"/>
                <a:ext cx="1223962" cy="1058862"/>
              </a:xfrm>
              <a:prstGeom prst="triangle">
                <a:avLst>
                  <a:gd name="adj" fmla="val 50000"/>
                </a:avLst>
              </a:prstGeom>
              <a:noFill/>
              <a:ln w="28575" cap="flat" cmpd="sng">
                <a:solidFill>
                  <a:srgbClr val="0000FF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vert="eaVert" wrap="none" anchor="ctr"/>
              <a:lstStyle/>
              <a:p>
                <a:endParaRPr lang="zh-CN" altLang="en-US">
                  <a:latin typeface="Arial" panose="020B0604020202020204" pitchFamily="34" charset="0"/>
                </a:endParaRPr>
              </a:p>
            </p:txBody>
          </p:sp>
          <p:sp>
            <p:nvSpPr>
              <p:cNvPr id="13333" name="Text Box 8"/>
              <p:cNvSpPr txBox="1"/>
              <p:nvPr/>
            </p:nvSpPr>
            <p:spPr>
              <a:xfrm>
                <a:off x="1287463" y="1304925"/>
                <a:ext cx="846137" cy="58368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 b="1" i="1">
                    <a:latin typeface="Times New Roman" panose="02020603050405020304" pitchFamily="18" charset="0"/>
                  </a:rPr>
                  <a:t>O'</a:t>
                </a:r>
                <a:endParaRPr lang="en-US" altLang="zh-CN" sz="3200" b="1" i="1" baseline="300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34" name="Text Box 22"/>
              <p:cNvSpPr txBox="1"/>
              <p:nvPr/>
            </p:nvSpPr>
            <p:spPr>
              <a:xfrm flipH="1">
                <a:off x="0" y="290257"/>
                <a:ext cx="561975" cy="583689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zh-CN" sz="3200" b="1" i="1">
                    <a:latin typeface="Times New Roman" panose="02020603050405020304" pitchFamily="18" charset="0"/>
                  </a:rPr>
                  <a:t>A</a:t>
                </a:r>
                <a:endParaRPr lang="en-US" altLang="zh-CN" sz="3200" b="1" i="1" baseline="300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62" name="Group 19"/>
          <p:cNvGrpSpPr/>
          <p:nvPr/>
        </p:nvGrpSpPr>
        <p:grpSpPr>
          <a:xfrm>
            <a:off x="1250950" y="2651443"/>
            <a:ext cx="2449513" cy="2459037"/>
            <a:chOff x="0" y="0"/>
            <a:chExt cx="2449513" cy="2459037"/>
          </a:xfrm>
        </p:grpSpPr>
        <p:sp>
          <p:nvSpPr>
            <p:cNvPr id="13327" name="Oval 6"/>
            <p:cNvSpPr/>
            <p:nvPr/>
          </p:nvSpPr>
          <p:spPr>
            <a:xfrm>
              <a:off x="0" y="9525"/>
              <a:ext cx="2449513" cy="2449512"/>
            </a:xfrm>
            <a:prstGeom prst="ellipse">
              <a:avLst/>
            </a:prstGeom>
            <a:noFill/>
            <a:ln w="2857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lang="en-US" altLang="zh-CN" sz="3200" b="1" i="1">
                  <a:latin typeface="Times New Roman" panose="02020603050405020304" pitchFamily="18" charset="0"/>
                </a:rPr>
                <a:t>·</a:t>
              </a:r>
            </a:p>
          </p:txBody>
        </p:sp>
        <p:sp>
          <p:nvSpPr>
            <p:cNvPr id="13328" name="AutoShape 7"/>
            <p:cNvSpPr/>
            <p:nvPr/>
          </p:nvSpPr>
          <p:spPr>
            <a:xfrm rot="-5280000">
              <a:off x="119063" y="82550"/>
              <a:ext cx="1223962" cy="1058862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0000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0185 L -0.333802 0.002222" pathEditMode="relative" rAng="0" ptsTypes="">
                                      <p:cBhvr>
                                        <p:cTn id="2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" dur="3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00000">
                                      <p:cBhvr>
                                        <p:cTn id="2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3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/>
          <p:nvPr/>
        </p:nvSpPr>
        <p:spPr>
          <a:xfrm>
            <a:off x="266383" y="1544638"/>
            <a:ext cx="8313737" cy="121094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在同圆或等圆中，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相等的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圆心角所对的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弦相等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，所对的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弧相等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</a:t>
            </a:r>
          </a:p>
        </p:txBody>
      </p:sp>
      <p:sp>
        <p:nvSpPr>
          <p:cNvPr id="17431" name="矩形 112"/>
          <p:cNvSpPr/>
          <p:nvPr/>
        </p:nvSpPr>
        <p:spPr>
          <a:xfrm>
            <a:off x="311785" y="798830"/>
            <a:ext cx="4591050" cy="565150"/>
          </a:xfrm>
          <a:prstGeom prst="rect">
            <a:avLst/>
          </a:prstGeom>
          <a:solidFill>
            <a:srgbClr val="0070C0"/>
          </a:solidFill>
          <a:ln w="9525">
            <a:noFill/>
          </a:ln>
        </p:spPr>
        <p:txBody>
          <a:bodyPr anchor="t"/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FF00"/>
                </a:solidFill>
                <a:latin typeface="微软雅黑" panose="020B0503020204020204" charset="-122"/>
                <a:ea typeface="微软雅黑" panose="020B0503020204020204" charset="-122"/>
              </a:rPr>
              <a:t>弧、弦与圆心角的关系定理</a:t>
            </a:r>
          </a:p>
        </p:txBody>
      </p:sp>
      <p:sp>
        <p:nvSpPr>
          <p:cNvPr id="29" name="Text Box 7"/>
          <p:cNvSpPr txBox="1"/>
          <p:nvPr/>
        </p:nvSpPr>
        <p:spPr>
          <a:xfrm>
            <a:off x="457200" y="3388995"/>
            <a:ext cx="30854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zh-CN" altLang="zh-CN" sz="28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①∠</a:t>
            </a:r>
            <a:r>
              <a:rPr lang="zh-CN" altLang="zh-CN" sz="2800" b="1" i="1" dirty="0">
                <a:latin typeface="Times New Roman" panose="02020603050405020304" pitchFamily="18" charset="0"/>
                <a:ea typeface="楷体_GB2312" panose="02010609030101010101" pitchFamily="49" charset="-122"/>
                <a:cs typeface="Times New Roman" panose="02020603050405020304" pitchFamily="18" charset="0"/>
              </a:rPr>
              <a:t>AOB</a:t>
            </a:r>
            <a:r>
              <a:rPr lang="zh-CN" altLang="zh-CN" sz="28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=∠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2800" b="1" i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'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OB</a:t>
            </a:r>
            <a:r>
              <a:rPr lang="en-US" altLang="zh-CN" sz="2800" b="1" i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'</a:t>
            </a:r>
            <a:endParaRPr lang="zh-CN" altLang="zh-CN" sz="28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43" name="AutoShape 8"/>
          <p:cNvSpPr>
            <a:spLocks noChangeArrowheads="1"/>
          </p:cNvSpPr>
          <p:nvPr/>
        </p:nvSpPr>
        <p:spPr bwMode="auto">
          <a:xfrm>
            <a:off x="3906203" y="3453765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2">
              <a:lumMod val="75000"/>
            </a:schemeClr>
          </a:solidFill>
          <a:ln w="9525" cmpd="sng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4" name="AutoShape 9"/>
          <p:cNvSpPr/>
          <p:nvPr/>
        </p:nvSpPr>
        <p:spPr>
          <a:xfrm>
            <a:off x="5193665" y="3258820"/>
            <a:ext cx="73025" cy="855663"/>
          </a:xfrm>
          <a:prstGeom prst="leftBrace">
            <a:avLst>
              <a:gd name="adj1" fmla="val 122652"/>
              <a:gd name="adj2" fmla="val 50000"/>
            </a:avLst>
          </a:pr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 sz="280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30" name="Group 10"/>
          <p:cNvGrpSpPr/>
          <p:nvPr/>
        </p:nvGrpSpPr>
        <p:grpSpPr>
          <a:xfrm>
            <a:off x="5266690" y="2988999"/>
            <a:ext cx="1910291" cy="624151"/>
            <a:chOff x="0" y="80"/>
            <a:chExt cx="1200" cy="393"/>
          </a:xfrm>
        </p:grpSpPr>
        <p:sp>
          <p:nvSpPr>
            <p:cNvPr id="17415" name="Text Box 11"/>
            <p:cNvSpPr txBox="1"/>
            <p:nvPr/>
          </p:nvSpPr>
          <p:spPr>
            <a:xfrm>
              <a:off x="0" y="144"/>
              <a:ext cx="1200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/>
              <a:r>
                <a:rPr lang="zh-CN" altLang="zh-CN" sz="2800" b="1">
                  <a:latin typeface="Times New Roman" panose="02020603050405020304" pitchFamily="18" charset="0"/>
                  <a:ea typeface="楷体_GB2312" panose="02010609030101010101" pitchFamily="49" charset="-122"/>
                </a:rPr>
                <a:t>②</a:t>
              </a:r>
              <a:r>
                <a:rPr lang="zh-CN" altLang="zh-CN" sz="2800" b="1" i="1">
                  <a:latin typeface="Times New Roman" panose="02020603050405020304" pitchFamily="18" charset="0"/>
                  <a:ea typeface="楷体_GB2312" panose="02010609030101010101" pitchFamily="49" charset="-122"/>
                </a:rPr>
                <a:t>AB=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A</a:t>
              </a:r>
              <a:r>
                <a:rPr lang="en-US" altLang="zh-CN" sz="2800" b="1" i="1" baseline="30000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'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B</a:t>
              </a:r>
              <a:r>
                <a:rPr lang="en-US" altLang="zh-CN" sz="2800" b="1" i="1" baseline="30000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'</a:t>
              </a:r>
              <a:endParaRPr lang="zh-CN" altLang="zh-CN" sz="2800" b="1"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  <p:sp>
          <p:nvSpPr>
            <p:cNvPr id="17416" name="Text Box 12"/>
            <p:cNvSpPr txBox="1"/>
            <p:nvPr/>
          </p:nvSpPr>
          <p:spPr>
            <a:xfrm>
              <a:off x="292" y="80"/>
              <a:ext cx="847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/>
              <a:r>
                <a:rPr lang="zh-CN" altLang="zh-CN" sz="2800" b="1">
                  <a:latin typeface="Times New Roman" panose="02020603050405020304" pitchFamily="18" charset="0"/>
                  <a:ea typeface="楷体_GB2312" panose="02010609030101010101" pitchFamily="49" charset="-122"/>
                </a:rPr>
                <a:t>⌒</a:t>
              </a:r>
              <a:r>
                <a:rPr lang="en-US" altLang="zh-CN" sz="2800" b="1">
                  <a:latin typeface="Times New Roman" panose="02020603050405020304" pitchFamily="18" charset="0"/>
                  <a:ea typeface="楷体_GB2312" panose="02010609030101010101" pitchFamily="49" charset="-122"/>
                </a:rPr>
                <a:t>    </a:t>
              </a:r>
              <a:r>
                <a:rPr lang="zh-CN" altLang="zh-CN" sz="2800" b="1">
                  <a:latin typeface="Times New Roman" panose="02020603050405020304" pitchFamily="18" charset="0"/>
                  <a:ea typeface="楷体_GB2312" panose="02010609030101010101" pitchFamily="49" charset="-122"/>
                </a:rPr>
                <a:t>⌒</a:t>
              </a:r>
            </a:p>
          </p:txBody>
        </p:sp>
      </p:grpSp>
      <p:sp>
        <p:nvSpPr>
          <p:cNvPr id="48" name="Text Box 13"/>
          <p:cNvSpPr txBox="1"/>
          <p:nvPr/>
        </p:nvSpPr>
        <p:spPr>
          <a:xfrm>
            <a:off x="5266690" y="3740150"/>
            <a:ext cx="18491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zh-CN" altLang="zh-CN" sz="2800" b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③</a:t>
            </a:r>
            <a:r>
              <a:rPr lang="zh-CN" altLang="zh-CN" sz="2800" b="1" i="1" dirty="0">
                <a:latin typeface="Times New Roman" panose="02020603050405020304" pitchFamily="18" charset="0"/>
                <a:ea typeface="楷体_GB2312" panose="02010609030101010101" pitchFamily="49" charset="-122"/>
              </a:rPr>
              <a:t>AB=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2800" b="1" i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'</a:t>
            </a:r>
            <a:r>
              <a:rPr lang="en-US" altLang="zh-CN" sz="2800" b="1" i="1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2800" b="1" i="1" baseline="30000" dirty="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'</a:t>
            </a:r>
            <a:endParaRPr lang="zh-CN" altLang="zh-CN" sz="2800" b="1" dirty="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grpSp>
        <p:nvGrpSpPr>
          <p:cNvPr id="32" name="Group 2"/>
          <p:cNvGrpSpPr/>
          <p:nvPr/>
        </p:nvGrpSpPr>
        <p:grpSpPr>
          <a:xfrm>
            <a:off x="8215313" y="3304540"/>
            <a:ext cx="2630487" cy="1836738"/>
            <a:chOff x="0" y="0"/>
            <a:chExt cx="1657" cy="1157"/>
          </a:xfrm>
        </p:grpSpPr>
        <p:sp>
          <p:nvSpPr>
            <p:cNvPr id="87070" name="AutoShape 4"/>
            <p:cNvSpPr/>
            <p:nvPr/>
          </p:nvSpPr>
          <p:spPr>
            <a:xfrm rot="745306">
              <a:off x="886" y="0"/>
              <a:ext cx="771" cy="667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7071" name="AutoShape 5"/>
            <p:cNvSpPr/>
            <p:nvPr/>
          </p:nvSpPr>
          <p:spPr>
            <a:xfrm rot="-10080000">
              <a:off x="0" y="490"/>
              <a:ext cx="771" cy="667"/>
            </a:xfrm>
            <a:prstGeom prst="triangle">
              <a:avLst>
                <a:gd name="adj" fmla="val 50000"/>
              </a:avLst>
            </a:prstGeom>
            <a:noFill/>
            <a:ln w="3175" cap="flat" cmpd="sng">
              <a:solidFill>
                <a:srgbClr val="CCFF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7058" name="Oval 8"/>
          <p:cNvSpPr/>
          <p:nvPr/>
        </p:nvSpPr>
        <p:spPr>
          <a:xfrm>
            <a:off x="8310563" y="2983865"/>
            <a:ext cx="2449512" cy="2449513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87059" name="AutoShape 9"/>
          <p:cNvSpPr/>
          <p:nvPr/>
        </p:nvSpPr>
        <p:spPr>
          <a:xfrm rot="-5280000">
            <a:off x="8429625" y="3056890"/>
            <a:ext cx="1223963" cy="1058863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7060" name="Text Box 10"/>
          <p:cNvSpPr txBox="1"/>
          <p:nvPr/>
        </p:nvSpPr>
        <p:spPr>
          <a:xfrm>
            <a:off x="9175750" y="4279265"/>
            <a:ext cx="5048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FontTx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35" name="Text Box 11"/>
          <p:cNvSpPr txBox="1"/>
          <p:nvPr/>
        </p:nvSpPr>
        <p:spPr>
          <a:xfrm>
            <a:off x="10733088" y="4290378"/>
            <a:ext cx="431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FontTx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6" name="Text Box 12"/>
          <p:cNvSpPr txBox="1"/>
          <p:nvPr/>
        </p:nvSpPr>
        <p:spPr>
          <a:xfrm>
            <a:off x="10431463" y="2842578"/>
            <a:ext cx="5048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FontTx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7063" name="Text Box 29"/>
          <p:cNvSpPr txBox="1"/>
          <p:nvPr/>
        </p:nvSpPr>
        <p:spPr>
          <a:xfrm flipH="1">
            <a:off x="9412605" y="2461895"/>
            <a:ext cx="55118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FontTx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b="1" i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</a:p>
        </p:txBody>
      </p:sp>
      <p:sp>
        <p:nvSpPr>
          <p:cNvPr id="87064" name="Text Box 30"/>
          <p:cNvSpPr txBox="1"/>
          <p:nvPr/>
        </p:nvSpPr>
        <p:spPr>
          <a:xfrm flipH="1">
            <a:off x="7888605" y="3265170"/>
            <a:ext cx="5715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FontTx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b="1" i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999940">
                                      <p:cBhvr>
                                        <p:cTn id="3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6 0.01088 C -0.00799 0.00301 -0.02778 -0.0257 -0.04809 -0.03681 C -0.06841 -0.04792 -0.09688 -0.05764 -0.12171 -0.05533 C -0.14653 -0.05301 -0.17657 -0.03912 -0.1974 -0.02292 C -0.21823 -0.00672 -0.23646 0.02847 -0.24671 0.04189" pathEditMode="relative" rAng="0" ptsTypes="aaaaa">
                                      <p:cBhvr>
                                        <p:cTn id="3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0" y="-18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324 C -0.00452 -0.01111 -0.00295 -0.05579 -0.00677 -0.08287 C -0.01059 -0.10996 -0.01389 -0.13496 -0.02691 -0.1588 C -0.03993 -0.18264 -0.06597 -0.20996 -0.08524 -0.22547 C -0.10452 -0.24098 -0.13108 -0.2463 -0.14306 -0.25186" pathEditMode="relative" rAng="0" ptsTypes="aaaaa">
                                      <p:cBhvr>
                                        <p:cTn id="3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0" y="-1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3" grpId="0" animBg="1"/>
      <p:bldP spid="44" grpId="0" animBg="1"/>
      <p:bldP spid="48" grpId="0"/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/>
          <p:nvPr/>
        </p:nvSpPr>
        <p:spPr>
          <a:xfrm>
            <a:off x="302578" y="632143"/>
            <a:ext cx="8313737" cy="121094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dirty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推论</a:t>
            </a:r>
            <a:r>
              <a:rPr lang="en-US" altLang="zh-CN" sz="2800" dirty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1</a:t>
            </a:r>
            <a:r>
              <a:rPr lang="zh-CN" altLang="en-US" sz="2800" dirty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在同圆或等圆中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，如果两条弧相等，那么它们所对的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圆心角相等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，所对的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弦相等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" name="Text Box 7"/>
          <p:cNvSpPr txBox="1"/>
          <p:nvPr/>
        </p:nvSpPr>
        <p:spPr>
          <a:xfrm>
            <a:off x="5476875" y="2011045"/>
            <a:ext cx="30854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zh-CN" altLang="zh-CN" sz="2800" b="1">
                <a:latin typeface="Times New Roman" panose="02020603050405020304" pitchFamily="18" charset="0"/>
                <a:ea typeface="楷体_GB2312" panose="02010609030101010101" pitchFamily="49" charset="-122"/>
              </a:rPr>
              <a:t>①∠AOB=∠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2800" b="1" i="1" baseline="3000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'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OB</a:t>
            </a:r>
            <a:r>
              <a:rPr lang="en-US" altLang="zh-CN" sz="2800" b="1" i="1" baseline="3000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'</a:t>
            </a:r>
            <a:endParaRPr lang="zh-CN" altLang="zh-CN" sz="2800" b="1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8" name="AutoShape 8"/>
          <p:cNvSpPr>
            <a:spLocks noChangeArrowheads="1"/>
          </p:cNvSpPr>
          <p:nvPr/>
        </p:nvSpPr>
        <p:spPr bwMode="auto">
          <a:xfrm>
            <a:off x="3963988" y="2339340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2">
              <a:lumMod val="75000"/>
            </a:schemeClr>
          </a:solidFill>
          <a:ln w="9525" cmpd="sng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AutoShape 9"/>
          <p:cNvSpPr/>
          <p:nvPr/>
        </p:nvSpPr>
        <p:spPr>
          <a:xfrm>
            <a:off x="5403850" y="2105025"/>
            <a:ext cx="73025" cy="855663"/>
          </a:xfrm>
          <a:prstGeom prst="leftBrace">
            <a:avLst>
              <a:gd name="adj1" fmla="val 122652"/>
              <a:gd name="adj2" fmla="val 50000"/>
            </a:avLst>
          </a:pr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10" name="Group 10"/>
          <p:cNvGrpSpPr/>
          <p:nvPr/>
        </p:nvGrpSpPr>
        <p:grpSpPr>
          <a:xfrm>
            <a:off x="1682115" y="2204403"/>
            <a:ext cx="1852919" cy="636588"/>
            <a:chOff x="0" y="72"/>
            <a:chExt cx="1221" cy="401"/>
          </a:xfrm>
        </p:grpSpPr>
        <p:sp>
          <p:nvSpPr>
            <p:cNvPr id="17415" name="Text Box 11"/>
            <p:cNvSpPr txBox="1"/>
            <p:nvPr/>
          </p:nvSpPr>
          <p:spPr>
            <a:xfrm>
              <a:off x="0" y="144"/>
              <a:ext cx="1221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/>
              <a:r>
                <a:rPr lang="zh-CN" altLang="zh-CN" sz="2800" b="1">
                  <a:latin typeface="Times New Roman" panose="02020603050405020304" pitchFamily="18" charset="0"/>
                  <a:ea typeface="楷体_GB2312" panose="02010609030101010101" pitchFamily="49" charset="-122"/>
                </a:rPr>
                <a:t>②</a:t>
              </a:r>
              <a:r>
                <a:rPr lang="zh-CN" altLang="zh-CN" sz="2800" b="1" i="1">
                  <a:latin typeface="Times New Roman" panose="02020603050405020304" pitchFamily="18" charset="0"/>
                  <a:ea typeface="楷体_GB2312" panose="02010609030101010101" pitchFamily="49" charset="-122"/>
                </a:rPr>
                <a:t>AB=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A</a:t>
              </a:r>
              <a:r>
                <a:rPr lang="en-US" altLang="zh-CN" sz="2800" b="1" i="1" baseline="30000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'</a:t>
              </a:r>
              <a:r>
                <a:rPr lang="en-US" altLang="zh-CN" sz="2800" b="1" i="1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B</a:t>
              </a:r>
              <a:r>
                <a:rPr lang="en-US" altLang="zh-CN" sz="2800" b="1" i="1" baseline="30000">
                  <a:latin typeface="Times New Roman" panose="02020603050405020304" pitchFamily="18" charset="0"/>
                  <a:ea typeface="黑体" panose="02010609060101010101" pitchFamily="49" charset="-122"/>
                  <a:sym typeface="+mn-ea"/>
                </a:rPr>
                <a:t>'</a:t>
              </a:r>
              <a:endParaRPr lang="zh-CN" altLang="zh-CN" sz="2800" b="1"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  <p:sp>
          <p:nvSpPr>
            <p:cNvPr id="17416" name="Text Box 12"/>
            <p:cNvSpPr txBox="1"/>
            <p:nvPr/>
          </p:nvSpPr>
          <p:spPr>
            <a:xfrm>
              <a:off x="297" y="72"/>
              <a:ext cx="847" cy="32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 eaLnBrk="0" hangingPunct="0"/>
              <a:r>
                <a:rPr lang="zh-CN" altLang="zh-CN" sz="2800" b="1">
                  <a:latin typeface="Times New Roman" panose="02020603050405020304" pitchFamily="18" charset="0"/>
                  <a:ea typeface="楷体_GB2312" panose="02010609030101010101" pitchFamily="49" charset="-122"/>
                </a:rPr>
                <a:t>⌒</a:t>
              </a:r>
              <a:r>
                <a:rPr lang="en-US" altLang="zh-CN" sz="2800" b="1">
                  <a:latin typeface="Times New Roman" panose="02020603050405020304" pitchFamily="18" charset="0"/>
                  <a:ea typeface="楷体_GB2312" panose="02010609030101010101" pitchFamily="49" charset="-122"/>
                </a:rPr>
                <a:t>    </a:t>
              </a:r>
              <a:r>
                <a:rPr lang="zh-CN" altLang="zh-CN" sz="2800" b="1">
                  <a:latin typeface="Times New Roman" panose="02020603050405020304" pitchFamily="18" charset="0"/>
                  <a:ea typeface="楷体_GB2312" panose="02010609030101010101" pitchFamily="49" charset="-122"/>
                </a:rPr>
                <a:t>⌒</a:t>
              </a:r>
            </a:p>
          </p:txBody>
        </p:sp>
      </p:grpSp>
      <p:sp>
        <p:nvSpPr>
          <p:cNvPr id="11" name="Text Box 13"/>
          <p:cNvSpPr txBox="1"/>
          <p:nvPr/>
        </p:nvSpPr>
        <p:spPr>
          <a:xfrm>
            <a:off x="5476875" y="2586355"/>
            <a:ext cx="184912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zh-CN" altLang="zh-CN" sz="2800" b="1">
                <a:latin typeface="Times New Roman" panose="02020603050405020304" pitchFamily="18" charset="0"/>
                <a:ea typeface="楷体_GB2312" panose="02010609030101010101" pitchFamily="49" charset="-122"/>
              </a:rPr>
              <a:t>③</a:t>
            </a:r>
            <a:r>
              <a:rPr lang="zh-CN" altLang="zh-CN" sz="2800" b="1" i="1">
                <a:latin typeface="Times New Roman" panose="02020603050405020304" pitchFamily="18" charset="0"/>
                <a:ea typeface="楷体_GB2312" panose="02010609030101010101" pitchFamily="49" charset="-122"/>
              </a:rPr>
              <a:t>AB=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2800" b="1" i="1" baseline="3000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'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2800" b="1" i="1" baseline="3000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'</a:t>
            </a:r>
            <a:endParaRPr lang="zh-CN" altLang="zh-CN" sz="2800" b="1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12" name="Rectangle 7"/>
          <p:cNvSpPr/>
          <p:nvPr/>
        </p:nvSpPr>
        <p:spPr>
          <a:xfrm>
            <a:off x="302895" y="3782695"/>
            <a:ext cx="8550910" cy="121094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 b="1" dirty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推论</a:t>
            </a:r>
            <a:r>
              <a:rPr lang="en-US" altLang="zh-CN" sz="2800" b="1" dirty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2</a:t>
            </a:r>
            <a:r>
              <a:rPr lang="zh-CN" altLang="en-US" sz="2800" b="1" dirty="0">
                <a:solidFill>
                  <a:srgbClr val="0624D5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：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在同圆或等圆中</a:t>
            </a:r>
            <a:r>
              <a:rPr lang="zh-CN" alt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，如果两条弦相等，那么它们所对的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圆心角相等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，所对的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优弧和劣弧分别相等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．</a:t>
            </a:r>
            <a:endParaRPr lang="zh-CN" altLang="en-US" sz="2800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3" name="Group 2"/>
          <p:cNvGrpSpPr/>
          <p:nvPr/>
        </p:nvGrpSpPr>
        <p:grpSpPr>
          <a:xfrm>
            <a:off x="8815388" y="2749550"/>
            <a:ext cx="2630487" cy="1836738"/>
            <a:chOff x="0" y="0"/>
            <a:chExt cx="1657" cy="1157"/>
          </a:xfrm>
        </p:grpSpPr>
        <p:sp>
          <p:nvSpPr>
            <p:cNvPr id="87070" name="AutoShape 4"/>
            <p:cNvSpPr/>
            <p:nvPr/>
          </p:nvSpPr>
          <p:spPr>
            <a:xfrm rot="745306">
              <a:off x="886" y="0"/>
              <a:ext cx="771" cy="667"/>
            </a:xfrm>
            <a:prstGeom prst="triangle">
              <a:avLst>
                <a:gd name="adj" fmla="val 50000"/>
              </a:avLst>
            </a:prstGeom>
            <a:noFill/>
            <a:ln w="28575" cap="flat" cmpd="sng">
              <a:solidFill>
                <a:srgbClr val="FF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87071" name="AutoShape 5"/>
            <p:cNvSpPr/>
            <p:nvPr/>
          </p:nvSpPr>
          <p:spPr>
            <a:xfrm rot="-10080000">
              <a:off x="0" y="490"/>
              <a:ext cx="771" cy="667"/>
            </a:xfrm>
            <a:prstGeom prst="triangle">
              <a:avLst>
                <a:gd name="adj" fmla="val 50000"/>
              </a:avLst>
            </a:prstGeom>
            <a:noFill/>
            <a:ln w="3175" cap="flat" cmpd="sng">
              <a:solidFill>
                <a:srgbClr val="CCFF99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>
              <a:lvl1pPr marL="342900" indent="-3429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FontTx/>
                <a:buNone/>
              </a:pPr>
              <a:endParaRPr lang="zh-CN" altLang="en-US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87058" name="Oval 8"/>
          <p:cNvSpPr/>
          <p:nvPr/>
        </p:nvSpPr>
        <p:spPr>
          <a:xfrm>
            <a:off x="8910638" y="2428875"/>
            <a:ext cx="2449512" cy="2449513"/>
          </a:xfrm>
          <a:prstGeom prst="ellipse">
            <a:avLst/>
          </a:prstGeom>
          <a:noFill/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FontTx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·</a:t>
            </a:r>
          </a:p>
        </p:txBody>
      </p:sp>
      <p:sp>
        <p:nvSpPr>
          <p:cNvPr id="87059" name="AutoShape 9"/>
          <p:cNvSpPr/>
          <p:nvPr/>
        </p:nvSpPr>
        <p:spPr>
          <a:xfrm rot="-5280000">
            <a:off x="9029700" y="2501900"/>
            <a:ext cx="1223963" cy="1058863"/>
          </a:xfrm>
          <a:prstGeom prst="triangle">
            <a:avLst>
              <a:gd name="adj" fmla="val 50000"/>
            </a:avLst>
          </a:prstGeom>
          <a:noFill/>
          <a:ln w="28575" cap="flat" cmpd="sng">
            <a:solidFill>
              <a:srgbClr val="0000FF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FontTx/>
              <a:buNone/>
            </a:pPr>
            <a:endParaRPr lang="zh-CN" altLang="en-US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7060" name="Text Box 10"/>
          <p:cNvSpPr txBox="1"/>
          <p:nvPr/>
        </p:nvSpPr>
        <p:spPr>
          <a:xfrm>
            <a:off x="9775825" y="3724275"/>
            <a:ext cx="5048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FontTx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14" name="Text Box 11"/>
          <p:cNvSpPr txBox="1"/>
          <p:nvPr/>
        </p:nvSpPr>
        <p:spPr>
          <a:xfrm>
            <a:off x="11333163" y="3735388"/>
            <a:ext cx="4318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FontTx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6" name="Text Box 12"/>
          <p:cNvSpPr txBox="1"/>
          <p:nvPr/>
        </p:nvSpPr>
        <p:spPr>
          <a:xfrm>
            <a:off x="11031538" y="2287588"/>
            <a:ext cx="504825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FontTx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87063" name="Text Box 29"/>
          <p:cNvSpPr txBox="1"/>
          <p:nvPr/>
        </p:nvSpPr>
        <p:spPr>
          <a:xfrm flipH="1">
            <a:off x="10012680" y="1906905"/>
            <a:ext cx="55118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FontTx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b="1" i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</a:p>
        </p:txBody>
      </p:sp>
      <p:sp>
        <p:nvSpPr>
          <p:cNvPr id="87064" name="Text Box 30"/>
          <p:cNvSpPr txBox="1"/>
          <p:nvPr/>
        </p:nvSpPr>
        <p:spPr>
          <a:xfrm flipH="1">
            <a:off x="8488680" y="2710180"/>
            <a:ext cx="5715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FontTx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b="1" i="1" baseline="3000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</a:p>
        </p:txBody>
      </p:sp>
      <p:sp>
        <p:nvSpPr>
          <p:cNvPr id="15" name="Text Box 7"/>
          <p:cNvSpPr txBox="1"/>
          <p:nvPr/>
        </p:nvSpPr>
        <p:spPr>
          <a:xfrm>
            <a:off x="5648325" y="5110480"/>
            <a:ext cx="3085465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zh-CN" altLang="zh-CN" sz="2800" b="1">
                <a:latin typeface="Times New Roman" panose="02020603050405020304" pitchFamily="18" charset="0"/>
                <a:ea typeface="楷体_GB2312" panose="02010609030101010101" pitchFamily="49" charset="-122"/>
              </a:rPr>
              <a:t>①∠AOB=∠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2800" b="1" i="1" baseline="3000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'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OB</a:t>
            </a:r>
            <a:r>
              <a:rPr lang="en-US" altLang="zh-CN" sz="2800" b="1" i="1" baseline="3000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'</a:t>
            </a:r>
            <a:endParaRPr lang="zh-CN" altLang="zh-CN" sz="2800" b="1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>
            <a:off x="4135438" y="5438775"/>
            <a:ext cx="990600" cy="381000"/>
          </a:xfrm>
          <a:prstGeom prst="rightArrow">
            <a:avLst>
              <a:gd name="adj1" fmla="val 50000"/>
              <a:gd name="adj2" fmla="val 65000"/>
            </a:avLst>
          </a:prstGeom>
          <a:solidFill>
            <a:schemeClr val="accent2">
              <a:lumMod val="75000"/>
            </a:schemeClr>
          </a:solidFill>
          <a:ln w="9525" cmpd="sng">
            <a:noFill/>
            <a:miter lim="800000"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7" name="AutoShape 9"/>
          <p:cNvSpPr/>
          <p:nvPr/>
        </p:nvSpPr>
        <p:spPr>
          <a:xfrm>
            <a:off x="5575300" y="5204460"/>
            <a:ext cx="73025" cy="855663"/>
          </a:xfrm>
          <a:prstGeom prst="leftBrace">
            <a:avLst>
              <a:gd name="adj1" fmla="val 122652"/>
              <a:gd name="adj2" fmla="val 50000"/>
            </a:avLst>
          </a:pr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9" name="Text Box 11"/>
          <p:cNvSpPr txBox="1"/>
          <p:nvPr/>
        </p:nvSpPr>
        <p:spPr>
          <a:xfrm>
            <a:off x="1853565" y="5418455"/>
            <a:ext cx="185293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zh-CN" altLang="zh-CN" sz="2800" b="1">
                <a:latin typeface="Times New Roman" panose="02020603050405020304" pitchFamily="18" charset="0"/>
                <a:ea typeface="楷体_GB2312" panose="02010609030101010101" pitchFamily="49" charset="-122"/>
                <a:sym typeface="+mn-ea"/>
              </a:rPr>
              <a:t>③</a:t>
            </a:r>
            <a:r>
              <a:rPr lang="zh-CN" altLang="zh-CN" sz="2800" b="1" i="1">
                <a:latin typeface="Times New Roman" panose="02020603050405020304" pitchFamily="18" charset="0"/>
                <a:ea typeface="楷体_GB2312" panose="02010609030101010101" pitchFamily="49" charset="-122"/>
              </a:rPr>
              <a:t>AB=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2800" b="1" i="1" baseline="3000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'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2800" b="1" i="1" baseline="3000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'</a:t>
            </a:r>
            <a:endParaRPr lang="zh-CN" altLang="zh-CN" sz="2800" b="1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sp>
        <p:nvSpPr>
          <p:cNvPr id="21" name="Text Box 13"/>
          <p:cNvSpPr txBox="1"/>
          <p:nvPr/>
        </p:nvSpPr>
        <p:spPr>
          <a:xfrm>
            <a:off x="5648325" y="5685790"/>
            <a:ext cx="408559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zh-CN" altLang="zh-CN" sz="2800" b="1">
                <a:latin typeface="Times New Roman" panose="02020603050405020304" pitchFamily="18" charset="0"/>
                <a:ea typeface="楷体_GB2312" panose="02010609030101010101" pitchFamily="49" charset="-122"/>
                <a:sym typeface="+mn-ea"/>
              </a:rPr>
              <a:t>②</a:t>
            </a:r>
            <a:r>
              <a:rPr lang="zh-CN" altLang="zh-CN" sz="2800" b="1" i="1">
                <a:latin typeface="Times New Roman" panose="02020603050405020304" pitchFamily="18" charset="0"/>
                <a:ea typeface="楷体_GB2312" panose="02010609030101010101" pitchFamily="49" charset="-122"/>
              </a:rPr>
              <a:t>AB=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</a:t>
            </a:r>
            <a:r>
              <a:rPr lang="en-US" altLang="zh-CN" sz="2800" b="1" i="1" baseline="3000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'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B</a:t>
            </a:r>
            <a:r>
              <a:rPr lang="en-US" altLang="zh-CN" sz="2800" b="1" i="1" baseline="30000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'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sym typeface="+mn-ea"/>
              </a:rPr>
              <a:t>或</a:t>
            </a:r>
            <a:r>
              <a:rPr lang="zh-CN" altLang="zh-CN" sz="2800" b="1" i="1">
                <a:latin typeface="Times New Roman" panose="02020603050405020304" pitchFamily="18" charset="0"/>
                <a:ea typeface="楷体_GB2312" panose="02010609030101010101" pitchFamily="49" charset="-122"/>
                <a:sym typeface="+mn-ea"/>
              </a:rPr>
              <a:t>A</a:t>
            </a:r>
            <a:r>
              <a:rPr lang="en-US" altLang="zh-CN" sz="2800" b="1" i="1">
                <a:latin typeface="Times New Roman" panose="02020603050405020304" pitchFamily="18" charset="0"/>
                <a:ea typeface="楷体_GB2312" panose="02010609030101010101" pitchFamily="49" charset="-122"/>
                <a:sym typeface="+mn-ea"/>
              </a:rPr>
              <a:t>C</a:t>
            </a:r>
            <a:r>
              <a:rPr lang="zh-CN" altLang="zh-CN" sz="2800" b="1" i="1">
                <a:latin typeface="Times New Roman" panose="02020603050405020304" pitchFamily="18" charset="0"/>
                <a:ea typeface="楷体_GB2312" panose="02010609030101010101" pitchFamily="49" charset="-122"/>
                <a:sym typeface="+mn-ea"/>
              </a:rPr>
              <a:t>B=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A'CB'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24" name="Text Box 11"/>
          <p:cNvSpPr txBox="1"/>
          <p:nvPr/>
        </p:nvSpPr>
        <p:spPr>
          <a:xfrm>
            <a:off x="9454833" y="4641533"/>
            <a:ext cx="4318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FontTx/>
              <a:buNone/>
            </a:pPr>
            <a:r>
              <a:rPr lang="en-US" altLang="zh-CN" b="1" i="1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25" name="Text Box 12"/>
          <p:cNvSpPr txBox="1"/>
          <p:nvPr/>
        </p:nvSpPr>
        <p:spPr>
          <a:xfrm>
            <a:off x="6109830" y="5554028"/>
            <a:ext cx="1285358" cy="52228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zh-CN" altLang="zh-CN" sz="2800" b="1">
                <a:latin typeface="Times New Roman" panose="02020603050405020304" pitchFamily="18" charset="0"/>
                <a:ea typeface="楷体_GB2312" panose="02010609030101010101" pitchFamily="49" charset="-122"/>
              </a:rPr>
              <a:t>⌒</a:t>
            </a:r>
            <a:r>
              <a:rPr lang="en-US" altLang="zh-CN" sz="2800" b="1">
                <a:latin typeface="Times New Roman" panose="02020603050405020304" pitchFamily="18" charset="0"/>
                <a:ea typeface="楷体_GB2312" panose="02010609030101010101" pitchFamily="49" charset="-122"/>
              </a:rPr>
              <a:t>    </a:t>
            </a:r>
            <a:r>
              <a:rPr lang="zh-CN" altLang="zh-CN" sz="2800" b="1">
                <a:latin typeface="Times New Roman" panose="02020603050405020304" pitchFamily="18" charset="0"/>
                <a:ea typeface="楷体_GB2312" panose="02010609030101010101" pitchFamily="49" charset="-122"/>
              </a:rPr>
              <a:t>⌒</a:t>
            </a:r>
          </a:p>
        </p:txBody>
      </p:sp>
      <p:sp>
        <p:nvSpPr>
          <p:cNvPr id="26" name="Text Box 12"/>
          <p:cNvSpPr txBox="1"/>
          <p:nvPr/>
        </p:nvSpPr>
        <p:spPr>
          <a:xfrm>
            <a:off x="7901940" y="5546725"/>
            <a:ext cx="1598295" cy="58356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eaLnBrk="0" hangingPunct="0"/>
            <a:r>
              <a:rPr lang="zh-CN" altLang="zh-CN" sz="3200" b="1">
                <a:latin typeface="Times New Roman" panose="02020603050405020304" pitchFamily="18" charset="0"/>
                <a:ea typeface="楷体_GB2312" panose="02010609030101010101" pitchFamily="49" charset="-122"/>
              </a:rPr>
              <a:t>⌒</a:t>
            </a:r>
            <a:r>
              <a:rPr lang="en-US" altLang="zh-CN" sz="3200" b="1">
                <a:latin typeface="Times New Roman" panose="02020603050405020304" pitchFamily="18" charset="0"/>
                <a:ea typeface="楷体_GB2312" panose="02010609030101010101" pitchFamily="49" charset="-122"/>
              </a:rPr>
              <a:t>    </a:t>
            </a:r>
            <a:r>
              <a:rPr lang="zh-CN" altLang="zh-CN" sz="3200" b="1">
                <a:latin typeface="Times New Roman" panose="02020603050405020304" pitchFamily="18" charset="0"/>
                <a:ea typeface="楷体_GB2312" panose="02010609030101010101" pitchFamily="49" charset="-122"/>
              </a:rPr>
              <a:t>⌒</a:t>
            </a:r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999940">
                                      <p:cBhvr>
                                        <p:cTn id="3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6 0.01088 C -0.00799 0.00301 -0.02778 -0.0257 -0.04809 -0.03681 C -0.06841 -0.04792 -0.09688 -0.05764 -0.12171 -0.05533 C -0.14653 -0.05301 -0.17657 -0.03912 -0.1974 -0.02292 C -0.21823 -0.00672 -0.23646 0.02847 -0.24671 0.04189" pathEditMode="relative" rAng="0" ptsTypes="aaaaa">
                                      <p:cBhvr>
                                        <p:cTn id="3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0" y="-18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324 C -0.00452 -0.01111 -0.00295 -0.05579 -0.00677 -0.08287 C -0.01059 -0.10996 -0.01389 -0.13496 -0.02691 -0.1588 C -0.03993 -0.18264 -0.06597 -0.20996 -0.08524 -0.22547 C -0.10452 -0.24098 -0.13108 -0.2463 -0.14306 -0.25186" pathEditMode="relative" rAng="0" ptsTypes="aaaaa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0" y="-1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0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0.00324 C -0.00452 -0.01111 -0.00295 -0.05579 -0.00677 -0.08287 C -0.01059 -0.10996 -0.01389 -0.13496 -0.02691 -0.1588 C -0.03993 -0.18264 -0.06597 -0.20996 -0.08524 -0.22547 C -0.10452 -0.24098 -0.13108 -0.2463 -0.14306 -0.25186" pathEditMode="relative" rAng="0" ptsTypes="aaaaa">
                                      <p:cBhvr>
                                        <p:cTn id="6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00" y="-1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 animBg="1"/>
      <p:bldP spid="11" grpId="0"/>
      <p:bldP spid="14" grpId="0"/>
      <p:bldP spid="36" grpId="0"/>
      <p:bldP spid="15" grpId="0"/>
      <p:bldP spid="16" grpId="0" animBg="1"/>
      <p:bldP spid="17" grpId="0" animBg="1"/>
      <p:bldP spid="21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662305" y="1443990"/>
            <a:ext cx="6762750" cy="2215515"/>
            <a:chOff x="3859" y="1616"/>
            <a:chExt cx="1752" cy="2132"/>
          </a:xfrm>
        </p:grpSpPr>
        <p:sp>
          <p:nvSpPr>
            <p:cNvPr id="6" name="Rectangle 14"/>
            <p:cNvSpPr>
              <a:spLocks noChangeArrowheads="1"/>
            </p:cNvSpPr>
            <p:nvPr/>
          </p:nvSpPr>
          <p:spPr bwMode="auto">
            <a:xfrm>
              <a:off x="3859" y="1616"/>
              <a:ext cx="1752" cy="21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hlink"/>
              </a:solidFill>
              <a:miter lim="800000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/>
            <a:lstStyle/>
            <a:p>
              <a:endParaRPr lang="en-US" altLang="zh-CN" sz="2400" b="1">
                <a:solidFill>
                  <a:srgbClr val="FF0000"/>
                </a:solidFill>
                <a:latin typeface="Arial" panose="020B0604020202020204" pitchFamily="34" charset="0"/>
              </a:endParaRPr>
            </a:p>
            <a:p>
              <a:r>
                <a:rPr lang="zh-CN" altLang="en-US" sz="2400" b="1">
                  <a:solidFill>
                    <a:srgbClr val="FF0000"/>
                  </a:solidFill>
                  <a:latin typeface="Arial" panose="020B0604020202020204" pitchFamily="34" charset="0"/>
                </a:rPr>
                <a:t>　　</a:t>
              </a:r>
            </a:p>
          </p:txBody>
        </p:sp>
        <p:sp>
          <p:nvSpPr>
            <p:cNvPr id="9" name="Rectangle 19"/>
            <p:cNvSpPr>
              <a:spLocks noChangeArrowheads="1"/>
            </p:cNvSpPr>
            <p:nvPr/>
          </p:nvSpPr>
          <p:spPr bwMode="auto">
            <a:xfrm>
              <a:off x="3890" y="1708"/>
              <a:ext cx="1676" cy="195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2800" dirty="0" smtClean="0">
                  <a:solidFill>
                    <a:srgbClr val="FF0000"/>
                  </a:solidFill>
                </a:rPr>
                <a:t>        </a:t>
              </a:r>
              <a:r>
                <a:rPr lang="zh-CN" altLang="en-US" sz="2800" dirty="0" smtClean="0">
                  <a:solidFill>
                    <a:schemeClr val="tx1"/>
                  </a:solidFill>
                </a:rPr>
                <a:t>在</a:t>
              </a:r>
              <a:r>
                <a:rPr lang="zh-CN" altLang="en-US" sz="2800" dirty="0" smtClean="0">
                  <a:solidFill>
                    <a:srgbClr val="0624D5"/>
                  </a:solidFill>
                </a:rPr>
                <a:t>同</a:t>
              </a:r>
              <a:r>
                <a:rPr lang="zh-CN" altLang="en-US" sz="2800" dirty="0">
                  <a:solidFill>
                    <a:srgbClr val="0624D5"/>
                  </a:solidFill>
                </a:rPr>
                <a:t>圆或等</a:t>
              </a:r>
              <a:r>
                <a:rPr lang="zh-CN" altLang="en-US" sz="2800" dirty="0" smtClean="0">
                  <a:solidFill>
                    <a:srgbClr val="0624D5"/>
                  </a:solidFill>
                </a:rPr>
                <a:t>圆</a:t>
              </a:r>
              <a:r>
                <a:rPr lang="zh-CN" altLang="en-US" sz="2800" dirty="0" smtClean="0">
                  <a:solidFill>
                    <a:schemeClr val="tx1"/>
                  </a:solidFill>
                </a:rPr>
                <a:t>中</a:t>
              </a:r>
              <a:r>
                <a:rPr lang="zh-CN" altLang="en-US" sz="2800" dirty="0">
                  <a:solidFill>
                    <a:schemeClr val="tx1"/>
                  </a:solidFill>
                </a:rPr>
                <a:t>，两个</a:t>
              </a:r>
              <a:r>
                <a:rPr lang="zh-CN" altLang="en-US" sz="2800" dirty="0">
                  <a:solidFill>
                    <a:srgbClr val="FF0000"/>
                  </a:solidFill>
                </a:rPr>
                <a:t>圆心角</a:t>
              </a:r>
              <a:r>
                <a:rPr lang="zh-CN" altLang="en-US" sz="2800" dirty="0">
                  <a:solidFill>
                    <a:schemeClr val="tx1"/>
                  </a:solidFill>
                </a:rPr>
                <a:t>及其所对的</a:t>
              </a:r>
              <a:r>
                <a:rPr lang="zh-CN" altLang="en-US" sz="2800" dirty="0" smtClean="0">
                  <a:solidFill>
                    <a:srgbClr val="FF0000"/>
                  </a:solidFill>
                </a:rPr>
                <a:t>两</a:t>
              </a:r>
              <a:r>
                <a:rPr lang="zh-CN" altLang="en-US" sz="2800" dirty="0">
                  <a:solidFill>
                    <a:srgbClr val="FF0000"/>
                  </a:solidFill>
                </a:rPr>
                <a:t>条</a:t>
              </a:r>
              <a:r>
                <a:rPr lang="zh-CN" altLang="en-US" sz="2800" dirty="0" smtClean="0">
                  <a:solidFill>
                    <a:srgbClr val="FF0000"/>
                  </a:solidFill>
                  <a:sym typeface="+mn-ea"/>
                </a:rPr>
                <a:t>弦</a:t>
              </a:r>
              <a:r>
                <a:rPr lang="zh-CN" altLang="en-US" sz="2800" dirty="0" smtClean="0">
                  <a:solidFill>
                    <a:schemeClr val="tx1"/>
                  </a:solidFill>
                  <a:sym typeface="+mn-ea"/>
                </a:rPr>
                <a:t>和</a:t>
              </a:r>
              <a:r>
                <a:rPr lang="zh-CN" altLang="en-US" sz="2800" dirty="0">
                  <a:solidFill>
                    <a:srgbClr val="FF0000"/>
                  </a:solidFill>
                </a:rPr>
                <a:t>两条</a:t>
              </a:r>
              <a:r>
                <a:rPr lang="zh-CN" altLang="en-US" sz="2800" dirty="0">
                  <a:solidFill>
                    <a:srgbClr val="FF0000"/>
                  </a:solidFill>
                  <a:sym typeface="+mn-ea"/>
                </a:rPr>
                <a:t>弧</a:t>
              </a:r>
              <a:r>
                <a:rPr lang="zh-CN" altLang="en-US" sz="2800" dirty="0" smtClean="0">
                  <a:solidFill>
                    <a:schemeClr val="tx1"/>
                  </a:solidFill>
                </a:rPr>
                <a:t>中，只要</a:t>
              </a:r>
              <a:r>
                <a:rPr lang="zh-CN" altLang="en-US" sz="2800" dirty="0">
                  <a:solidFill>
                    <a:schemeClr val="tx1"/>
                  </a:solidFill>
                </a:rPr>
                <a:t>有一组量相等</a:t>
              </a:r>
              <a:r>
                <a:rPr lang="zh-CN" altLang="en-US" sz="2800" dirty="0" smtClean="0">
                  <a:solidFill>
                    <a:schemeClr val="tx1"/>
                  </a:solidFill>
                </a:rPr>
                <a:t>，其他两</a:t>
              </a:r>
              <a:r>
                <a:rPr lang="zh-CN" altLang="en-US" sz="2800" dirty="0">
                  <a:solidFill>
                    <a:schemeClr val="tx1"/>
                  </a:solidFill>
                </a:rPr>
                <a:t>组量就分别相等．</a:t>
              </a:r>
            </a:p>
          </p:txBody>
        </p:sp>
      </p:grpSp>
      <p:pic>
        <p:nvPicPr>
          <p:cNvPr id="76" name="椭圆 13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9127808" y="1374458"/>
            <a:ext cx="1062037" cy="1066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7" name="椭圆 14"/>
          <p:cNvPicPr/>
          <p:nvPr/>
        </p:nvPicPr>
        <p:blipFill>
          <a:blip r:embed="rId6" cstate="email"/>
          <a:stretch>
            <a:fillRect/>
          </a:stretch>
        </p:blipFill>
        <p:spPr>
          <a:xfrm>
            <a:off x="7984808" y="3355658"/>
            <a:ext cx="1060450" cy="10604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8" name="椭圆 15"/>
          <p:cNvPicPr/>
          <p:nvPr/>
        </p:nvPicPr>
        <p:blipFill>
          <a:blip r:embed="rId7" cstate="email"/>
          <a:stretch>
            <a:fillRect/>
          </a:stretch>
        </p:blipFill>
        <p:spPr>
          <a:xfrm>
            <a:off x="10347008" y="3355658"/>
            <a:ext cx="1066800" cy="10668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0" name="左右箭头 24"/>
          <p:cNvGrpSpPr/>
          <p:nvPr/>
        </p:nvGrpSpPr>
        <p:grpSpPr>
          <a:xfrm>
            <a:off x="9127808" y="3440748"/>
            <a:ext cx="1109662" cy="388937"/>
            <a:chOff x="0" y="0"/>
            <a:chExt cx="699" cy="245"/>
          </a:xfrm>
        </p:grpSpPr>
        <p:pic>
          <p:nvPicPr>
            <p:cNvPr id="22533" name="左右箭头 24"/>
            <p:cNvPicPr/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0" y="0"/>
              <a:ext cx="699" cy="245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2534" name="Text Box 9"/>
            <p:cNvSpPr txBox="1"/>
            <p:nvPr/>
          </p:nvSpPr>
          <p:spPr>
            <a:xfrm>
              <a:off x="68" y="68"/>
              <a:ext cx="567" cy="114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ctr"/>
            <a:lstStyle/>
            <a:p>
              <a:pPr algn="ctr"/>
              <a:endParaRPr lang="zh-CN" altLang="zh-CN" sz="24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1" name="左右箭头 25"/>
          <p:cNvGrpSpPr/>
          <p:nvPr/>
        </p:nvGrpSpPr>
        <p:grpSpPr>
          <a:xfrm>
            <a:off x="10042208" y="2450148"/>
            <a:ext cx="742950" cy="901700"/>
            <a:chOff x="0" y="0"/>
            <a:chExt cx="468" cy="568"/>
          </a:xfrm>
        </p:grpSpPr>
        <p:pic>
          <p:nvPicPr>
            <p:cNvPr id="22536" name="左右箭头 25"/>
            <p:cNvPicPr/>
            <p:nvPr/>
          </p:nvPicPr>
          <p:blipFill>
            <a:blip r:embed="rId9" cstate="email"/>
            <a:stretch>
              <a:fillRect/>
            </a:stretch>
          </p:blipFill>
          <p:spPr>
            <a:xfrm>
              <a:off x="0" y="0"/>
              <a:ext cx="468" cy="56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2537" name="Text Box 12"/>
            <p:cNvSpPr txBox="1"/>
            <p:nvPr/>
          </p:nvSpPr>
          <p:spPr>
            <a:xfrm rot="3235332">
              <a:off x="-47" y="226"/>
              <a:ext cx="567" cy="114"/>
            </a:xfrm>
            <a:prstGeom prst="rect">
              <a:avLst/>
            </a:prstGeom>
            <a:noFill/>
            <a:ln w="9525">
              <a:noFill/>
            </a:ln>
          </p:spPr>
          <p:txBody>
            <a:bodyPr rot="10800000" vert="eaVert" wrap="none" anchor="ctr"/>
            <a:lstStyle/>
            <a:p>
              <a:pPr algn="ctr"/>
              <a:endParaRPr lang="zh-CN" altLang="zh-CN" sz="24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12" name="左右箭头 26"/>
          <p:cNvGrpSpPr/>
          <p:nvPr/>
        </p:nvGrpSpPr>
        <p:grpSpPr>
          <a:xfrm>
            <a:off x="8594408" y="2450148"/>
            <a:ext cx="738187" cy="927100"/>
            <a:chOff x="0" y="0"/>
            <a:chExt cx="465" cy="584"/>
          </a:xfrm>
        </p:grpSpPr>
        <p:pic>
          <p:nvPicPr>
            <p:cNvPr id="22539" name="左右箭头 26"/>
            <p:cNvPicPr/>
            <p:nvPr/>
          </p:nvPicPr>
          <p:blipFill>
            <a:blip r:embed="rId10" cstate="email"/>
            <a:stretch>
              <a:fillRect/>
            </a:stretch>
          </p:blipFill>
          <p:spPr>
            <a:xfrm>
              <a:off x="0" y="0"/>
              <a:ext cx="465" cy="5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2540" name="Text Box 15"/>
            <p:cNvSpPr txBox="1"/>
            <p:nvPr/>
          </p:nvSpPr>
          <p:spPr>
            <a:xfrm rot="-3356016">
              <a:off x="-62" y="227"/>
              <a:ext cx="567" cy="113"/>
            </a:xfrm>
            <a:prstGeom prst="rect">
              <a:avLst/>
            </a:prstGeom>
            <a:noFill/>
            <a:ln w="9525">
              <a:noFill/>
            </a:ln>
          </p:spPr>
          <p:txBody>
            <a:bodyPr vert="eaVert" wrap="none" anchor="ctr"/>
            <a:lstStyle/>
            <a:p>
              <a:pPr algn="ctr"/>
              <a:endParaRPr lang="zh-CN" altLang="zh-CN" sz="2400" b="1"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187308"/>
  <p:tag name="KSO_WM_TEMPLATE_SUBCATEGORY" val="0"/>
  <p:tag name="KSO_WM_TEMPLATE_THUMBS_INDEX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949</Words>
  <Application>Microsoft Office PowerPoint</Application>
  <PresentationFormat>宽屏</PresentationFormat>
  <Paragraphs>163</Paragraphs>
  <Slides>17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方正姚体</vt:lpstr>
      <vt:lpstr>黑体</vt:lpstr>
      <vt:lpstr>华文新魏</vt:lpstr>
      <vt:lpstr>楷体_GB2312</vt:lpstr>
      <vt:lpstr>宋体</vt:lpstr>
      <vt:lpstr>微软雅黑</vt:lpstr>
      <vt:lpstr>Arial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2021-07-01T11:14:00Z</cp:lastPrinted>
  <dcterms:created xsi:type="dcterms:W3CDTF">2021-07-01T11:14:00Z</dcterms:created>
  <dcterms:modified xsi:type="dcterms:W3CDTF">2023-01-16T16:10:34Z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751BA7CD267043279F61A2B4D42B8889</vt:lpwstr>
  </property>
  <property fmtid="{D5CDD505-2E9C-101B-9397-08002B2CF9AE}" pid="7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