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4" r:id="rId2"/>
    <p:sldId id="548" r:id="rId3"/>
    <p:sldId id="379" r:id="rId4"/>
    <p:sldId id="479" r:id="rId5"/>
    <p:sldId id="429" r:id="rId6"/>
    <p:sldId id="430" r:id="rId7"/>
    <p:sldId id="435" r:id="rId8"/>
    <p:sldId id="458" r:id="rId9"/>
    <p:sldId id="459" r:id="rId10"/>
    <p:sldId id="461" r:id="rId11"/>
    <p:sldId id="462" r:id="rId12"/>
    <p:sldId id="480" r:id="rId13"/>
    <p:sldId id="484" r:id="rId14"/>
    <p:sldId id="483" r:id="rId15"/>
    <p:sldId id="488" r:id="rId16"/>
    <p:sldId id="485" r:id="rId17"/>
    <p:sldId id="467" r:id="rId18"/>
    <p:sldId id="468" r:id="rId19"/>
    <p:sldId id="469" r:id="rId20"/>
    <p:sldId id="470" r:id="rId21"/>
    <p:sldId id="472" r:id="rId22"/>
    <p:sldId id="476" r:id="rId23"/>
    <p:sldId id="455" r:id="rId24"/>
    <p:sldId id="418" r:id="rId25"/>
    <p:sldId id="309" r:id="rId26"/>
    <p:sldId id="914" r:id="rId27"/>
  </p:sldIdLst>
  <p:sldSz cx="12192000" cy="6858000"/>
  <p:notesSz cx="6858000" cy="9144000"/>
  <p:embeddedFontLst>
    <p:embeddedFont>
      <p:font typeface="OPPOSans R" panose="02010600030101010101" charset="-122"/>
      <p:regular r:id="rId29"/>
    </p:embeddedFont>
    <p:embeddedFont>
      <p:font typeface="楷体" panose="02010609060101010101" pitchFamily="49" charset="-122"/>
      <p:regular r:id="rId30"/>
    </p:embeddedFont>
    <p:embeddedFont>
      <p:font typeface="仿宋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57">
          <p15:clr>
            <a:srgbClr val="A4A3A4"/>
          </p15:clr>
        </p15:guide>
        <p15:guide id="2" pos="7219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3974">
          <p15:clr>
            <a:srgbClr val="A4A3A4"/>
          </p15:clr>
        </p15:guide>
        <p15:guide id="6" orient="horz" pos="136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  <p:cmAuthor id="2" name="Administrator" initials="lx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6"/>
    <a:srgbClr val="C0936B"/>
    <a:srgbClr val="E4B684"/>
    <a:srgbClr val="FFD146"/>
    <a:srgbClr val="E8681A"/>
    <a:srgbClr val="021819"/>
    <a:srgbClr val="465439"/>
    <a:srgbClr val="FDB00D"/>
    <a:srgbClr val="F5B700"/>
    <a:srgbClr val="FF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7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254" y="684"/>
      </p:cViewPr>
      <p:guideLst>
        <p:guide pos="257"/>
        <p:guide pos="7219"/>
        <p:guide orient="horz" pos="527"/>
        <p:guide orient="horz" pos="686"/>
        <p:guide orient="horz" pos="3974"/>
        <p:guide orient="horz" pos="1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0E2DAE-4EAA-491B-A3E4-BA198A003E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6B7E2-0617-4AC1-993F-2E58B2FF18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前导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396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字词揭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0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审题指导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整体感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0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习作指导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3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习作例文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8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习作指导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课堂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1108407" y="419137"/>
            <a:ext cx="1949252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solidFill>
                  <a:schemeClr val="bg1"/>
                </a:solidFill>
                <a:effectLst/>
                <a:latin typeface="思源宋体 CN Heavy" panose="02020900000000000000" pitchFamily="18" charset="-128"/>
                <a:ea typeface="思源宋体 CN Heavy" panose="02020900000000000000" pitchFamily="18" charset="-128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98040" y="2882665"/>
            <a:ext cx="6262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习作：他</a:t>
            </a:r>
            <a:r>
              <a:rPr kumimoji="1" lang="en-US" altLang="zh-CN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___</a:t>
            </a:r>
            <a:r>
              <a:rPr kumimoji="1"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6069997" y="4179218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6241185" y="3983819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241187" y="1999827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601548" y="2590637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1544469" y="1819793"/>
            <a:ext cx="8937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我们一起来看看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全神贯注</a:t>
            </a:r>
            <a:r>
              <a:rPr lang="en-US" altLang="zh-CN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是怎样具体描写罗丹修改塑像的？</a:t>
            </a:r>
          </a:p>
        </p:txBody>
      </p:sp>
      <p:grpSp>
        <p:nvGrpSpPr>
          <p:cNvPr id="82" name="组合 81"/>
          <p:cNvGrpSpPr/>
          <p:nvPr/>
        </p:nvGrpSpPr>
        <p:grpSpPr>
          <a:xfrm>
            <a:off x="500586" y="2355931"/>
            <a:ext cx="10807880" cy="3716781"/>
            <a:chOff x="465712" y="1202091"/>
            <a:chExt cx="8352928" cy="3384376"/>
          </a:xfrm>
        </p:grpSpPr>
        <p:sp>
          <p:nvSpPr>
            <p:cNvPr id="83" name="横卷形 82"/>
            <p:cNvSpPr/>
            <p:nvPr/>
          </p:nvSpPr>
          <p:spPr>
            <a:xfrm>
              <a:off x="465712" y="1202091"/>
              <a:ext cx="8352928" cy="3384376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文本框 99"/>
            <p:cNvSpPr txBox="1"/>
            <p:nvPr/>
          </p:nvSpPr>
          <p:spPr>
            <a:xfrm>
              <a:off x="857224" y="1857370"/>
              <a:ext cx="7669574" cy="13078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他的眼睛闪着异样的光芒，面孔因为激动而涨得通红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，嘴里不停地说“</a:t>
              </a:r>
              <a:r>
                <a:rPr lang="zh-CN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太美了！真是太美了！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”他根本没听见周围喧闹的声音，整个世界对他来说好像都消失了。一个小时过去了，两个小时过去了，</a:t>
              </a:r>
              <a:r>
                <a:rPr lang="zh-CN" altLang="en-US" sz="2000" b="1" dirty="0">
                  <a:solidFill>
                    <a:srgbClr val="FF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他痴痴地站在那里，一动不动地凝望着这座塑像</a:t>
              </a:r>
              <a:r>
                <a:rPr lang="en-US" altLang="zh-CN" sz="2000" b="1" dirty="0">
                  <a:solidFill>
                    <a:srgbClr val="FF00FF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……</a:t>
              </a:r>
              <a:endPara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左大括号 63"/>
          <p:cNvSpPr/>
          <p:nvPr/>
        </p:nvSpPr>
        <p:spPr>
          <a:xfrm>
            <a:off x="5299736" y="2181183"/>
            <a:ext cx="333138" cy="2525372"/>
          </a:xfrm>
          <a:prstGeom prst="lef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803752" y="1919573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</a:t>
            </a:r>
          </a:p>
        </p:txBody>
      </p:sp>
      <p:sp>
        <p:nvSpPr>
          <p:cNvPr id="84" name="矩形 83"/>
          <p:cNvSpPr/>
          <p:nvPr/>
        </p:nvSpPr>
        <p:spPr>
          <a:xfrm>
            <a:off x="5777296" y="313458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</a:t>
            </a:r>
          </a:p>
        </p:txBody>
      </p:sp>
      <p:sp>
        <p:nvSpPr>
          <p:cNvPr id="85" name="矩形 84"/>
          <p:cNvSpPr/>
          <p:nvPr/>
        </p:nvSpPr>
        <p:spPr>
          <a:xfrm>
            <a:off x="5803752" y="4372378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081" y="2087782"/>
            <a:ext cx="3479091" cy="2528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矩形 86"/>
          <p:cNvSpPr/>
          <p:nvPr/>
        </p:nvSpPr>
        <p:spPr>
          <a:xfrm>
            <a:off x="6690116" y="1752555"/>
            <a:ext cx="499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眼睛闪着异样的光芒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690116" y="2181183"/>
            <a:ext cx="499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面孔因为激动而涨得通红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634552" y="3134580"/>
            <a:ext cx="4994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太美了！真是太美了！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661008" y="4229502"/>
            <a:ext cx="49946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痴痴地站在那里，</a:t>
            </a:r>
            <a:endParaRPr lang="en-US" altLang="zh-CN" sz="2000" b="1" dirty="0">
              <a:solidFill>
                <a:srgbClr val="FF00FF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0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一动不动地凝望着</a:t>
            </a:r>
            <a:endParaRPr lang="zh-CN" altLang="en-US" sz="2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81" grpId="0"/>
      <p:bldP spid="84" grpId="0"/>
      <p:bldP spid="85" grpId="0"/>
      <p:bldP spid="87" grpId="0"/>
      <p:bldP spid="88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651056" y="1703326"/>
            <a:ext cx="10076765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作者抓住了对罗丹神态、语言、动作等方面的描写来表现他工作时的全神贯注。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38" y="2622188"/>
            <a:ext cx="3686537" cy="368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1048763" y="2697277"/>
            <a:ext cx="10271278" cy="3363789"/>
            <a:chOff x="243206" y="1071076"/>
            <a:chExt cx="8352928" cy="3363789"/>
          </a:xfrm>
        </p:grpSpPr>
        <p:sp>
          <p:nvSpPr>
            <p:cNvPr id="44" name="横卷形 43"/>
            <p:cNvSpPr/>
            <p:nvPr/>
          </p:nvSpPr>
          <p:spPr>
            <a:xfrm>
              <a:off x="243206" y="1071076"/>
              <a:ext cx="8352928" cy="3363789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文本框 99"/>
            <p:cNvSpPr txBox="1"/>
            <p:nvPr/>
          </p:nvSpPr>
          <p:spPr>
            <a:xfrm>
              <a:off x="838139" y="1906057"/>
              <a:ext cx="7476365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306070"/>
              <a:r>
                <a:rPr lang="zh-CN" alt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  主席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仰起头望着天花板</a:t>
              </a:r>
              <a:r>
                <a:rPr lang="zh-CN" alt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，强忍着心中的悲痛，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目光中流露出无限的眷恋</a:t>
              </a:r>
              <a:r>
                <a:rPr lang="zh-CN" alt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。岸英奔赴朝鲜时，他因为工作繁忙，未能见上一面，谁知竟成了永别！“</a:t>
              </a:r>
              <a:r>
                <a:rPr lang="zh-CN" altLang="en-US" sz="2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儿子活着不能相见，就让我见见遗体吧！</a:t>
              </a:r>
              <a:r>
                <a:rPr lang="zh-CN" altLang="en-US" sz="20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”主席想。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753062" y="1372534"/>
            <a:ext cx="10566979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《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青山处处埋忠骨</a:t>
            </a: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一文中运用语言、神态、动作、心理描写表现人物的品质，它是怎样写的？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横卷形 44"/>
          <p:cNvSpPr/>
          <p:nvPr/>
        </p:nvSpPr>
        <p:spPr>
          <a:xfrm>
            <a:off x="1057744" y="1643050"/>
            <a:ext cx="9596097" cy="35719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然而，这种想法很快被打消了。他像是自我安慰地说道：“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儿子死了，我当然很悲痛，可是，战争嘛，总是要死人的。朝鲜战场上我们有多少优秀儿女献出了生命，他们的父母难道就不悲痛吗？他们就不想再见一见孩子的遗容吗？岸英是我的儿子，也是朝鲜人民的儿子，就尊重朝鲜人民的意愿吧。</a:t>
            </a:r>
            <a:r>
              <a:rPr lang="zh-CN" altLang="en-US" sz="2000" b="1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013138" y="2185005"/>
            <a:ext cx="8027834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这段话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作者抓住了对毛主席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心理活动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方面的描写来表现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他常人的情感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超人的胸怀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659" y="2167721"/>
            <a:ext cx="3061504" cy="3061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85576" y="1691359"/>
            <a:ext cx="5865432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关于这篇习作，你还有什么好的想法吗？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11" y="2814136"/>
            <a:ext cx="3494589" cy="3494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4366858" y="1461872"/>
            <a:ext cx="3303942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习作提纲要求</a:t>
            </a:r>
          </a:p>
        </p:txBody>
      </p:sp>
      <p:sp>
        <p:nvSpPr>
          <p:cNvPr id="43" name="矩形 42"/>
          <p:cNvSpPr/>
          <p:nvPr/>
        </p:nvSpPr>
        <p:spPr>
          <a:xfrm>
            <a:off x="1731962" y="2493330"/>
            <a:ext cx="9037638" cy="2475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要写一件什么事？</a:t>
            </a: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人物当时是什么样子？</a:t>
            </a: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准备运用什么描写方法？</a:t>
            </a:r>
          </a:p>
          <a:p>
            <a:pPr algn="ctr">
              <a:lnSpc>
                <a:spcPct val="20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打算拟定什么题目？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3435825" y="1935850"/>
            <a:ext cx="1620180" cy="666511"/>
            <a:chOff x="2375756" y="2268826"/>
            <a:chExt cx="1620180" cy="666511"/>
          </a:xfrm>
          <a:solidFill>
            <a:schemeClr val="accent1"/>
          </a:solidFill>
        </p:grpSpPr>
        <p:sp>
          <p:nvSpPr>
            <p:cNvPr id="81" name="云形 80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471068" y="2290763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开头</a:t>
              </a:r>
            </a:p>
          </p:txBody>
        </p:sp>
      </p:grpSp>
      <p:grpSp>
        <p:nvGrpSpPr>
          <p:cNvPr id="85" name="组合 8"/>
          <p:cNvGrpSpPr/>
          <p:nvPr/>
        </p:nvGrpSpPr>
        <p:grpSpPr>
          <a:xfrm>
            <a:off x="3198386" y="3206091"/>
            <a:ext cx="1948157" cy="730908"/>
            <a:chOff x="2098768" y="2336363"/>
            <a:chExt cx="1948157" cy="730908"/>
          </a:xfrm>
          <a:solidFill>
            <a:schemeClr val="accent1"/>
          </a:solidFill>
        </p:grpSpPr>
        <p:sp>
          <p:nvSpPr>
            <p:cNvPr id="86" name="云形 85"/>
            <p:cNvSpPr/>
            <p:nvPr/>
          </p:nvSpPr>
          <p:spPr>
            <a:xfrm>
              <a:off x="2098768" y="2336363"/>
              <a:ext cx="1876722" cy="730908"/>
            </a:xfrm>
            <a:prstGeom prst="cloud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188510" y="2441347"/>
              <a:ext cx="1858415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中间</a:t>
              </a:r>
            </a:p>
          </p:txBody>
        </p:sp>
      </p:grpSp>
      <p:grpSp>
        <p:nvGrpSpPr>
          <p:cNvPr id="88" name="组合 12"/>
          <p:cNvGrpSpPr/>
          <p:nvPr/>
        </p:nvGrpSpPr>
        <p:grpSpPr>
          <a:xfrm>
            <a:off x="3435825" y="4540728"/>
            <a:ext cx="1620180" cy="666511"/>
            <a:chOff x="2375756" y="2268826"/>
            <a:chExt cx="1620180" cy="666511"/>
          </a:xfrm>
          <a:solidFill>
            <a:schemeClr val="accent1"/>
          </a:solidFill>
        </p:grpSpPr>
        <p:sp>
          <p:nvSpPr>
            <p:cNvPr id="104" name="云形 103"/>
            <p:cNvSpPr/>
            <p:nvPr/>
          </p:nvSpPr>
          <p:spPr>
            <a:xfrm>
              <a:off x="2375756" y="2268826"/>
              <a:ext cx="1620180" cy="666511"/>
            </a:xfrm>
            <a:prstGeom prst="cloud">
              <a:avLst/>
            </a:prstGeom>
            <a:grpFill/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471068" y="2290763"/>
              <a:ext cx="144016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结尾</a:t>
              </a:r>
            </a:p>
          </p:txBody>
        </p:sp>
      </p:grpSp>
      <p:sp>
        <p:nvSpPr>
          <p:cNvPr id="106" name="左大括号 105"/>
          <p:cNvSpPr/>
          <p:nvPr/>
        </p:nvSpPr>
        <p:spPr>
          <a:xfrm>
            <a:off x="5687000" y="2960455"/>
            <a:ext cx="306264" cy="1125592"/>
          </a:xfrm>
          <a:prstGeom prst="leftBrace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271953" y="2662861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271952" y="3234365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271953" y="3734431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404749" y="4562665"/>
            <a:ext cx="2150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我安慰妈妈</a:t>
            </a:r>
          </a:p>
        </p:txBody>
      </p:sp>
      <p:sp>
        <p:nvSpPr>
          <p:cNvPr id="111" name="矩形 110"/>
          <p:cNvSpPr/>
          <p:nvPr/>
        </p:nvSpPr>
        <p:spPr>
          <a:xfrm>
            <a:off x="8162298" y="3088102"/>
            <a:ext cx="4475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  <a:endParaRPr lang="en-US" altLang="zh-CN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点</a:t>
            </a:r>
          </a:p>
        </p:txBody>
      </p:sp>
      <p:sp>
        <p:nvSpPr>
          <p:cNvPr id="112" name="左大括号 111"/>
          <p:cNvSpPr/>
          <p:nvPr/>
        </p:nvSpPr>
        <p:spPr>
          <a:xfrm rot="10800000">
            <a:off x="7414959" y="2924470"/>
            <a:ext cx="280318" cy="1186501"/>
          </a:xfrm>
          <a:prstGeom prst="leftBrace">
            <a:avLst>
              <a:gd name="adj1" fmla="val 42835"/>
              <a:gd name="adj2" fmla="val 50000"/>
            </a:avLst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281501" y="1913326"/>
            <a:ext cx="5416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以前妈妈发火，我说两句好话就能过关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/>
      <p:bldP spid="108" grpId="0"/>
      <p:bldP spid="109" grpId="0"/>
      <p:bldP spid="110" grpId="0"/>
      <p:bldP spid="111" grpId="0"/>
      <p:bldP spid="112" grpId="0" animBg="1"/>
      <p:bldP spid="1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384110" y="1452325"/>
            <a:ext cx="2181470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她生气了</a:t>
            </a:r>
          </a:p>
        </p:txBody>
      </p:sp>
      <p:sp>
        <p:nvSpPr>
          <p:cNvPr id="52" name="矩形 51"/>
          <p:cNvSpPr/>
          <p:nvPr/>
        </p:nvSpPr>
        <p:spPr>
          <a:xfrm>
            <a:off x="561392" y="2222352"/>
            <a:ext cx="7826906" cy="3090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我的妈妈很温柔，很少生气，但是架不住我这熊孩子的淘气，偶尔也会“破功”。        </a:t>
            </a:r>
            <a:endParaRPr lang="en-US" altLang="zh-CN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indent="457200">
              <a:lnSpc>
                <a:spcPct val="200000"/>
              </a:lnSpc>
            </a:pPr>
            <a:r>
              <a: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一般情况下，生气的妈妈顶多就是声音高了点，人严肃了点，话儿多了点。此时的我心情是放松的，吐吐舌头，扮扮鬼脸，拉着妈妈的手摇啊摇的，说两句好听话拍拍马屁，就能顺利过关了。　</a:t>
            </a:r>
          </a:p>
        </p:txBody>
      </p:sp>
      <p:cxnSp>
        <p:nvCxnSpPr>
          <p:cNvPr id="53" name="直接连接符 52"/>
          <p:cNvCxnSpPr/>
          <p:nvPr/>
        </p:nvCxnSpPr>
        <p:spPr>
          <a:xfrm rot="16200000" flipH="1">
            <a:off x="6708499" y="3655337"/>
            <a:ext cx="3649616" cy="282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矩形 78"/>
          <p:cNvSpPr/>
          <p:nvPr/>
        </p:nvSpPr>
        <p:spPr>
          <a:xfrm>
            <a:off x="8953607" y="2398504"/>
            <a:ext cx="2293101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开门见山。设置悬念，激发了读者的阅读兴趣。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>
            <a:fillRect/>
          </a:stretch>
        </p:blipFill>
        <p:spPr>
          <a:xfrm flipH="1">
            <a:off x="4016190" y="0"/>
            <a:ext cx="8175811" cy="6858000"/>
          </a:xfrm>
          <a:custGeom>
            <a:avLst/>
            <a:gdLst>
              <a:gd name="connsiteX0" fmla="*/ 8175811 w 8175811"/>
              <a:gd name="connsiteY0" fmla="*/ 0 h 6858000"/>
              <a:gd name="connsiteX1" fmla="*/ 0 w 8175811"/>
              <a:gd name="connsiteY1" fmla="*/ 0 h 6858000"/>
              <a:gd name="connsiteX2" fmla="*/ 0 w 8175811"/>
              <a:gd name="connsiteY2" fmla="*/ 6858000 h 6858000"/>
              <a:gd name="connsiteX3" fmla="*/ 8175811 w 81758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75811" h="6858000">
                <a:moveTo>
                  <a:pt x="8175811" y="0"/>
                </a:moveTo>
                <a:lnTo>
                  <a:pt x="0" y="0"/>
                </a:lnTo>
                <a:lnTo>
                  <a:pt x="0" y="6858000"/>
                </a:lnTo>
                <a:lnTo>
                  <a:pt x="8175811" y="68580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/>
        </p:nvSpPr>
        <p:spPr>
          <a:xfrm>
            <a:off x="7127632" y="2461846"/>
            <a:ext cx="3634152" cy="1735016"/>
          </a:xfrm>
          <a:prstGeom prst="rect">
            <a:avLst/>
          </a:prstGeom>
          <a:gradFill>
            <a:gsLst>
              <a:gs pos="0">
                <a:srgbClr val="0079C6"/>
              </a:gs>
              <a:gs pos="100000">
                <a:srgbClr val="0079C6">
                  <a:alpha val="2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5697415" cy="68580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94051" y="2694533"/>
            <a:ext cx="171075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zh-CN" altLang="en-US" sz="54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7" name="矩形 6"/>
          <p:cNvSpPr/>
          <p:nvPr/>
        </p:nvSpPr>
        <p:spPr>
          <a:xfrm>
            <a:off x="7801431" y="3594532"/>
            <a:ext cx="229599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dist"/>
            <a:r>
              <a:rPr lang="en-US" altLang="zh-CN" sz="1600" b="1" spc="6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CONTENT</a:t>
            </a:r>
            <a:endParaRPr lang="zh-CN" altLang="en-US" sz="1600" b="1" spc="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03296" y="1474560"/>
            <a:ext cx="3455107" cy="631458"/>
            <a:chOff x="1213401" y="1098550"/>
            <a:chExt cx="3455107" cy="63145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课前导读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01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903296" y="2380792"/>
            <a:ext cx="3455107" cy="631458"/>
            <a:chOff x="1213401" y="1098550"/>
            <a:chExt cx="3455107" cy="631458"/>
          </a:xfrm>
        </p:grpSpPr>
        <p:grpSp>
          <p:nvGrpSpPr>
            <p:cNvPr id="19" name="组合 18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审题指导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02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0" name="直接连接符 19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903296" y="3287024"/>
            <a:ext cx="3455107" cy="631458"/>
            <a:chOff x="1213401" y="1098550"/>
            <a:chExt cx="3455107" cy="631458"/>
          </a:xfrm>
        </p:grpSpPr>
        <p:grpSp>
          <p:nvGrpSpPr>
            <p:cNvPr id="30" name="组合 2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习作指导</a:t>
                </a: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03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903296" y="4193256"/>
            <a:ext cx="3455107" cy="631458"/>
            <a:chOff x="1213401" y="1098550"/>
            <a:chExt cx="3455107" cy="631458"/>
          </a:xfrm>
        </p:grpSpPr>
        <p:grpSp>
          <p:nvGrpSpPr>
            <p:cNvPr id="35" name="组合 34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课堂小结</a:t>
                </a:r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04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6" name="直接连接符 35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903296" y="5099488"/>
            <a:ext cx="3455107" cy="631458"/>
            <a:chOff x="1213401" y="1098550"/>
            <a:chExt cx="3455107" cy="631458"/>
          </a:xfrm>
        </p:grpSpPr>
        <p:grpSp>
          <p:nvGrpSpPr>
            <p:cNvPr id="40" name="组合 39"/>
            <p:cNvGrpSpPr/>
            <p:nvPr/>
          </p:nvGrpSpPr>
          <p:grpSpPr>
            <a:xfrm>
              <a:off x="1575137" y="1098550"/>
              <a:ext cx="2754077" cy="492443"/>
              <a:chOff x="1655019" y="1098550"/>
              <a:chExt cx="2754077" cy="492443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587533" y="1129328"/>
                <a:ext cx="1821563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zh-CN" altLang="en-US" sz="28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课后作业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1655019" y="1098550"/>
                <a:ext cx="609141" cy="49244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altLang="zh-CN" sz="3200" b="1" spc="6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15000"/>
                        </a:srgbClr>
                      </a:outerShdw>
                    </a:effectLst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05</a:t>
                </a:r>
                <a:endParaRPr lang="zh-CN" altLang="en-US" sz="3200" b="1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15000"/>
                      </a:srgbClr>
                    </a:outerShdw>
                  </a:effectLst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41" name="直接连接符 40"/>
            <p:cNvCxnSpPr/>
            <p:nvPr/>
          </p:nvCxnSpPr>
          <p:spPr>
            <a:xfrm>
              <a:off x="1213401" y="1730008"/>
              <a:ext cx="3455107" cy="0"/>
            </a:xfrm>
            <a:prstGeom prst="line">
              <a:avLst/>
            </a:prstGeom>
            <a:ln w="317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0"/>
                    </a:schemeClr>
                  </a:gs>
                  <a:gs pos="5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528034" y="2034425"/>
            <a:ext cx="7933386" cy="308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20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然而，这次妈妈是真生气了。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温柔的妈妈瞬间变成一只凶猛的“老虎”。她眼睛瞪得大大的，单手叉腰，另一只手指着我上下飞舞，激动时，还会愤怒地把桌子拍得“啪啪啪，啪啪啪”直响。那时的妈妈，语速快得惊人，就像机关枪“哒哒哒，哒哒哒”向我猛烈扫射。</a:t>
            </a:r>
            <a:endParaRPr lang="zh-CN" altLang="en-US" sz="20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647633" y="2130568"/>
            <a:ext cx="2268272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0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仿宋" panose="02010609060101010101" charset="-122"/>
                <a:sym typeface="Arial" panose="020B0604020202020204" pitchFamily="34" charset="0"/>
              </a:rPr>
              <a:t>用神态、动作描写，将妈妈生气的样子写得活灵活现。</a:t>
            </a:r>
            <a:endParaRPr lang="zh-CN" altLang="en-US" sz="2000" b="1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rot="5400000">
            <a:off x="6528373" y="3746304"/>
            <a:ext cx="3932948" cy="104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520861" y="2304084"/>
            <a:ext cx="10939302" cy="1781780"/>
            <a:chOff x="1142976" y="1707654"/>
            <a:chExt cx="7042176" cy="2520280"/>
          </a:xfrm>
        </p:grpSpPr>
        <p:sp>
          <p:nvSpPr>
            <p:cNvPr id="52" name="圆角矩形 51"/>
            <p:cNvSpPr/>
            <p:nvPr/>
          </p:nvSpPr>
          <p:spPr>
            <a:xfrm>
              <a:off x="1142976" y="1707654"/>
              <a:ext cx="7042176" cy="2520280"/>
            </a:xfrm>
            <a:prstGeom prst="roundRect">
              <a:avLst/>
            </a:prstGeom>
            <a:grpFill/>
            <a:ln w="28575">
              <a:solidFill>
                <a:srgbClr val="00B050"/>
              </a:solidFill>
              <a:prstDash val="sysDash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4"/>
            <p:cNvSpPr txBox="1"/>
            <p:nvPr/>
          </p:nvSpPr>
          <p:spPr>
            <a:xfrm>
              <a:off x="1142976" y="1967165"/>
              <a:ext cx="6894721" cy="17595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本文小作者用开门见山式开头，紧扣题目，引出下文。</a:t>
              </a: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并且绘声绘色地从神态、语言、动作等方面描述了妈妈生气的样子，语言风趣幽默，使读者身临其境，很不错。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表格 47"/>
          <p:cNvGraphicFramePr>
            <a:graphicFrameLocks noGrp="1"/>
          </p:cNvGraphicFramePr>
          <p:nvPr/>
        </p:nvGraphicFramePr>
        <p:xfrm>
          <a:off x="2217305" y="1708838"/>
          <a:ext cx="7757391" cy="39798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52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1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61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评价项目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加油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31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写清楚事情发生的前因后果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★★★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★★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81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cs"/>
                          <a:sym typeface="Arial" panose="020B0604020202020204" pitchFamily="34" charset="0"/>
                        </a:rPr>
                        <a:t>能把这个人当时的样子写具体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81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cs typeface="+mn-cs"/>
                          <a:sym typeface="Arial" panose="020B0604020202020204" pitchFamily="34" charset="0"/>
                        </a:rPr>
                        <a:t>表现出他的内心活动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46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运用了神态，动作、语言等描写手法，把人物当时的样子写具体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81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结合了典型事例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559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书写认真，错别字少于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个，病句不多于</a:t>
                      </a:r>
                      <a:r>
                        <a:rPr lang="en-US" altLang="zh-CN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zh-CN" alt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个，有修改的痕迹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 dirty="0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000" b="1"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615">
                <a:tc gridSpan="4">
                  <a:txBody>
                    <a:bodyPr/>
                    <a:lstStyle/>
                    <a:p>
                      <a:pPr algn="l"/>
                      <a:r>
                        <a:rPr lang="zh-CN" altLang="en-US" sz="2000" b="1" dirty="0"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老师或同学评语及修改建议：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5586" y="2023988"/>
            <a:ext cx="10619730" cy="185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今天，老师非常高兴，因为从短短的一节课，我看到了每个同学都在倾听、思考、举手、发言。课堂气氛融洽，我们配合得好。在写作的过程中，你们养成了修改习作的习惯，提高了个人修改习作的能力！</a:t>
            </a:r>
            <a:endParaRPr lang="zh-CN" altLang="zh-CN" sz="2000" dirty="0">
              <a:effectLst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25124" y="2117549"/>
            <a:ext cx="441146" cy="189802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书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设</a:t>
            </a:r>
            <a:endParaRPr lang="en-US" altLang="zh-CN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</a:t>
            </a:r>
          </a:p>
        </p:txBody>
      </p:sp>
      <p:sp>
        <p:nvSpPr>
          <p:cNvPr id="2" name="矩形 1"/>
          <p:cNvSpPr/>
          <p:nvPr/>
        </p:nvSpPr>
        <p:spPr>
          <a:xfrm>
            <a:off x="3588152" y="3502543"/>
            <a:ext cx="6691376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尝试运用动作、语言、神态描写，来表现人物的内心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8152" y="2010200"/>
            <a:ext cx="6691376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她生气了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509286" y="2511282"/>
            <a:ext cx="10950877" cy="513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课下，请推荐你认为最好的作品，由班长负责配图，形成我们的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人物作品集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cs typeface="楷体" panose="02010609060101010101" pitchFamily="49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683" y="0"/>
            <a:ext cx="10327341" cy="6858000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0079C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59623" y="1085852"/>
            <a:ext cx="8032376" cy="468630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7" name="公众号：陈西设计之家。微信搜索即可"/>
          <p:cNvPicPr>
            <a:picLocks noChangeAspect="1"/>
          </p:cNvPicPr>
          <p:nvPr/>
        </p:nvPicPr>
        <p:blipFill rotWithShape="1">
          <a:blip r:embed="rId4"/>
          <a:srcRect l="21119" t="26117" r="21119" b="26117"/>
          <a:stretch>
            <a:fillRect/>
          </a:stretch>
        </p:blipFill>
        <p:spPr>
          <a:xfrm>
            <a:off x="4159623" y="1196975"/>
            <a:ext cx="8032378" cy="46863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301054" y="1312006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84687" y="2777496"/>
            <a:ext cx="4570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711050" y="4187269"/>
            <a:ext cx="4518208" cy="4969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5882238" y="3991870"/>
            <a:ext cx="4175832" cy="62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年级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下</a:t>
            </a:r>
            <a:r>
              <a:rPr lang="zh-CN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册</a:t>
            </a:r>
            <a:r>
              <a:rPr lang="zh-CN" sz="2000" b="1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zh-CN" altLang="en-US" sz="20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人教版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82240" y="2007878"/>
            <a:ext cx="4175829" cy="50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6242601" y="2598688"/>
            <a:ext cx="3455107" cy="0"/>
          </a:xfrm>
          <a:prstGeom prst="line">
            <a:avLst/>
          </a:prstGeom>
          <a:ln w="3175"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  <a:gs pos="5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 flipH="1">
            <a:off x="9289294" y="5475178"/>
            <a:ext cx="2648386" cy="9007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4250" y="1824075"/>
            <a:ext cx="4147286" cy="3212597"/>
            <a:chOff x="1731962" y="2165377"/>
            <a:chExt cx="4147286" cy="321259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1962" y="2165377"/>
              <a:ext cx="4147286" cy="26499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7" name="矩形 56"/>
            <p:cNvSpPr/>
            <p:nvPr/>
          </p:nvSpPr>
          <p:spPr>
            <a:xfrm>
              <a:off x="2646265" y="4977864"/>
              <a:ext cx="12362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他伤心了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51161" y="1821327"/>
            <a:ext cx="3983176" cy="3271830"/>
            <a:chOff x="6585885" y="1574274"/>
            <a:chExt cx="3983176" cy="327183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5885" y="1574274"/>
              <a:ext cx="3983176" cy="2655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8" name="矩形 57"/>
            <p:cNvSpPr/>
            <p:nvPr/>
          </p:nvSpPr>
          <p:spPr>
            <a:xfrm>
              <a:off x="7710148" y="4445994"/>
              <a:ext cx="12362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他兴奋了</a:t>
              </a:r>
              <a:endParaRPr lang="zh-CN" altLang="zh-CN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37867" y="2028832"/>
            <a:ext cx="4222662" cy="3349978"/>
            <a:chOff x="1908257" y="2002971"/>
            <a:chExt cx="4222662" cy="3349978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257" y="2002971"/>
              <a:ext cx="4222662" cy="28151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3" name="矩形 52"/>
            <p:cNvSpPr/>
            <p:nvPr/>
          </p:nvSpPr>
          <p:spPr>
            <a:xfrm>
              <a:off x="2953385" y="4952839"/>
              <a:ext cx="123623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她害怕了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718396" y="2033199"/>
            <a:ext cx="4111877" cy="3345611"/>
            <a:chOff x="7211737" y="2002971"/>
            <a:chExt cx="4111877" cy="3345611"/>
          </a:xfrm>
        </p:grpSpPr>
        <p:sp>
          <p:nvSpPr>
            <p:cNvPr id="54" name="矩形 53"/>
            <p:cNvSpPr/>
            <p:nvPr/>
          </p:nvSpPr>
          <p:spPr>
            <a:xfrm>
              <a:off x="7785539" y="4948472"/>
              <a:ext cx="17620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他不好意思了</a:t>
              </a:r>
            </a:p>
          </p:txBody>
        </p: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737" y="2002971"/>
              <a:ext cx="4111877" cy="27712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988" y="2555194"/>
            <a:ext cx="6576874" cy="1243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把题目补充完整，如“他感动了”“他生气了”当时发生了什么事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事情的前因后果是什么？把这件事写下来。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69" y="1707206"/>
            <a:ext cx="3931920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3331" y="1910682"/>
            <a:ext cx="10823555" cy="974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当时发生了什么事</a:t>
            </a:r>
            <a:r>
              <a:rPr lang="en-US" altLang="zh-CN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?</a:t>
            </a:r>
            <a:r>
              <a:rPr lang="zh-CN" altLang="en-US" sz="20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事情的前因后果是什么？怎样才能把这个人当时的样子写具体，表现出他的内心活动？</a:t>
            </a:r>
          </a:p>
        </p:txBody>
      </p:sp>
      <p:sp>
        <p:nvSpPr>
          <p:cNvPr id="8" name="矩形 7"/>
          <p:cNvSpPr/>
          <p:nvPr/>
        </p:nvSpPr>
        <p:spPr>
          <a:xfrm>
            <a:off x="1600434" y="3716116"/>
            <a:ext cx="5827236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重点写这个人当时的样子，表现出他的内心活动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endParaRPr lang="zh-CN" altLang="zh-CN" sz="20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807" y="2647283"/>
            <a:ext cx="3365918" cy="3365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00117" y="1549477"/>
            <a:ext cx="8391767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生活中，谁感动、生气、伤心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、兴奋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的样子让你印象深刻？</a:t>
            </a:r>
          </a:p>
        </p:txBody>
      </p:sp>
      <p:grpSp>
        <p:nvGrpSpPr>
          <p:cNvPr id="57" name="组合 7"/>
          <p:cNvGrpSpPr/>
          <p:nvPr/>
        </p:nvGrpSpPr>
        <p:grpSpPr>
          <a:xfrm>
            <a:off x="2285483" y="3136621"/>
            <a:ext cx="2176770" cy="857257"/>
            <a:chOff x="2098768" y="2336362"/>
            <a:chExt cx="1504645" cy="1004605"/>
          </a:xfrm>
        </p:grpSpPr>
        <p:sp>
          <p:nvSpPr>
            <p:cNvPr id="58" name="云形 57"/>
            <p:cNvSpPr/>
            <p:nvPr/>
          </p:nvSpPr>
          <p:spPr>
            <a:xfrm>
              <a:off x="2098768" y="2336362"/>
              <a:ext cx="1504645" cy="1004605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171394" y="2447986"/>
              <a:ext cx="1333259" cy="468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她生气了</a:t>
              </a:r>
            </a:p>
          </p:txBody>
        </p:sp>
      </p:grpSp>
      <p:grpSp>
        <p:nvGrpSpPr>
          <p:cNvPr id="61" name="组合 10"/>
          <p:cNvGrpSpPr/>
          <p:nvPr/>
        </p:nvGrpSpPr>
        <p:grpSpPr>
          <a:xfrm>
            <a:off x="2428359" y="4433183"/>
            <a:ext cx="2528052" cy="730908"/>
            <a:chOff x="1739113" y="2336363"/>
            <a:chExt cx="1717676" cy="730908"/>
          </a:xfrm>
        </p:grpSpPr>
        <p:sp>
          <p:nvSpPr>
            <p:cNvPr id="62" name="云形 61"/>
            <p:cNvSpPr/>
            <p:nvPr/>
          </p:nvSpPr>
          <p:spPr>
            <a:xfrm>
              <a:off x="1739113" y="2336363"/>
              <a:ext cx="1717676" cy="730908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981804" y="2357963"/>
              <a:ext cx="13217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她后悔了</a:t>
              </a:r>
            </a:p>
          </p:txBody>
        </p:sp>
      </p:grpSp>
      <p:grpSp>
        <p:nvGrpSpPr>
          <p:cNvPr id="64" name="组合 13"/>
          <p:cNvGrpSpPr/>
          <p:nvPr/>
        </p:nvGrpSpPr>
        <p:grpSpPr>
          <a:xfrm>
            <a:off x="4785814" y="3065183"/>
            <a:ext cx="2426821" cy="785818"/>
            <a:chOff x="2098769" y="2336363"/>
            <a:chExt cx="1648896" cy="1090178"/>
          </a:xfrm>
        </p:grpSpPr>
        <p:sp>
          <p:nvSpPr>
            <p:cNvPr id="106" name="云形 105"/>
            <p:cNvSpPr/>
            <p:nvPr/>
          </p:nvSpPr>
          <p:spPr>
            <a:xfrm>
              <a:off x="2098769" y="2336363"/>
              <a:ext cx="1564121" cy="1090178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420187" y="2654812"/>
              <a:ext cx="1327478" cy="555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她感动了</a:t>
              </a:r>
            </a:p>
          </p:txBody>
        </p:sp>
      </p:grpSp>
      <p:grpSp>
        <p:nvGrpSpPr>
          <p:cNvPr id="108" name="组合 16"/>
          <p:cNvGrpSpPr/>
          <p:nvPr/>
        </p:nvGrpSpPr>
        <p:grpSpPr>
          <a:xfrm>
            <a:off x="7571895" y="4136753"/>
            <a:ext cx="2291704" cy="736038"/>
            <a:chOff x="2098769" y="2331233"/>
            <a:chExt cx="1100002" cy="736038"/>
          </a:xfrm>
        </p:grpSpPr>
        <p:sp>
          <p:nvSpPr>
            <p:cNvPr id="109" name="云形 108"/>
            <p:cNvSpPr/>
            <p:nvPr/>
          </p:nvSpPr>
          <p:spPr>
            <a:xfrm>
              <a:off x="2098769" y="2336363"/>
              <a:ext cx="1100002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38658" y="2331233"/>
              <a:ext cx="929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他害羞了</a:t>
              </a:r>
            </a:p>
          </p:txBody>
        </p:sp>
      </p:grpSp>
      <p:grpSp>
        <p:nvGrpSpPr>
          <p:cNvPr id="111" name="组合 19"/>
          <p:cNvGrpSpPr/>
          <p:nvPr/>
        </p:nvGrpSpPr>
        <p:grpSpPr>
          <a:xfrm>
            <a:off x="7659271" y="3063546"/>
            <a:ext cx="2204328" cy="730908"/>
            <a:chOff x="2098768" y="2336363"/>
            <a:chExt cx="968128" cy="730908"/>
          </a:xfrm>
        </p:grpSpPr>
        <p:sp>
          <p:nvSpPr>
            <p:cNvPr id="112" name="云形 111"/>
            <p:cNvSpPr/>
            <p:nvPr/>
          </p:nvSpPr>
          <p:spPr>
            <a:xfrm>
              <a:off x="2098768" y="2336363"/>
              <a:ext cx="968128" cy="730908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137689" y="2367488"/>
              <a:ext cx="929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她害怕了</a:t>
              </a:r>
            </a:p>
          </p:txBody>
        </p:sp>
      </p:grpSp>
      <p:grpSp>
        <p:nvGrpSpPr>
          <p:cNvPr id="114" name="组合 22"/>
          <p:cNvGrpSpPr/>
          <p:nvPr/>
        </p:nvGrpSpPr>
        <p:grpSpPr>
          <a:xfrm>
            <a:off x="5285879" y="4493943"/>
            <a:ext cx="2305779" cy="730908"/>
            <a:chOff x="2098769" y="2336363"/>
            <a:chExt cx="1340700" cy="730908"/>
          </a:xfrm>
        </p:grpSpPr>
        <p:sp>
          <p:nvSpPr>
            <p:cNvPr id="115" name="云形 114"/>
            <p:cNvSpPr/>
            <p:nvPr/>
          </p:nvSpPr>
          <p:spPr>
            <a:xfrm>
              <a:off x="2098769" y="2336363"/>
              <a:ext cx="1329209" cy="730908"/>
            </a:xfrm>
            <a:prstGeom prst="clou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223382" y="2407801"/>
              <a:ext cx="12160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他伤心了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2060776" y="1710159"/>
            <a:ext cx="8070448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你想重点写哪个方面？怎样把重点部分写具体呢？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732" y="2496392"/>
            <a:ext cx="3848582" cy="3848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5087888" y="1363288"/>
            <a:ext cx="2016224" cy="513026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回顾课文</a:t>
            </a:r>
          </a:p>
        </p:txBody>
      </p:sp>
      <p:sp>
        <p:nvSpPr>
          <p:cNvPr id="44" name="文本框 8"/>
          <p:cNvSpPr txBox="1">
            <a:spLocks noChangeArrowheads="1"/>
          </p:cNvSpPr>
          <p:nvPr/>
        </p:nvSpPr>
        <p:spPr bwMode="auto">
          <a:xfrm>
            <a:off x="4309034" y="2811487"/>
            <a:ext cx="192882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修改雕塑</a:t>
            </a:r>
          </a:p>
        </p:txBody>
      </p:sp>
      <p:sp>
        <p:nvSpPr>
          <p:cNvPr id="45" name="左大括号 44"/>
          <p:cNvSpPr/>
          <p:nvPr/>
        </p:nvSpPr>
        <p:spPr>
          <a:xfrm>
            <a:off x="3451778" y="3025802"/>
            <a:ext cx="285752" cy="2357454"/>
          </a:xfrm>
          <a:prstGeom prst="leftBrace">
            <a:avLst/>
          </a:prstGeom>
          <a:ln w="28575">
            <a:solidFill>
              <a:srgbClr val="007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左大括号 45"/>
          <p:cNvSpPr/>
          <p:nvPr/>
        </p:nvSpPr>
        <p:spPr>
          <a:xfrm flipH="1">
            <a:off x="7613007" y="2299846"/>
            <a:ext cx="191360" cy="1357322"/>
          </a:xfrm>
          <a:prstGeom prst="leftBrace">
            <a:avLst/>
          </a:prstGeom>
          <a:ln w="28575">
            <a:solidFill>
              <a:srgbClr val="007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16"/>
          <p:cNvSpPr txBox="1">
            <a:spLocks noChangeArrowheads="1"/>
          </p:cNvSpPr>
          <p:nvPr/>
        </p:nvSpPr>
        <p:spPr bwMode="auto">
          <a:xfrm>
            <a:off x="4309034" y="3918776"/>
            <a:ext cx="241109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忘记朋友</a:t>
            </a:r>
          </a:p>
        </p:txBody>
      </p:sp>
      <p:sp>
        <p:nvSpPr>
          <p:cNvPr id="48" name="文本框 6"/>
          <p:cNvSpPr txBox="1"/>
          <p:nvPr/>
        </p:nvSpPr>
        <p:spPr>
          <a:xfrm>
            <a:off x="2665959" y="3435160"/>
            <a:ext cx="535855" cy="1898020"/>
          </a:xfrm>
          <a:prstGeom prst="rect">
            <a:avLst/>
          </a:prstGeom>
          <a:solidFill>
            <a:srgbClr val="0079C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lvl="0" algn="ctr">
              <a:lnSpc>
                <a:spcPct val="150000"/>
              </a:lnSpc>
              <a:defRPr sz="200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全神贯注</a:t>
            </a:r>
          </a:p>
        </p:txBody>
      </p:sp>
      <p:sp>
        <p:nvSpPr>
          <p:cNvPr id="49" name="文本框 19"/>
          <p:cNvSpPr txBox="1">
            <a:spLocks noChangeArrowheads="1"/>
          </p:cNvSpPr>
          <p:nvPr/>
        </p:nvSpPr>
        <p:spPr bwMode="auto">
          <a:xfrm>
            <a:off x="6398561" y="2085531"/>
            <a:ext cx="1339526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</a:t>
            </a:r>
          </a:p>
        </p:txBody>
      </p:sp>
      <p:sp>
        <p:nvSpPr>
          <p:cNvPr id="50" name="文本框 19"/>
          <p:cNvSpPr txBox="1">
            <a:spLocks noChangeArrowheads="1"/>
          </p:cNvSpPr>
          <p:nvPr/>
        </p:nvSpPr>
        <p:spPr bwMode="auto">
          <a:xfrm>
            <a:off x="6398561" y="2657035"/>
            <a:ext cx="101812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神态</a:t>
            </a:r>
          </a:p>
        </p:txBody>
      </p:sp>
      <p:sp>
        <p:nvSpPr>
          <p:cNvPr id="51" name="文本框 19"/>
          <p:cNvSpPr txBox="1">
            <a:spLocks noChangeArrowheads="1"/>
          </p:cNvSpPr>
          <p:nvPr/>
        </p:nvSpPr>
        <p:spPr bwMode="auto">
          <a:xfrm>
            <a:off x="6398561" y="3228539"/>
            <a:ext cx="164313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语言</a:t>
            </a:r>
          </a:p>
        </p:txBody>
      </p:sp>
      <p:sp>
        <p:nvSpPr>
          <p:cNvPr id="52" name="文本框 19"/>
          <p:cNvSpPr txBox="1">
            <a:spLocks noChangeArrowheads="1"/>
          </p:cNvSpPr>
          <p:nvPr/>
        </p:nvSpPr>
        <p:spPr bwMode="auto">
          <a:xfrm>
            <a:off x="8184511" y="2657035"/>
            <a:ext cx="96453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重点</a:t>
            </a:r>
          </a:p>
        </p:txBody>
      </p:sp>
      <p:sp>
        <p:nvSpPr>
          <p:cNvPr id="53" name="文本框 19"/>
          <p:cNvSpPr txBox="1">
            <a:spLocks noChangeArrowheads="1"/>
          </p:cNvSpPr>
          <p:nvPr/>
        </p:nvSpPr>
        <p:spPr bwMode="auto">
          <a:xfrm>
            <a:off x="4309034" y="5026065"/>
            <a:ext cx="2500330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朋友谈感触</a:t>
            </a:r>
          </a:p>
        </p:txBody>
      </p:sp>
      <p:sp>
        <p:nvSpPr>
          <p:cNvPr id="54" name="左大括号 53"/>
          <p:cNvSpPr/>
          <p:nvPr/>
        </p:nvSpPr>
        <p:spPr>
          <a:xfrm>
            <a:off x="5969933" y="2299845"/>
            <a:ext cx="267927" cy="1357322"/>
          </a:xfrm>
          <a:prstGeom prst="leftBrace">
            <a:avLst/>
          </a:prstGeom>
          <a:ln w="28575">
            <a:solidFill>
              <a:srgbClr val="0079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 animBg="1"/>
      <p:bldP spid="46" grpId="0" animBg="1"/>
      <p:bldP spid="47" grpId="0"/>
      <p:bldP spid="48" grpId="0" animBg="1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宽屏</PresentationFormat>
  <Paragraphs>125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Arial</vt:lpstr>
      <vt:lpstr>OPPOSans R</vt:lpstr>
      <vt:lpstr>楷体</vt:lpstr>
      <vt:lpstr>思源黑体 CN Regular</vt:lpstr>
      <vt:lpstr>思源宋体 CN Heavy</vt:lpstr>
      <vt:lpstr>仿宋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2021-05-12T01:01:38Z</dcterms:created>
  <dcterms:modified xsi:type="dcterms:W3CDTF">2023-01-10T05:27:49Z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B5FFAA15152E4EC7910355914B7F8E46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