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F900C09-9B71-479F-B4F0-212BAAD49B6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FA06F91-E3D1-4003-B991-151540BF709C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6AF0AB4-A3C1-4530-9E30-84DFDDBF11BF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F56F10-135E-46B0-BD2E-E38E8023A440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72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728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728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FB27AA4-D3E2-4078-BB3D-D3F2F3D4181C}" type="slidenum">
              <a:rPr lang="en-US" altLang="zh-CN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5E36241-044A-47B2-9F50-66253D32F62E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993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933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933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8F5C66E-00F1-4731-9413-341DD2BB1903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EC6282-2374-4FCC-934B-2846DBF0DCAE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1013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137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138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792F6AD-018F-443E-90CD-C9604D18BF5D}" type="slidenum">
              <a:rPr lang="en-US" altLang="zh-CN" sz="1200"/>
              <a:t>16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1A2AFF6-169C-40F3-8B54-4D1623C3EC5C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615608F-30AB-453C-B376-F6CC4982CDC4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902C85-EC5D-4E4E-B298-50C2499BFF2E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4BAA72E-0604-4460-A3C9-3CDA6B10AC2E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EBDB63B-E7AF-4B38-B11C-5C40EA9A2A2F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71BF610-F2A7-4C81-AD66-64FE8840B61E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60FB667-E92F-464F-A428-9F507B9FD269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7F2A166-8E4F-400F-A941-E6DBD14CEE73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AEB1873-6A93-414B-A276-B89B3C96BFA6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B4B6AED-C83D-4F43-BCD3-FE9FBD1191A3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A8F5D8-6717-4BCA-99B1-88297F164BF9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895F2F1-92B5-40CD-9298-EC5496BFF00C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64B1E2F-EB99-4421-965E-F2AA192CE4DF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5454164-B188-4614-9BC8-209439D810D1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1C95963-257B-4C9B-A3B2-2D1F1FF1C9E8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952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523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523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9DC3C76-2CAB-4BB8-AB74-05203269B3A7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0" y="2126159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C00000"/>
                </a:solidFill>
                <a:latin typeface="Calibri" panose="020F0502020204030204" pitchFamily="34" charset="0"/>
              </a:rPr>
              <a:t>Unit 10 </a:t>
            </a:r>
            <a:r>
              <a:rPr lang="en-US" altLang="zh-CN" sz="4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4400" b="1" dirty="0"/>
              <a:t>I</a:t>
            </a:r>
            <a:r>
              <a:rPr lang="en-US" altLang="zh-CN" sz="4400" b="1" dirty="0">
                <a:latin typeface="Calibri" panose="020F0502020204030204" pitchFamily="34" charset="0"/>
              </a:rPr>
              <a:t>’</a:t>
            </a:r>
            <a:r>
              <a:rPr lang="en-US" altLang="zh-CN" sz="4400" b="1" dirty="0"/>
              <a:t>d like some noodles.</a:t>
            </a:r>
          </a:p>
        </p:txBody>
      </p:sp>
      <p:sp>
        <p:nvSpPr>
          <p:cNvPr id="5" name="矩形 4"/>
          <p:cNvSpPr/>
          <p:nvPr/>
        </p:nvSpPr>
        <p:spPr>
          <a:xfrm>
            <a:off x="266587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55245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4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en-US" altLang="en-US" sz="3200" b="1"/>
              <a:t>Writing P60</a:t>
            </a:r>
            <a:r>
              <a:rPr lang="en-US" altLang="zh-CN" sz="3200" b="1"/>
              <a:t>)</a:t>
            </a:r>
            <a:endParaRPr lang="en-US" altLang="zh-CN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768475"/>
            <a:ext cx="9144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4. What other service</a:t>
            </a:r>
            <a:r>
              <a:rPr lang="zh-CN" altLang="en-US" sz="3200">
                <a:sym typeface="Arial" panose="020B0604020202020204" pitchFamily="34" charset="0"/>
              </a:rPr>
              <a:t>（服务）</a:t>
            </a:r>
            <a:r>
              <a:rPr lang="en-US" altLang="zh-CN" sz="3200">
                <a:sym typeface="Arial" panose="020B0604020202020204" pitchFamily="34" charset="0"/>
              </a:rPr>
              <a:t>can customers enjoy in the restaurant? (order any food, soup, be free, don</a:t>
            </a:r>
            <a:r>
              <a:rPr lang="en-US" altLang="zh-CN" sz="320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>
                <a:sym typeface="Arial" panose="020B0604020202020204" pitchFamily="34" charset="0"/>
              </a:rPr>
              <a:t>t have time, call </a:t>
            </a:r>
            <a:r>
              <a:rPr lang="en-US" altLang="zh-CN" sz="320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en-US" altLang="zh-CN" sz="3200">
                <a:sym typeface="Arial" panose="020B0604020202020204" pitchFamily="34" charset="0"/>
              </a:rPr>
              <a:t> at 885-3456, bring </a:t>
            </a:r>
            <a:r>
              <a:rPr lang="en-US" altLang="zh-CN" sz="320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en-US" altLang="zh-CN" sz="3200">
                <a:sym typeface="Arial" panose="020B0604020202020204" pitchFamily="34" charset="0"/>
              </a:rPr>
              <a:t>to </a:t>
            </a:r>
            <a:r>
              <a:rPr lang="en-US" altLang="zh-CN" sz="3200"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en-US" altLang="zh-CN" sz="3200">
                <a:sym typeface="Arial" panose="020B0604020202020204" pitchFamily="34" charset="0"/>
              </a:rPr>
              <a:t>)</a:t>
            </a:r>
            <a:endParaRPr lang="en-US" altLang="zh-CN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0115" name="矩形 2"/>
          <p:cNvSpPr>
            <a:spLocks noChangeArrowheads="1"/>
          </p:cNvSpPr>
          <p:nvPr/>
        </p:nvSpPr>
        <p:spPr bwMode="auto">
          <a:xfrm>
            <a:off x="0" y="784225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思路点拨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第一步</a:t>
            </a:r>
            <a:r>
              <a:rPr lang="zh-CN" altLang="zh-CN" sz="3200" dirty="0"/>
              <a:t>: </a:t>
            </a:r>
            <a:r>
              <a:rPr lang="zh-CN" altLang="en-US" sz="3200" dirty="0"/>
              <a:t>审题：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体裁 </a:t>
            </a:r>
            <a:r>
              <a:rPr lang="zh-CN" altLang="zh-CN" sz="3200" dirty="0"/>
              <a:t>______________________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时态 </a:t>
            </a:r>
            <a:r>
              <a:rPr lang="zh-CN" altLang="zh-CN" sz="3200" dirty="0"/>
              <a:t>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第二步</a:t>
            </a:r>
            <a:r>
              <a:rPr lang="zh-CN" altLang="zh-CN" sz="3200" dirty="0"/>
              <a:t>: </a:t>
            </a:r>
            <a:r>
              <a:rPr lang="zh-CN" altLang="en-US" sz="3200" dirty="0"/>
              <a:t>列出文章的构思及句型结构。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</a:t>
            </a:r>
            <a:r>
              <a:rPr lang="zh-CN" altLang="en-US" sz="3200" dirty="0"/>
              <a:t>）开篇点题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欢迎来到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r>
              <a:rPr lang="zh-CN" altLang="zh-CN" sz="3200" dirty="0"/>
              <a:t> 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以合理的价格享用各种美食 </a:t>
            </a:r>
            <a:r>
              <a:rPr lang="zh-CN" altLang="zh-CN" sz="3200" dirty="0"/>
              <a:t>______________________</a:t>
            </a:r>
            <a:r>
              <a:rPr lang="en-US" altLang="en-US" sz="3200" dirty="0" smtClean="0"/>
              <a:t>______________________________</a:t>
            </a:r>
            <a:r>
              <a:rPr lang="zh-CN" altLang="zh-CN" sz="3200" dirty="0" smtClean="0"/>
              <a:t>___________</a:t>
            </a:r>
            <a:endParaRPr lang="zh-CN" altLang="zh-CN" sz="3200" dirty="0"/>
          </a:p>
        </p:txBody>
      </p:sp>
      <p:sp>
        <p:nvSpPr>
          <p:cNvPr id="90116" name="TextBox 9"/>
          <p:cNvSpPr txBox="1">
            <a:spLocks noChangeArrowheads="1"/>
          </p:cNvSpPr>
          <p:nvPr/>
        </p:nvSpPr>
        <p:spPr bwMode="auto">
          <a:xfrm>
            <a:off x="1042988" y="2205038"/>
            <a:ext cx="6218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一般现在时、一般将来时</a:t>
            </a:r>
          </a:p>
        </p:txBody>
      </p:sp>
      <p:sp>
        <p:nvSpPr>
          <p:cNvPr id="90117" name="TextBox 9"/>
          <p:cNvSpPr txBox="1">
            <a:spLocks noChangeArrowheads="1"/>
          </p:cNvSpPr>
          <p:nvPr/>
        </p:nvSpPr>
        <p:spPr bwMode="auto">
          <a:xfrm>
            <a:off x="1120775" y="1773238"/>
            <a:ext cx="2674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广告</a:t>
            </a:r>
          </a:p>
        </p:txBody>
      </p:sp>
      <p:sp>
        <p:nvSpPr>
          <p:cNvPr id="90118" name="矩形 14"/>
          <p:cNvSpPr>
            <a:spLocks noChangeArrowheads="1"/>
          </p:cNvSpPr>
          <p:nvPr/>
        </p:nvSpPr>
        <p:spPr bwMode="auto">
          <a:xfrm>
            <a:off x="395288" y="4076700"/>
            <a:ext cx="451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Welcome to	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0119" name="TextBox 9"/>
          <p:cNvSpPr txBox="1">
            <a:spLocks noChangeArrowheads="1"/>
          </p:cNvSpPr>
          <p:nvPr/>
        </p:nvSpPr>
        <p:spPr bwMode="auto">
          <a:xfrm>
            <a:off x="250825" y="5157788"/>
            <a:ext cx="7835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enjoy different kinds of food at very good prices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2163" name="矩形 2"/>
          <p:cNvSpPr>
            <a:spLocks noChangeArrowheads="1"/>
          </p:cNvSpPr>
          <p:nvPr/>
        </p:nvSpPr>
        <p:spPr bwMode="auto">
          <a:xfrm>
            <a:off x="0" y="78422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</a:t>
            </a:r>
            <a:r>
              <a:rPr lang="zh-CN" altLang="en-US" sz="3200" dirty="0"/>
              <a:t>）具体描述本店的特色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我们有最好的厨师， 他们能制作出美味可口的食物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一大碗面条只需要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en-US" altLang="zh-CN" sz="3200" dirty="0"/>
              <a:t> 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 </a:t>
            </a:r>
            <a:r>
              <a:rPr lang="zh-CN" altLang="en-US" sz="3200" dirty="0"/>
              <a:t>介绍本店其他服务（注意条件状语从句的时态）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只要你点餐，我们将免费送汤 </a:t>
            </a:r>
            <a:r>
              <a:rPr lang="en-US" altLang="zh-CN" sz="3200" dirty="0"/>
              <a:t>______________________________________________________________________________</a:t>
            </a:r>
          </a:p>
        </p:txBody>
      </p:sp>
      <p:sp>
        <p:nvSpPr>
          <p:cNvPr id="92164" name="TextBox 9"/>
          <p:cNvSpPr txBox="1">
            <a:spLocks noChangeArrowheads="1"/>
          </p:cNvSpPr>
          <p:nvPr/>
        </p:nvSpPr>
        <p:spPr bwMode="auto">
          <a:xfrm>
            <a:off x="-22225" y="2205038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 have the best cooks and they make very delicious food</a:t>
            </a:r>
          </a:p>
        </p:txBody>
      </p:sp>
      <p:sp>
        <p:nvSpPr>
          <p:cNvPr id="92165" name="矩形 14"/>
          <p:cNvSpPr>
            <a:spLocks noChangeArrowheads="1"/>
          </p:cNvSpPr>
          <p:nvPr/>
        </p:nvSpPr>
        <p:spPr bwMode="auto">
          <a:xfrm>
            <a:off x="179388" y="3573463"/>
            <a:ext cx="8643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A large bowl of noodles is only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…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 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2166" name="TextBox 9"/>
          <p:cNvSpPr txBox="1">
            <a:spLocks noChangeArrowheads="1"/>
          </p:cNvSpPr>
          <p:nvPr/>
        </p:nvSpPr>
        <p:spPr bwMode="auto">
          <a:xfrm>
            <a:off x="36513" y="5084763"/>
            <a:ext cx="88979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If you order any food, you will get one bowl of soup for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4211" name="矩形 2"/>
          <p:cNvSpPr>
            <a:spLocks noChangeArrowheads="1"/>
          </p:cNvSpPr>
          <p:nvPr/>
        </p:nvSpPr>
        <p:spPr bwMode="auto">
          <a:xfrm>
            <a:off x="0" y="1000125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如果没有时间，可以拨打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，将在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之内将食物送至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______________________________________________________________</a:t>
            </a:r>
            <a:r>
              <a:rPr lang="en-US" altLang="en-US" sz="3200" dirty="0"/>
              <a:t>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本店每天营业时间是从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至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r>
              <a:rPr lang="zh-CN" altLang="zh-CN" sz="3200" dirty="0"/>
              <a:t> _________________________</a:t>
            </a:r>
            <a:r>
              <a:rPr lang="en-US" altLang="en-US" sz="3200" dirty="0"/>
              <a:t>_________________________________________</a:t>
            </a:r>
            <a:r>
              <a:rPr lang="zh-CN" altLang="zh-CN" sz="3200" dirty="0"/>
              <a:t>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4) </a:t>
            </a:r>
            <a:r>
              <a:rPr lang="zh-CN" altLang="en-US" sz="3200" dirty="0"/>
              <a:t>结尾再次表示欢迎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来</a:t>
            </a:r>
            <a:r>
              <a:rPr lang="zh-CN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尽情享受美食吧！</a:t>
            </a:r>
            <a:r>
              <a:rPr lang="zh-CN" altLang="zh-CN" sz="3200" dirty="0"/>
              <a:t>_______________________________________</a:t>
            </a:r>
          </a:p>
        </p:txBody>
      </p:sp>
      <p:sp>
        <p:nvSpPr>
          <p:cNvPr id="94212" name="TextBox 9"/>
          <p:cNvSpPr txBox="1">
            <a:spLocks noChangeArrowheads="1"/>
          </p:cNvSpPr>
          <p:nvPr/>
        </p:nvSpPr>
        <p:spPr bwMode="auto">
          <a:xfrm>
            <a:off x="107950" y="1917700"/>
            <a:ext cx="80184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If you don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 have enough time, you can call us at 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94213" name="矩形 14"/>
          <p:cNvSpPr>
            <a:spLocks noChangeArrowheads="1"/>
          </p:cNvSpPr>
          <p:nvPr/>
        </p:nvSpPr>
        <p:spPr bwMode="auto">
          <a:xfrm>
            <a:off x="49213" y="3429000"/>
            <a:ext cx="86820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Our restaurant is open from 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zh-CN" sz="3200" b="1">
                <a:solidFill>
                  <a:srgbClr val="FF0000"/>
                </a:solidFill>
              </a:rPr>
              <a:t> to .... every day.</a:t>
            </a:r>
          </a:p>
        </p:txBody>
      </p:sp>
      <p:sp>
        <p:nvSpPr>
          <p:cNvPr id="94214" name="TextBox 9"/>
          <p:cNvSpPr txBox="1">
            <a:spLocks noChangeArrowheads="1"/>
          </p:cNvSpPr>
          <p:nvPr/>
        </p:nvSpPr>
        <p:spPr bwMode="auto">
          <a:xfrm>
            <a:off x="252413" y="5372100"/>
            <a:ext cx="8543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Come on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zh-CN" sz="3200" b="1">
                <a:solidFill>
                  <a:srgbClr val="FF0000"/>
                </a:solidFill>
              </a:rPr>
              <a:t>Enjoy the delicious food!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2"/>
          <p:cNvSpPr>
            <a:spLocks noChangeArrowheads="1"/>
          </p:cNvSpPr>
          <p:nvPr/>
        </p:nvSpPr>
        <p:spPr bwMode="auto">
          <a:xfrm>
            <a:off x="0" y="785813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第三步</a:t>
            </a:r>
            <a:r>
              <a:rPr lang="en-US" altLang="zh-CN" sz="3200"/>
              <a:t>: </a:t>
            </a:r>
            <a:r>
              <a:rPr lang="zh-CN" altLang="en-US" sz="3200"/>
              <a:t>适当运用</a:t>
            </a:r>
            <a:r>
              <a:rPr lang="en-US" altLang="zh-CN" sz="3200"/>
              <a:t>and, or, if</a:t>
            </a:r>
            <a:r>
              <a:rPr lang="zh-CN" altLang="en-US" sz="3200"/>
              <a:t>等连接词将以上要点连成文章</a:t>
            </a:r>
            <a:r>
              <a:rPr lang="en-US" altLang="zh-CN" sz="3200"/>
              <a:t>, </a:t>
            </a:r>
            <a:r>
              <a:rPr lang="zh-CN" altLang="en-US" sz="3200"/>
              <a:t>并注意句型多样化。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          </a:t>
            </a:r>
            <a:r>
              <a:rPr lang="en-US" altLang="zh-CN" sz="3200"/>
              <a:t>Welcome to Happy Restaurant. 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6259" name="文本框 1"/>
          <p:cNvSpPr txBox="1">
            <a:spLocks noChangeArrowheads="1"/>
          </p:cNvSpPr>
          <p:nvPr/>
        </p:nvSpPr>
        <p:spPr bwMode="auto">
          <a:xfrm>
            <a:off x="34925" y="2205038"/>
            <a:ext cx="8658225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 sell all our food at very good prices. We have the best cooks and they make very delicious food. We have </a:t>
            </a:r>
            <a:r>
              <a:rPr lang="en-US" altLang="zh-CN" sz="3200" b="1" dirty="0" err="1">
                <a:solidFill>
                  <a:srgbClr val="FF0000"/>
                </a:solidFill>
              </a:rPr>
              <a:t>mapo</a:t>
            </a:r>
            <a:r>
              <a:rPr lang="en-US" altLang="zh-CN" sz="3200" b="1" dirty="0">
                <a:solidFill>
                  <a:srgbClr val="FF0000"/>
                </a:solidFill>
              </a:rPr>
              <a:t> tofu, </a:t>
            </a:r>
            <a:r>
              <a:rPr lang="en-US" altLang="zh-CN" sz="3200" b="1" dirty="0" err="1">
                <a:solidFill>
                  <a:srgbClr val="FF0000"/>
                </a:solidFill>
              </a:rPr>
              <a:t>gongbao</a:t>
            </a:r>
            <a:r>
              <a:rPr lang="en-US" altLang="zh-CN" sz="3200" b="1" dirty="0">
                <a:solidFill>
                  <a:srgbClr val="FF0000"/>
                </a:solidFill>
              </a:rPr>
              <a:t> chicken and all kinds of noodles. </a:t>
            </a:r>
            <a:r>
              <a:rPr lang="en-US" altLang="zh-CN" sz="3200" b="1" dirty="0" err="1">
                <a:solidFill>
                  <a:srgbClr val="FF0000"/>
                </a:solidFill>
              </a:rPr>
              <a:t>Mapo</a:t>
            </a:r>
            <a:r>
              <a:rPr lang="en-US" altLang="zh-CN" sz="3200" b="1" dirty="0">
                <a:solidFill>
                  <a:srgbClr val="FF0000"/>
                </a:solidFill>
              </a:rPr>
              <a:t> tofu is $4 and </a:t>
            </a:r>
            <a:r>
              <a:rPr lang="en-US" altLang="zh-CN" sz="3200" b="1" dirty="0" err="1">
                <a:solidFill>
                  <a:srgbClr val="FF0000"/>
                </a:solidFill>
              </a:rPr>
              <a:t>gongbao</a:t>
            </a:r>
            <a:r>
              <a:rPr lang="en-US" altLang="zh-CN" sz="3200" b="1" dirty="0">
                <a:solidFill>
                  <a:srgbClr val="FF0000"/>
                </a:solidFill>
              </a:rPr>
              <a:t> chicken is only $6. We also have all kinds of noodles. One large bowl is $4, $3 for a medium bowl and a small bowl is $2.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     If you order any food, you will get one </a:t>
            </a:r>
          </a:p>
        </p:txBody>
      </p:sp>
      <p:sp>
        <p:nvSpPr>
          <p:cNvPr id="96260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文本框 2"/>
          <p:cNvSpPr txBox="1">
            <a:spLocks noChangeArrowheads="1"/>
          </p:cNvSpPr>
          <p:nvPr/>
        </p:nvSpPr>
        <p:spPr bwMode="auto">
          <a:xfrm>
            <a:off x="238125" y="1371600"/>
            <a:ext cx="868045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</a:t>
            </a:r>
            <a:endParaRPr lang="en-US" altLang="zh-CN" sz="3200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  __________________________________________________________________________ </a:t>
            </a:r>
            <a:endParaRPr lang="en-US" altLang="zh-CN" sz="3200" b="1">
              <a:sym typeface="Arial" panose="020B0604020202020204" pitchFamily="34" charset="0"/>
            </a:endParaRPr>
          </a:p>
        </p:txBody>
      </p:sp>
      <p:sp>
        <p:nvSpPr>
          <p:cNvPr id="98307" name="矩形 2"/>
          <p:cNvSpPr>
            <a:spLocks noChangeArrowheads="1"/>
          </p:cNvSpPr>
          <p:nvPr/>
        </p:nvSpPr>
        <p:spPr bwMode="auto">
          <a:xfrm>
            <a:off x="346075" y="1319212"/>
            <a:ext cx="88677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bowl of soup for free. If you don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 have enough time, you can call us at 885-3456. We will bring the food to your home in half an hour. Our restaurant is open from 8 a.m. to 11 p.m. every day. 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       Come and enjoy the delicious food at Happy Restaurant! You will have a great time here.</a:t>
            </a:r>
            <a:endParaRPr lang="en-US" altLang="zh-CN" sz="3200"/>
          </a:p>
        </p:txBody>
      </p:sp>
      <p:sp>
        <p:nvSpPr>
          <p:cNvPr id="98308" name="Text Box 21"/>
          <p:cNvSpPr txBox="1">
            <a:spLocks noChangeArrowheads="1"/>
          </p:cNvSpPr>
          <p:nvPr/>
        </p:nvSpPr>
        <p:spPr bwMode="auto">
          <a:xfrm>
            <a:off x="487363" y="53181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2"/>
          <p:cNvSpPr>
            <a:spLocks noChangeArrowheads="1"/>
          </p:cNvSpPr>
          <p:nvPr/>
        </p:nvSpPr>
        <p:spPr bwMode="auto">
          <a:xfrm>
            <a:off x="0" y="785813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第四步：修改文章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zh-CN" altLang="en-US" sz="3200" dirty="0"/>
              <a:t>自己复查，小组互改。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用红笔在文章中纠错  </a:t>
            </a:r>
            <a:r>
              <a:rPr lang="en-US" altLang="zh-CN" sz="3200" dirty="0"/>
              <a:t>2) </a:t>
            </a:r>
            <a:r>
              <a:rPr lang="zh-CN" altLang="en-US" sz="3200" dirty="0"/>
              <a:t>欣赏好词好句：评选小组内写得最好的三个句子，摘抄下来。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035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100356" name="文本框 1"/>
          <p:cNvSpPr txBox="1">
            <a:spLocks noChangeArrowheads="1"/>
          </p:cNvSpPr>
          <p:nvPr/>
        </p:nvSpPr>
        <p:spPr bwMode="auto">
          <a:xfrm>
            <a:off x="682625" y="2203450"/>
            <a:ext cx="2217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（省略）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19088" y="64770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 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&amp; 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目 标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681163"/>
            <a:ext cx="9144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学习重点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阅读有关文章并将目标语言、短语及句型运用到写作中。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学习目标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学会为餐厅写一则广告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215900" y="19050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215900" y="787400"/>
            <a:ext cx="87788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dirty="0" err="1"/>
              <a:t>阅读下面美文完成写作框架</a:t>
            </a:r>
            <a:endParaRPr lang="en-US" sz="3200" dirty="0"/>
          </a:p>
          <a:p>
            <a:r>
              <a:rPr lang="zh-CN" altLang="en-US" sz="3200" dirty="0"/>
              <a:t>    </a:t>
            </a:r>
            <a:r>
              <a:rPr lang="en-US" altLang="zh-CN" sz="3200" dirty="0"/>
              <a:t>Uncle Wang’s Noodle House</a:t>
            </a:r>
          </a:p>
          <a:p>
            <a:pPr algn="l"/>
            <a:r>
              <a:rPr lang="en-US" altLang="zh-CN" sz="3200" dirty="0"/>
              <a:t>     Welcome to Uncle Wang’s Noodle House. There are different kinds of noodles at very good prices. We have some nice specials for you to choose. A large bowl of noodles with mutton is only 4 dollars, and 3 dollars for a medium bowl. Each bowl of beef noodles is just 3.5 dollars. And a large bowl of chicken noodles is 2 dollars. </a:t>
            </a:r>
          </a:p>
          <a:p>
            <a:pPr algn="l"/>
            <a:r>
              <a:rPr lang="en-US" altLang="zh-CN" sz="3200" dirty="0"/>
              <a:t>     Come and enjoy the delicious noodles here! If you order any noodles, fruit will be free. If you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3857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215900" y="1173162"/>
            <a:ext cx="8778875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>
                <a:sym typeface="+mn-ea"/>
              </a:rPr>
              <a:t>don’t have time to come, please call us at 2888988, and we will bring the food to your house in half an hour. Uncle Wang’s Noodle House is open from 8 a.m. to 10 p.m. every day. </a:t>
            </a:r>
            <a:endParaRPr lang="en-US" altLang="zh-CN" sz="3200" dirty="0"/>
          </a:p>
          <a:p>
            <a:pPr algn="l"/>
            <a:r>
              <a:rPr lang="en-US" altLang="zh-CN" sz="3200" dirty="0">
                <a:sym typeface="+mn-ea"/>
              </a:rPr>
              <a:t>     You will have a good time at Uncle Wang’s Noodle House.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>
            <a:graphicFrameLocks noGrp="1"/>
          </p:cNvGraphicFramePr>
          <p:nvPr/>
        </p:nvGraphicFramePr>
        <p:xfrm>
          <a:off x="71438" y="1752600"/>
          <a:ext cx="8840787" cy="5029205"/>
        </p:xfrm>
        <a:graphic>
          <a:graphicData uri="http://schemas.openxmlformats.org/drawingml/2006/table">
            <a:tbl>
              <a:tblPr/>
              <a:tblGrid>
                <a:gridCol w="50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food they sell at Uncle Wang’s Noodle House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1.___________________________________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price of two large bowls of noodles with mutton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2.___________________________________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price of </a:t>
                      </a:r>
                      <a:r>
                        <a:rPr kumimoji="0" lang="en-US" altLang="zh-CN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fruit if you order any noodles 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3.___________________________________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soon (</a:t>
                      </a:r>
                      <a:r>
                        <a:rPr kumimoji="0" lang="zh-CN" alt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多久之后</a:t>
                      </a: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they will bring the food if you don’t have time to go to the noodle house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4.___________________________________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time the noodle house is open 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5.___________________________________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989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9895" name="矩形 2"/>
          <p:cNvSpPr>
            <a:spLocks noChangeArrowheads="1"/>
          </p:cNvSpPr>
          <p:nvPr/>
        </p:nvSpPr>
        <p:spPr bwMode="auto">
          <a:xfrm>
            <a:off x="0" y="620713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一、根据文章内容，完成下列信息卡。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Information Card</a:t>
            </a:r>
          </a:p>
        </p:txBody>
      </p:sp>
      <p:sp>
        <p:nvSpPr>
          <p:cNvPr id="79896" name="TextBox 15"/>
          <p:cNvSpPr txBox="1">
            <a:spLocks noChangeArrowheads="1"/>
          </p:cNvSpPr>
          <p:nvPr/>
        </p:nvSpPr>
        <p:spPr bwMode="auto">
          <a:xfrm>
            <a:off x="5365750" y="1630363"/>
            <a:ext cx="317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Different kinds of noodles </a:t>
            </a:r>
          </a:p>
        </p:txBody>
      </p:sp>
      <p:sp>
        <p:nvSpPr>
          <p:cNvPr id="79897" name="TextBox 19"/>
          <p:cNvSpPr txBox="1">
            <a:spLocks noChangeArrowheads="1"/>
          </p:cNvSpPr>
          <p:nvPr/>
        </p:nvSpPr>
        <p:spPr bwMode="auto">
          <a:xfrm>
            <a:off x="5435600" y="2563813"/>
            <a:ext cx="4110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8 dollars</a:t>
            </a:r>
          </a:p>
        </p:txBody>
      </p:sp>
      <p:sp>
        <p:nvSpPr>
          <p:cNvPr id="79898" name="TextBox 13"/>
          <p:cNvSpPr txBox="1">
            <a:spLocks noChangeArrowheads="1"/>
          </p:cNvSpPr>
          <p:nvPr/>
        </p:nvSpPr>
        <p:spPr bwMode="auto">
          <a:xfrm>
            <a:off x="5435600" y="3502025"/>
            <a:ext cx="2997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Be free</a:t>
            </a:r>
          </a:p>
        </p:txBody>
      </p:sp>
      <p:sp>
        <p:nvSpPr>
          <p:cNvPr id="79899" name="TextBox 13"/>
          <p:cNvSpPr txBox="1">
            <a:spLocks noChangeArrowheads="1"/>
          </p:cNvSpPr>
          <p:nvPr/>
        </p:nvSpPr>
        <p:spPr bwMode="auto">
          <a:xfrm>
            <a:off x="5507038" y="4651375"/>
            <a:ext cx="3290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In half an hour </a:t>
            </a:r>
          </a:p>
        </p:txBody>
      </p:sp>
      <p:sp>
        <p:nvSpPr>
          <p:cNvPr id="79900" name="TextBox 13"/>
          <p:cNvSpPr txBox="1">
            <a:spLocks noChangeArrowheads="1"/>
          </p:cNvSpPr>
          <p:nvPr/>
        </p:nvSpPr>
        <p:spPr bwMode="auto">
          <a:xfrm>
            <a:off x="5219700" y="5802313"/>
            <a:ext cx="3717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From 8 a.m. to 10 p.m. every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6" grpId="0"/>
      <p:bldP spid="79897" grpId="0"/>
      <p:bldP spid="79898" grpId="0"/>
      <p:bldP spid="79899" grpId="0"/>
      <p:bldP spid="799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8422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二、重点词汇积累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欢迎到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en-US" altLang="zh-CN" sz="3200" dirty="0"/>
              <a:t>________________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各种各样的</a:t>
            </a:r>
            <a:r>
              <a:rPr lang="en-US" altLang="zh-CN" sz="3200" dirty="0"/>
              <a:t>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以非常合理的价格</a:t>
            </a:r>
            <a:r>
              <a:rPr lang="en-US" altLang="zh-CN" sz="3200" dirty="0"/>
              <a:t>_________________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一些美味特色菜</a:t>
            </a:r>
            <a:r>
              <a:rPr lang="en-US" altLang="zh-CN" sz="3200" dirty="0"/>
              <a:t>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一大碗</a:t>
            </a:r>
            <a:r>
              <a:rPr lang="en-US" altLang="zh-CN" sz="3200" dirty="0"/>
              <a:t>_______________________   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免费</a:t>
            </a:r>
            <a:r>
              <a:rPr lang="en-US" altLang="zh-CN" sz="3200" dirty="0"/>
              <a:t>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没有时间去做某事</a:t>
            </a:r>
            <a:r>
              <a:rPr lang="en-US" altLang="zh-CN" sz="3200" dirty="0"/>
              <a:t>_________________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拨打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找某人</a:t>
            </a:r>
            <a:r>
              <a:rPr lang="en-US" altLang="zh-CN" sz="3200" dirty="0"/>
              <a:t>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在半个小时内</a:t>
            </a:r>
            <a:r>
              <a:rPr lang="en-US" altLang="zh-CN" sz="3200" dirty="0"/>
              <a:t>___________________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玩得开心</a:t>
            </a:r>
            <a:r>
              <a:rPr lang="en-US" altLang="zh-CN" sz="3200" dirty="0"/>
              <a:t>___________________ </a:t>
            </a:r>
          </a:p>
        </p:txBody>
      </p:sp>
      <p:sp>
        <p:nvSpPr>
          <p:cNvPr id="81924" name="TextBox 9"/>
          <p:cNvSpPr txBox="1">
            <a:spLocks noChangeArrowheads="1"/>
          </p:cNvSpPr>
          <p:nvPr/>
        </p:nvSpPr>
        <p:spPr bwMode="auto">
          <a:xfrm>
            <a:off x="3003550" y="1700213"/>
            <a:ext cx="414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all kinds of  </a:t>
            </a:r>
          </a:p>
        </p:txBody>
      </p:sp>
      <p:sp>
        <p:nvSpPr>
          <p:cNvPr id="81925" name="矩形 14"/>
          <p:cNvSpPr>
            <a:spLocks noChangeArrowheads="1"/>
          </p:cNvSpPr>
          <p:nvPr/>
        </p:nvSpPr>
        <p:spPr bwMode="auto">
          <a:xfrm>
            <a:off x="3852863" y="2205038"/>
            <a:ext cx="4914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at very good prices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81926" name="TextBox 9"/>
          <p:cNvSpPr txBox="1">
            <a:spLocks noChangeArrowheads="1"/>
          </p:cNvSpPr>
          <p:nvPr/>
        </p:nvSpPr>
        <p:spPr bwMode="auto">
          <a:xfrm>
            <a:off x="3349625" y="1125538"/>
            <a:ext cx="347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welcome to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27" name="矩形 14"/>
          <p:cNvSpPr>
            <a:spLocks noChangeArrowheads="1"/>
          </p:cNvSpPr>
          <p:nvPr/>
        </p:nvSpPr>
        <p:spPr bwMode="auto">
          <a:xfrm>
            <a:off x="3921125" y="4221163"/>
            <a:ext cx="5133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 have time to do sth </a:t>
            </a:r>
          </a:p>
        </p:txBody>
      </p:sp>
      <p:sp>
        <p:nvSpPr>
          <p:cNvPr id="81928" name="TextBox 9"/>
          <p:cNvSpPr txBox="1">
            <a:spLocks noChangeArrowheads="1"/>
          </p:cNvSpPr>
          <p:nvPr/>
        </p:nvSpPr>
        <p:spPr bwMode="auto">
          <a:xfrm>
            <a:off x="3492500" y="4652963"/>
            <a:ext cx="582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call sb at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81929" name="TextBox 9"/>
          <p:cNvSpPr txBox="1">
            <a:spLocks noChangeArrowheads="1"/>
          </p:cNvSpPr>
          <p:nvPr/>
        </p:nvSpPr>
        <p:spPr bwMode="auto">
          <a:xfrm>
            <a:off x="4352925" y="5084763"/>
            <a:ext cx="3651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half an hour </a:t>
            </a:r>
          </a:p>
        </p:txBody>
      </p:sp>
      <p:sp>
        <p:nvSpPr>
          <p:cNvPr id="81930" name="矩形 14"/>
          <p:cNvSpPr>
            <a:spLocks noChangeArrowheads="1"/>
          </p:cNvSpPr>
          <p:nvPr/>
        </p:nvSpPr>
        <p:spPr bwMode="auto">
          <a:xfrm>
            <a:off x="3128963" y="3717925"/>
            <a:ext cx="4048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 free</a:t>
            </a:r>
          </a:p>
        </p:txBody>
      </p:sp>
      <p:sp>
        <p:nvSpPr>
          <p:cNvPr id="81931" name="矩形 14"/>
          <p:cNvSpPr>
            <a:spLocks noChangeArrowheads="1"/>
          </p:cNvSpPr>
          <p:nvPr/>
        </p:nvSpPr>
        <p:spPr bwMode="auto">
          <a:xfrm>
            <a:off x="3132138" y="3141663"/>
            <a:ext cx="457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a large bowl of 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81932" name="矩形 14"/>
          <p:cNvSpPr>
            <a:spLocks noChangeArrowheads="1"/>
          </p:cNvSpPr>
          <p:nvPr/>
        </p:nvSpPr>
        <p:spPr bwMode="auto">
          <a:xfrm>
            <a:off x="3848100" y="2708275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some nice specials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81933" name="TextBox 9"/>
          <p:cNvSpPr txBox="1">
            <a:spLocks noChangeArrowheads="1"/>
          </p:cNvSpPr>
          <p:nvPr/>
        </p:nvSpPr>
        <p:spPr bwMode="auto">
          <a:xfrm>
            <a:off x="2987675" y="5589588"/>
            <a:ext cx="36512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have a good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  <p:bldP spid="81929" grpId="0"/>
      <p:bldP spid="81930" grpId="0"/>
      <p:bldP spid="81931" grpId="0"/>
      <p:bldP spid="81932" grpId="0"/>
      <p:bldP spid="819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487362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三．重点句型解析并造句。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1) Welcome to Uncle Wang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s Noodle House. There are different kinds of noodles at very good prices. </a:t>
            </a:r>
            <a:r>
              <a:rPr lang="zh-CN" altLang="en-US" sz="3200"/>
              <a:t>欢迎来王大伯家的面条屋！这里有各种各样的面条，且价格非常合理。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16. </a:t>
            </a:r>
            <a:r>
              <a:rPr lang="zh-CN" altLang="en-US" sz="3200"/>
              <a:t>欢迎来</a:t>
            </a:r>
            <a:r>
              <a:rPr lang="en-US" altLang="zh-CN" sz="3200"/>
              <a:t>Tasty</a:t>
            </a:r>
            <a:r>
              <a:rPr lang="zh-CN" altLang="en-US" sz="3200"/>
              <a:t>饺子馆！这里有各种各样的饺子，且价格非常合理。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83971" name="TextBox 6"/>
          <p:cNvSpPr txBox="1">
            <a:spLocks noChangeArrowheads="1"/>
          </p:cNvSpPr>
          <p:nvPr/>
        </p:nvSpPr>
        <p:spPr bwMode="auto">
          <a:xfrm>
            <a:off x="250825" y="3771900"/>
            <a:ext cx="853916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Welcome to Tasty Dumpling House! There are different kinds of dumplings at very good prices.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2159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2) If you don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t have time to come, please call us at 2888988, and we will bring the food to your house in half an hour. </a:t>
            </a:r>
            <a:r>
              <a:rPr lang="zh-CN" altLang="en-US" sz="3200"/>
              <a:t>如果你没有时间来，请拨打</a:t>
            </a:r>
            <a:r>
              <a:rPr lang="en-US" altLang="zh-CN" sz="3200"/>
              <a:t>2888988</a:t>
            </a:r>
            <a:r>
              <a:rPr lang="zh-CN" altLang="en-US" sz="3200"/>
              <a:t>，我们会在半小时内将食物送到您的住所。   </a:t>
            </a:r>
            <a:r>
              <a:rPr lang="en-US" altLang="zh-CN" sz="3200"/>
              <a:t>---If </a:t>
            </a:r>
            <a:r>
              <a:rPr lang="zh-CN" altLang="en-US" sz="3200"/>
              <a:t>引导的条件状语从句，</a:t>
            </a:r>
            <a:r>
              <a:rPr lang="zh-CN" altLang="en-US" sz="3200">
                <a:latin typeface="Calibri" panose="020F0502020204030204" pitchFamily="34" charset="0"/>
              </a:rPr>
              <a:t>“</a:t>
            </a:r>
            <a:r>
              <a:rPr lang="zh-CN" altLang="en-US" sz="3200"/>
              <a:t>主将从现</a:t>
            </a:r>
            <a:r>
              <a:rPr lang="zh-CN" altLang="en-US" sz="3200">
                <a:latin typeface="Calibri" panose="020F0502020204030204" pitchFamily="34" charset="0"/>
              </a:rPr>
              <a:t>”</a:t>
            </a:r>
            <a:r>
              <a:rPr lang="zh-CN" altLang="en-US" sz="320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17. </a:t>
            </a:r>
            <a:r>
              <a:rPr lang="zh-CN" altLang="en-US" sz="3200"/>
              <a:t>如果你弟弟不早起，他上学将迟到。</a:t>
            </a:r>
            <a:r>
              <a:rPr lang="en-US" altLang="zh-CN" sz="3200"/>
              <a:t>______________________________________________________________________________</a:t>
            </a:r>
          </a:p>
        </p:txBody>
      </p:sp>
      <p:sp>
        <p:nvSpPr>
          <p:cNvPr id="84995" name="TextBox 6"/>
          <p:cNvSpPr txBox="1">
            <a:spLocks noChangeArrowheads="1"/>
          </p:cNvSpPr>
          <p:nvPr/>
        </p:nvSpPr>
        <p:spPr bwMode="auto">
          <a:xfrm>
            <a:off x="179388" y="3500438"/>
            <a:ext cx="8539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If your brother doesn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200" b="1">
                <a:solidFill>
                  <a:srgbClr val="FF0000"/>
                </a:solidFill>
              </a:rPr>
              <a:t>t get up early, he will be late for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333375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4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en-US" altLang="en-US" sz="3200" b="1" dirty="0"/>
              <a:t>Writing P60</a:t>
            </a:r>
            <a:r>
              <a:rPr lang="en-US" altLang="zh-CN" sz="3200" b="1" dirty="0"/>
              <a:t>)</a:t>
            </a:r>
            <a:endParaRPr lang="en-US" altLang="zh-CN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149489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写作一</a:t>
            </a:r>
            <a:r>
              <a:rPr lang="en-US" altLang="zh-CN" sz="3000" dirty="0"/>
              <a:t>: </a:t>
            </a:r>
            <a:r>
              <a:rPr lang="zh-CN" altLang="en-US" sz="3000" dirty="0"/>
              <a:t>完成课本</a:t>
            </a:r>
            <a:r>
              <a:rPr lang="en-US" altLang="zh-CN" sz="3000" dirty="0"/>
              <a:t>P60</a:t>
            </a:r>
            <a:r>
              <a:rPr lang="zh-CN" altLang="en-US" sz="3000" dirty="0"/>
              <a:t>的</a:t>
            </a:r>
            <a:r>
              <a:rPr lang="en-US" altLang="zh-CN" sz="3000" dirty="0"/>
              <a:t>3a</a:t>
            </a:r>
            <a:r>
              <a:rPr lang="zh-CN" altLang="en-US" sz="3000" dirty="0"/>
              <a:t>练习。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写作二</a:t>
            </a:r>
            <a:r>
              <a:rPr lang="en-US" altLang="zh-CN" sz="3000" dirty="0"/>
              <a:t>: </a:t>
            </a:r>
            <a:r>
              <a:rPr lang="zh-CN" altLang="en-US" sz="3000" dirty="0"/>
              <a:t>根据下面提示为一家餐厅写一则广告。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请根据下列问题为自己的餐厅</a:t>
            </a:r>
            <a:r>
              <a:rPr lang="en-US" altLang="zh-CN" sz="3000" dirty="0"/>
              <a:t>Happy Restaurant</a:t>
            </a:r>
            <a:r>
              <a:rPr lang="zh-CN" altLang="en-US" sz="3000" dirty="0"/>
              <a:t>写一则</a:t>
            </a:r>
            <a:r>
              <a:rPr lang="en-US" altLang="zh-CN" sz="3000" dirty="0"/>
              <a:t>60</a:t>
            </a:r>
            <a:r>
              <a:rPr lang="zh-CN" altLang="en-US" sz="3000" dirty="0"/>
              <a:t>词左右的广告，介绍这里的食物以及价格。开头已给出，不计入总词数。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1. How many kinds of food are there in the restaurant? (different)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2. What are they? (</a:t>
            </a:r>
            <a:r>
              <a:rPr lang="en-US" altLang="zh-CN" sz="3000" dirty="0" err="1"/>
              <a:t>mapo</a:t>
            </a:r>
            <a:r>
              <a:rPr lang="en-US" altLang="zh-CN" sz="3000" dirty="0"/>
              <a:t> tofu, </a:t>
            </a:r>
            <a:r>
              <a:rPr lang="en-US" altLang="zh-CN" sz="3000" dirty="0" err="1"/>
              <a:t>gongbao</a:t>
            </a:r>
            <a:r>
              <a:rPr lang="en-US" altLang="zh-CN" sz="3000" dirty="0"/>
              <a:t> chicken, all kinds of noodles)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3. How much are they? (</a:t>
            </a:r>
            <a:r>
              <a:rPr lang="en-US" altLang="zh-CN" sz="3000" dirty="0" err="1"/>
              <a:t>mapo</a:t>
            </a:r>
            <a:r>
              <a:rPr lang="en-US" altLang="zh-CN" sz="3000" dirty="0"/>
              <a:t> tofu --$4, </a:t>
            </a:r>
            <a:r>
              <a:rPr lang="en-US" altLang="zh-CN" sz="3000" dirty="0" err="1"/>
              <a:t>gongbao</a:t>
            </a:r>
            <a:r>
              <a:rPr lang="en-US" altLang="zh-CN" sz="3000" dirty="0"/>
              <a:t> chicken--$6, noodles--$4 for large bowl, $3 for medium bowl, $2 for small bowl </a:t>
            </a:r>
            <a:r>
              <a:rPr lang="en-US" altLang="zh-CN" sz="3000" dirty="0" smtClean="0"/>
              <a:t>)</a:t>
            </a:r>
            <a:endParaRPr lang="en-US" altLang="zh-CN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</Words>
  <Application>Microsoft Office PowerPoint</Application>
  <PresentationFormat>全屏显示(4:3)</PresentationFormat>
  <Paragraphs>148</Paragraphs>
  <Slides>16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B2AE549EC67843D29CDD0F64EA633BB9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