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6" r:id="rId2"/>
    <p:sldId id="384" r:id="rId3"/>
    <p:sldId id="438" r:id="rId4"/>
    <p:sldId id="382" r:id="rId5"/>
    <p:sldId id="421" r:id="rId6"/>
    <p:sldId id="387" r:id="rId7"/>
    <p:sldId id="490" r:id="rId8"/>
    <p:sldId id="491" r:id="rId9"/>
    <p:sldId id="390" r:id="rId10"/>
    <p:sldId id="440" r:id="rId11"/>
    <p:sldId id="447" r:id="rId12"/>
    <p:sldId id="448" r:id="rId13"/>
    <p:sldId id="451" r:id="rId14"/>
    <p:sldId id="507" r:id="rId15"/>
    <p:sldId id="508" r:id="rId16"/>
    <p:sldId id="439" r:id="rId17"/>
    <p:sldId id="391" r:id="rId18"/>
    <p:sldId id="40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016"/>
    <a:srgbClr val="A084B8"/>
    <a:srgbClr val="B69FC8"/>
    <a:srgbClr val="FB9807"/>
    <a:srgbClr val="FA6565"/>
    <a:srgbClr val="FCB1B1"/>
    <a:srgbClr val="635442"/>
    <a:srgbClr val="82B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429" autoAdjust="0"/>
  </p:normalViewPr>
  <p:slideViewPr>
    <p:cSldViewPr snapToGrid="0">
      <p:cViewPr>
        <p:scale>
          <a:sx n="100" d="100"/>
          <a:sy n="100" d="100"/>
        </p:scale>
        <p:origin x="-210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C94B0C42-2842-46FB-8C09-4A365B7465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DD763CCD-8212-48BA-8044-CB96E4F233B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0B72B5E3-C22F-4B43-8163-9B2EDB60FE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270A9FA7-7F36-4808-BF3F-5C917BDBFFE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2023E3-67AE-4026-A1DC-0A1106E53822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1EFECC-4226-4FE2-B9AD-D2F4AC434685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4E72E6-467B-4E51-8CE7-8AB028061ED0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29728-1960-4522-B7DD-A1A3CA76D312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1138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6F95E-C439-46F6-AA11-FB88DB4920A3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340BAE-4DAD-41E9-909E-E64D6836FB80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E7A29-E49C-4C0F-BF0B-6A1678019C36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B0DB3-15C0-4267-9BF6-A6B98DABABC2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2618B2-6AC9-40B0-AA3E-AE44AB52FD85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310EE-8101-4817-8B96-E4DFE7206C13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A36CB-827F-4A3E-9CB0-4D76C9CB1D7E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4F6465-4C2A-4E0B-B30A-1C2289C89F9A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053342" y="2154253"/>
            <a:ext cx="2654625" cy="24318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591369" y="1548384"/>
            <a:ext cx="2798252" cy="33595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591369" y="1828800"/>
            <a:ext cx="2798252" cy="29807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083698" y="2588821"/>
            <a:ext cx="2995976" cy="22003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198982" y="2588821"/>
            <a:ext cx="2995976" cy="22003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88720" y="1231393"/>
            <a:ext cx="1901952" cy="245059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616452" y="1231392"/>
            <a:ext cx="1901952" cy="245059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044184" y="1231392"/>
            <a:ext cx="1901952" cy="245059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736593" y="1548384"/>
            <a:ext cx="3653028" cy="288950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40918" y="1919315"/>
            <a:ext cx="2252090" cy="31403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87806" y="1675475"/>
            <a:ext cx="1666874" cy="3408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510046" y="2049139"/>
            <a:ext cx="1673834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51278" y="2049138"/>
            <a:ext cx="1673834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23214" y="1334099"/>
            <a:ext cx="926210" cy="42986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475358" y="1931507"/>
            <a:ext cx="1520570" cy="3408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329554" y="1931506"/>
            <a:ext cx="1520570" cy="3408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332911" y="2101325"/>
            <a:ext cx="3228976" cy="2874539"/>
          </a:xfrm>
          <a:prstGeom prst="roundRect">
            <a:avLst/>
          </a:prstGeom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5710" y="1549268"/>
            <a:ext cx="1673834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79694" y="1549267"/>
            <a:ext cx="1673834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757702" y="1549268"/>
            <a:ext cx="1673834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05326" y="1504787"/>
            <a:ext cx="3457575" cy="215281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14400" y="2114388"/>
            <a:ext cx="3228976" cy="2874539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44855" y="2012565"/>
            <a:ext cx="1303121" cy="161963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6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892433" y="2012565"/>
            <a:ext cx="1303121" cy="161963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235583" y="2019026"/>
            <a:ext cx="1303121" cy="161963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89236" y="1593464"/>
            <a:ext cx="3744516" cy="376872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701296" y="1593464"/>
            <a:ext cx="3352221" cy="231127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4406504" y="1754188"/>
            <a:ext cx="3748088" cy="368141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6D33-6EF7-4447-BBA2-A4C8B74AB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6E1A-5E96-4B3D-9AF6-BB61E5109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410085" y="1402496"/>
            <a:ext cx="2324888" cy="20722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565329" y="1402496"/>
            <a:ext cx="2324888" cy="20722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3"/>
          </p:nvPr>
        </p:nvSpPr>
        <p:spPr>
          <a:xfrm>
            <a:off x="3658806" y="1624685"/>
            <a:ext cx="2370519" cy="15929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658806" y="3791881"/>
            <a:ext cx="2370519" cy="15929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153942" y="1997406"/>
            <a:ext cx="2324888" cy="3004251"/>
          </a:xfrm>
          <a:prstGeom prst="diamon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261574" y="1248031"/>
            <a:ext cx="2028413" cy="2125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681954" y="1248029"/>
            <a:ext cx="2028413" cy="2125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6102334" y="1248030"/>
            <a:ext cx="2028413" cy="2125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14400" y="2114388"/>
            <a:ext cx="3228976" cy="2874539"/>
          </a:xfrm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147836" y="1962150"/>
            <a:ext cx="1073981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088518" y="3105150"/>
            <a:ext cx="1073981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5"/>
          </p:nvPr>
        </p:nvSpPr>
        <p:spPr>
          <a:xfrm>
            <a:off x="5029200" y="1962150"/>
            <a:ext cx="1073981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969882" y="3105150"/>
            <a:ext cx="1073981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370897" y="1598439"/>
            <a:ext cx="1594673" cy="207222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401870" y="1598439"/>
            <a:ext cx="1594673" cy="207222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410085" y="1402496"/>
            <a:ext cx="2324888" cy="2072224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565329" y="1402496"/>
            <a:ext cx="2324888" cy="2072224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5929532" y="1294228"/>
            <a:ext cx="2036300" cy="417810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058123" y="3004458"/>
            <a:ext cx="1183554" cy="258354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779052" y="3004458"/>
            <a:ext cx="1183554" cy="258354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499981" y="3004458"/>
            <a:ext cx="1183554" cy="258354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3"/>
          </p:nvPr>
        </p:nvSpPr>
        <p:spPr>
          <a:xfrm>
            <a:off x="2962889" y="1819330"/>
            <a:ext cx="5050636" cy="162773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4"/>
          </p:nvPr>
        </p:nvSpPr>
        <p:spPr>
          <a:xfrm>
            <a:off x="1202648" y="3624888"/>
            <a:ext cx="1258716" cy="227955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4406504" y="3557391"/>
            <a:ext cx="3748088" cy="2041047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305839" y="1253146"/>
            <a:ext cx="2621071" cy="429588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1869509" y="1766714"/>
            <a:ext cx="1282192" cy="165289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061031" y="1766714"/>
            <a:ext cx="1282192" cy="165289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1427966" y="1766714"/>
            <a:ext cx="1282192" cy="165289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6"/>
          </p:nvPr>
        </p:nvSpPr>
        <p:spPr>
          <a:xfrm>
            <a:off x="3524511" y="1766713"/>
            <a:ext cx="1282192" cy="165289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976257" y="1656860"/>
            <a:ext cx="2187788" cy="168735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76257" y="3461657"/>
            <a:ext cx="2187788" cy="23643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5937337" y="1929552"/>
            <a:ext cx="1706209" cy="219949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5411244" y="3983822"/>
            <a:ext cx="2517732" cy="133974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1450670" y="1741662"/>
            <a:ext cx="1123428" cy="133974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2822270" y="1741662"/>
            <a:ext cx="1123428" cy="133974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3241583" y="1553772"/>
            <a:ext cx="2629993" cy="3556847"/>
          </a:xfrm>
          <a:prstGeom prst="diamond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327268" y="1580606"/>
            <a:ext cx="2717564" cy="175418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099168" y="3653835"/>
            <a:ext cx="2717564" cy="175418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4B1A-75EC-41E3-A2D9-549A7FEACB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9B30-8789-41EF-8438-7F1DADEBF6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5258855" y="1610497"/>
            <a:ext cx="2051447" cy="368141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C5D5-9CFE-4AAF-8828-77AE55E381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2AB7-92E1-4DAD-9123-09F45E2425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082391" y="2066160"/>
            <a:ext cx="1230504" cy="163447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2511813" y="2066160"/>
            <a:ext cx="1230504" cy="163447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941235" y="2066160"/>
            <a:ext cx="1230504" cy="163447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891A-4171-4620-82C8-4D4E60A82C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B491-5B8D-4125-BC01-C44CD504F2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187750" y="1683601"/>
            <a:ext cx="1990347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87750" y="3709405"/>
            <a:ext cx="1990347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317633" y="1683601"/>
            <a:ext cx="1990347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317633" y="3709405"/>
            <a:ext cx="1990347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5"/>
          <p:cNvSpPr>
            <a:spLocks noGrp="1"/>
          </p:cNvSpPr>
          <p:nvPr>
            <p:ph type="pic" sz="quarter" idx="13"/>
          </p:nvPr>
        </p:nvSpPr>
        <p:spPr>
          <a:xfrm>
            <a:off x="4180691" y="1360447"/>
            <a:ext cx="3748088" cy="2631689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4"/>
          </p:nvPr>
        </p:nvSpPr>
        <p:spPr>
          <a:xfrm>
            <a:off x="1078881" y="1360446"/>
            <a:ext cx="3033393" cy="404883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404571" y="3431484"/>
            <a:ext cx="1266825" cy="16891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890471" y="3431484"/>
            <a:ext cx="1266825" cy="16891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70975" y="2141950"/>
            <a:ext cx="3269293" cy="253025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67889" y="1632858"/>
            <a:ext cx="1778855" cy="2272936"/>
          </a:xfrm>
          <a:prstGeom prst="oc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685359" y="1632857"/>
            <a:ext cx="1778855" cy="2272936"/>
          </a:xfrm>
          <a:prstGeom prst="oc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302829" y="1632857"/>
            <a:ext cx="1778855" cy="2272936"/>
          </a:xfrm>
          <a:prstGeom prst="oc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93104" y="2705621"/>
            <a:ext cx="3269293" cy="253025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50322" y="3808409"/>
            <a:ext cx="1952935" cy="254784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270133" y="687726"/>
            <a:ext cx="1952935" cy="254784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4294967295"/>
          </p:nvPr>
        </p:nvSpPr>
        <p:spPr>
          <a:xfrm>
            <a:off x="344633" y="1189213"/>
            <a:ext cx="4498829" cy="4454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6" name="图片占位符 7"/>
          <p:cNvSpPr>
            <a:spLocks noGrp="1"/>
          </p:cNvSpPr>
          <p:nvPr>
            <p:ph type="pic" sz="quarter" idx="9"/>
          </p:nvPr>
        </p:nvSpPr>
        <p:spPr>
          <a:xfrm>
            <a:off x="5003110" y="1189213"/>
            <a:ext cx="3365794" cy="29684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726745" y="2018995"/>
            <a:ext cx="3432820" cy="27921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097BB-C067-4CFF-822E-3FF1E0DB00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9151-63F1-4EEE-B89E-63191CACE8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810398" y="2166311"/>
            <a:ext cx="3040137" cy="26538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39074" y="1408666"/>
            <a:ext cx="1845992" cy="18199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547095" y="1756931"/>
            <a:ext cx="2176067" cy="287163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88741" y="1690888"/>
            <a:ext cx="1232594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2935751" y="1690888"/>
            <a:ext cx="1232594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4982760" y="1690888"/>
            <a:ext cx="1232594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029770" y="1690888"/>
            <a:ext cx="1232594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92D097BB-C067-4CFF-822E-3FF1E0DB00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34599151-63F1-4EEE-B89E-63191CACE8E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4" descr="C:\Users\Administrator\Desktop\7.png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282" y="59055"/>
            <a:ext cx="91614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文本框 12"/>
          <p:cNvSpPr txBox="1">
            <a:spLocks noChangeArrowheads="1"/>
          </p:cNvSpPr>
          <p:nvPr/>
        </p:nvSpPr>
        <p:spPr bwMode="auto">
          <a:xfrm>
            <a:off x="1871663" y="1485900"/>
            <a:ext cx="5619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一年级数学上册教学课件（苏教版）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783" y="2333307"/>
            <a:ext cx="7218680" cy="11068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2540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比</a:t>
            </a: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一比</a:t>
            </a:r>
          </a:p>
        </p:txBody>
      </p:sp>
      <p:sp>
        <p:nvSpPr>
          <p:cNvPr id="7" name="矩形 6"/>
          <p:cNvSpPr/>
          <p:nvPr/>
        </p:nvSpPr>
        <p:spPr>
          <a:xfrm>
            <a:off x="3291574" y="494472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72708" name="组合 3"/>
          <p:cNvGrpSpPr/>
          <p:nvPr/>
        </p:nvGrpSpPr>
        <p:grpSpPr bwMode="auto">
          <a:xfrm>
            <a:off x="3565525" y="115888"/>
            <a:ext cx="2011363" cy="977900"/>
            <a:chOff x="5475" y="195"/>
            <a:chExt cx="3168" cy="1540"/>
          </a:xfrm>
        </p:grpSpPr>
        <p:pic>
          <p:nvPicPr>
            <p:cNvPr id="72713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4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</a:p>
          </p:txBody>
        </p:sp>
      </p:grpSp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620713" y="1266825"/>
            <a:ext cx="32337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矮的画“√”。</a:t>
            </a:r>
          </a:p>
        </p:txBody>
      </p:sp>
      <p:pic>
        <p:nvPicPr>
          <p:cNvPr id="72710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0575" y="2211388"/>
            <a:ext cx="1793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2211388"/>
            <a:ext cx="15398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40338" y="4502150"/>
            <a:ext cx="70485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19167 0.207505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74756" name="组合 3"/>
          <p:cNvGrpSpPr/>
          <p:nvPr/>
        </p:nvGrpSpPr>
        <p:grpSpPr bwMode="auto">
          <a:xfrm>
            <a:off x="3565525" y="115888"/>
            <a:ext cx="2011363" cy="977900"/>
            <a:chOff x="5475" y="195"/>
            <a:chExt cx="3168" cy="1540"/>
          </a:xfrm>
        </p:grpSpPr>
        <p:pic>
          <p:nvPicPr>
            <p:cNvPr id="74761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2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</a:p>
          </p:txBody>
        </p:sp>
      </p:grpSp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674688" y="1271588"/>
            <a:ext cx="3054350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重的画“√”。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7163" y="4827588"/>
            <a:ext cx="62674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比较轻重的方法：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下沉的一端重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pic>
        <p:nvPicPr>
          <p:cNvPr id="74759" name="Pictur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4450" y="1984375"/>
            <a:ext cx="61388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99238" y="3609975"/>
            <a:ext cx="528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76804" name="组合 3"/>
          <p:cNvGrpSpPr/>
          <p:nvPr/>
        </p:nvGrpSpPr>
        <p:grpSpPr bwMode="auto">
          <a:xfrm>
            <a:off x="3565525" y="115888"/>
            <a:ext cx="2011363" cy="977900"/>
            <a:chOff x="5475" y="195"/>
            <a:chExt cx="3168" cy="1540"/>
          </a:xfrm>
        </p:grpSpPr>
        <p:pic>
          <p:nvPicPr>
            <p:cNvPr id="76808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9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</a:p>
          </p:txBody>
        </p:sp>
      </p:grp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720725" y="1263650"/>
            <a:ext cx="3095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轻的画“√”。</a:t>
            </a:r>
          </a:p>
        </p:txBody>
      </p:sp>
      <p:pic>
        <p:nvPicPr>
          <p:cNvPr id="76806" name="Pictur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0" y="1917700"/>
            <a:ext cx="52832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51538" y="3946525"/>
            <a:ext cx="5286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78852" name="组合 3"/>
          <p:cNvGrpSpPr/>
          <p:nvPr/>
        </p:nvGrpSpPr>
        <p:grpSpPr bwMode="auto">
          <a:xfrm>
            <a:off x="3565525" y="115888"/>
            <a:ext cx="2011363" cy="977900"/>
            <a:chOff x="5475" y="195"/>
            <a:chExt cx="3168" cy="1540"/>
          </a:xfrm>
        </p:grpSpPr>
        <p:pic>
          <p:nvPicPr>
            <p:cNvPr id="78856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7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</a:p>
          </p:txBody>
        </p:sp>
      </p:grp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792163" y="1271588"/>
            <a:ext cx="52149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在最长的后面画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“√”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8854" name="Picture 4" descr="tu11_5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00325" y="2389188"/>
            <a:ext cx="31369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69000" y="2968625"/>
            <a:ext cx="528638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80900" name="组合 3"/>
          <p:cNvGrpSpPr/>
          <p:nvPr/>
        </p:nvGrpSpPr>
        <p:grpSpPr bwMode="auto">
          <a:xfrm>
            <a:off x="3565525" y="115888"/>
            <a:ext cx="2011363" cy="977900"/>
            <a:chOff x="5475" y="195"/>
            <a:chExt cx="3168" cy="1540"/>
          </a:xfrm>
        </p:grpSpPr>
        <p:pic>
          <p:nvPicPr>
            <p:cNvPr id="80908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9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</a:p>
          </p:txBody>
        </p:sp>
      </p:grp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389188" y="4005263"/>
            <a:ext cx="431800" cy="1023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198813" y="3343275"/>
            <a:ext cx="431800" cy="16859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116388" y="2803525"/>
            <a:ext cx="431800" cy="2225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033963" y="2173288"/>
            <a:ext cx="433387" cy="2855912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999163" y="1660525"/>
            <a:ext cx="433387" cy="33686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906" name="Text Box 2"/>
          <p:cNvSpPr txBox="1">
            <a:spLocks noChangeArrowheads="1"/>
          </p:cNvSpPr>
          <p:nvPr/>
        </p:nvSpPr>
        <p:spPr bwMode="auto">
          <a:xfrm>
            <a:off x="590550" y="1263650"/>
            <a:ext cx="43084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在最矮的下面画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“√”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41563" y="5097463"/>
            <a:ext cx="528637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82948" name="组合 3"/>
          <p:cNvGrpSpPr/>
          <p:nvPr/>
        </p:nvGrpSpPr>
        <p:grpSpPr bwMode="auto">
          <a:xfrm>
            <a:off x="3565525" y="115888"/>
            <a:ext cx="2011363" cy="977900"/>
            <a:chOff x="5475" y="195"/>
            <a:chExt cx="3168" cy="1540"/>
          </a:xfrm>
        </p:grpSpPr>
        <p:pic>
          <p:nvPicPr>
            <p:cNvPr id="82953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4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</a:p>
          </p:txBody>
        </p:sp>
      </p:grpSp>
      <p:sp>
        <p:nvSpPr>
          <p:cNvPr id="8" name="文本框 62"/>
          <p:cNvSpPr txBox="1"/>
          <p:nvPr/>
        </p:nvSpPr>
        <p:spPr>
          <a:xfrm>
            <a:off x="522288" y="1223963"/>
            <a:ext cx="2017712" cy="5826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课堂小结</a:t>
            </a:r>
          </a:p>
        </p:txBody>
      </p:sp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14350" y="2047875"/>
            <a:ext cx="8142288" cy="117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比长短：把物体拉直，并把一端对齐， 看另一端的长短，另一端长的物体就长。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288" y="3330575"/>
            <a:ext cx="8142287" cy="117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比高矮：把物体放在同一个水平面上，一端对齐，看另一端，另一端高的物体就高。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2288" y="4646613"/>
            <a:ext cx="8142287" cy="116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比轻重：可以用手掂一掂，也可以借助工具来称量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9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9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536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808038" y="2330450"/>
            <a:ext cx="7585075" cy="3244850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5213" y="3625850"/>
            <a:ext cx="4710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3460750" y="4729163"/>
            <a:ext cx="24574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课后作业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4305300" y="3725863"/>
            <a:ext cx="769938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09800" y="1912938"/>
            <a:ext cx="931863" cy="933450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2825" y="1914525"/>
            <a:ext cx="969963" cy="96996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71575" y="1939925"/>
            <a:ext cx="877888" cy="8778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81850" y="1906588"/>
            <a:ext cx="990600" cy="985837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3484563" y="1346200"/>
            <a:ext cx="2281237" cy="2192338"/>
            <a:chOff x="1841" y="3142"/>
            <a:chExt cx="1338" cy="1338"/>
          </a:xfrm>
        </p:grpSpPr>
        <p:sp>
          <p:nvSpPr>
            <p:cNvPr id="4" name="椭圆 3"/>
            <p:cNvSpPr/>
            <p:nvPr/>
          </p:nvSpPr>
          <p:spPr>
            <a:xfrm>
              <a:off x="1841" y="3142"/>
              <a:ext cx="1339" cy="1339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85005" name="图片 6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04" y="3268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8130" name="文本框 28674"/>
          <p:cNvSpPr txBox="1">
            <a:spLocks noChangeArrowheads="1"/>
          </p:cNvSpPr>
          <p:nvPr/>
        </p:nvSpPr>
        <p:spPr bwMode="auto">
          <a:xfrm>
            <a:off x="1468438" y="2144713"/>
            <a:ext cx="6169025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完成《导学案》同步练习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  </a:t>
            </a:r>
          </a:p>
        </p:txBody>
      </p:sp>
      <p:grpSp>
        <p:nvGrpSpPr>
          <p:cNvPr id="86022" name="组合 26"/>
          <p:cNvGrpSpPr/>
          <p:nvPr/>
        </p:nvGrpSpPr>
        <p:grpSpPr bwMode="auto">
          <a:xfrm>
            <a:off x="3552825" y="0"/>
            <a:ext cx="2219325" cy="1206500"/>
            <a:chOff x="5596" y="0"/>
            <a:chExt cx="3494" cy="1899"/>
          </a:xfrm>
        </p:grpSpPr>
        <p:pic>
          <p:nvPicPr>
            <p:cNvPr id="86023" name="图片 21" descr="521b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88" y="0"/>
              <a:ext cx="910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流程图: 可选过程 23"/>
            <p:cNvSpPr/>
            <p:nvPr/>
          </p:nvSpPr>
          <p:spPr>
            <a:xfrm>
              <a:off x="5596" y="627"/>
              <a:ext cx="3494" cy="1257"/>
            </a:xfrm>
            <a:prstGeom prst="flowChartAlternateProcess">
              <a:avLst/>
            </a:prstGeom>
            <a:noFill/>
            <a:ln w="3492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6025" name="文本框 25"/>
            <p:cNvSpPr txBox="1">
              <a:spLocks noChangeArrowheads="1"/>
            </p:cNvSpPr>
            <p:nvPr/>
          </p:nvSpPr>
          <p:spPr bwMode="auto">
            <a:xfrm>
              <a:off x="5904" y="98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课后作业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48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79638" y="2292350"/>
            <a:ext cx="4867275" cy="11064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kern="100" spc="-15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感 谢 观 看</a:t>
            </a:r>
          </a:p>
        </p:txBody>
      </p:sp>
      <p:grpSp>
        <p:nvGrpSpPr>
          <p:cNvPr id="90115" name="组合 1"/>
          <p:cNvGrpSpPr/>
          <p:nvPr/>
        </p:nvGrpSpPr>
        <p:grpSpPr bwMode="auto">
          <a:xfrm>
            <a:off x="2378075" y="3632200"/>
            <a:ext cx="4549775" cy="935038"/>
            <a:chOff x="2866236" y="4989357"/>
            <a:chExt cx="6490989" cy="1335256"/>
          </a:xfrm>
        </p:grpSpPr>
        <p:pic>
          <p:nvPicPr>
            <p:cNvPr id="90118" name="图片 50" descr="C:\Users\Administrator\Desktop\13.png1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66236" y="4989357"/>
              <a:ext cx="6490989" cy="1335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19" name="图片 4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64242" y="5007963"/>
              <a:ext cx="1633446" cy="1074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0116" name="图片 4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0175" y="3787775"/>
            <a:ext cx="828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图片 5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6125" y="3817938"/>
            <a:ext cx="6937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82988" y="581025"/>
            <a:ext cx="2028825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3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 录</a:t>
            </a:r>
          </a:p>
        </p:txBody>
      </p:sp>
      <p:grpSp>
        <p:nvGrpSpPr>
          <p:cNvPr id="59396" name="组合 16"/>
          <p:cNvGrpSpPr/>
          <p:nvPr/>
        </p:nvGrpSpPr>
        <p:grpSpPr bwMode="auto">
          <a:xfrm>
            <a:off x="2817813" y="1997075"/>
            <a:ext cx="3246437" cy="542925"/>
            <a:chOff x="4469" y="2877"/>
            <a:chExt cx="5113" cy="853"/>
          </a:xfrm>
        </p:grpSpPr>
        <p:sp>
          <p:nvSpPr>
            <p:cNvPr id="2" name="矩形: 圆角 17"/>
            <p:cNvSpPr/>
            <p:nvPr/>
          </p:nvSpPr>
          <p:spPr>
            <a:xfrm>
              <a:off x="5232" y="2877"/>
              <a:ext cx="4350" cy="841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072" y="2949"/>
              <a:ext cx="2393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30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情景导学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4729" y="2924"/>
              <a:ext cx="830" cy="746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4226" y="3167"/>
              <a:ext cx="746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952" y="2924"/>
              <a:ext cx="613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397" name="组合 19"/>
          <p:cNvGrpSpPr/>
          <p:nvPr/>
        </p:nvGrpSpPr>
        <p:grpSpPr bwMode="auto">
          <a:xfrm>
            <a:off x="2817813" y="2870200"/>
            <a:ext cx="3246437" cy="533400"/>
            <a:chOff x="4469" y="4247"/>
            <a:chExt cx="5113" cy="840"/>
          </a:xfrm>
        </p:grpSpPr>
        <p:sp>
          <p:nvSpPr>
            <p:cNvPr id="21" name="矩形: 圆角 23"/>
            <p:cNvSpPr/>
            <p:nvPr/>
          </p:nvSpPr>
          <p:spPr>
            <a:xfrm>
              <a:off x="5232" y="4247"/>
              <a:ext cx="4350" cy="840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77" y="4295"/>
              <a:ext cx="2918" cy="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25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探索与发现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29" y="4295"/>
              <a:ext cx="830" cy="745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rot="16200000">
              <a:off x="4227" y="4537"/>
              <a:ext cx="745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87" y="4295"/>
              <a:ext cx="613" cy="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398" name="组合 25"/>
          <p:cNvGrpSpPr/>
          <p:nvPr/>
        </p:nvGrpSpPr>
        <p:grpSpPr bwMode="auto">
          <a:xfrm>
            <a:off x="2817813" y="3733800"/>
            <a:ext cx="3246437" cy="533400"/>
            <a:chOff x="4469" y="5515"/>
            <a:chExt cx="5113" cy="840"/>
          </a:xfrm>
        </p:grpSpPr>
        <p:sp>
          <p:nvSpPr>
            <p:cNvPr id="27" name="矩形: 圆角 28"/>
            <p:cNvSpPr/>
            <p:nvPr/>
          </p:nvSpPr>
          <p:spPr>
            <a:xfrm>
              <a:off x="5232" y="5515"/>
              <a:ext cx="4350" cy="840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77" y="5563"/>
              <a:ext cx="2393" cy="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25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学以致用</a:t>
              </a:r>
              <a:endParaRPr lang="zh-CN" sz="2625" b="1" dirty="0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29" y="5563"/>
              <a:ext cx="830" cy="745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4227" y="5805"/>
              <a:ext cx="745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87" y="5563"/>
              <a:ext cx="613" cy="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399" name="组合 31"/>
          <p:cNvGrpSpPr/>
          <p:nvPr/>
        </p:nvGrpSpPr>
        <p:grpSpPr bwMode="auto">
          <a:xfrm>
            <a:off x="2817813" y="4597400"/>
            <a:ext cx="3246437" cy="533400"/>
            <a:chOff x="4450" y="6970"/>
            <a:chExt cx="5113" cy="840"/>
          </a:xfrm>
        </p:grpSpPr>
        <p:sp>
          <p:nvSpPr>
            <p:cNvPr id="48" name="矩形: 圆角 28"/>
            <p:cNvSpPr/>
            <p:nvPr/>
          </p:nvSpPr>
          <p:spPr>
            <a:xfrm>
              <a:off x="5213" y="6970"/>
              <a:ext cx="4350" cy="840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058" y="7018"/>
              <a:ext cx="2393" cy="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25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课后作业</a:t>
              </a:r>
              <a:endParaRPr lang="zh-CN" sz="2625" b="1" dirty="0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710" y="7018"/>
              <a:ext cx="830" cy="745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4208" y="7260"/>
              <a:ext cx="745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868" y="7018"/>
              <a:ext cx="613" cy="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744538" y="2347913"/>
            <a:ext cx="7585075" cy="3243262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0" y="1277938"/>
            <a:ext cx="2243138" cy="2241550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9800" y="3625850"/>
            <a:ext cx="47085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3367088" y="4746625"/>
            <a:ext cx="24606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情景导学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4168775" y="3725863"/>
            <a:ext cx="8064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76463" y="1924050"/>
            <a:ext cx="939800" cy="93821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62800" y="1931988"/>
            <a:ext cx="969963" cy="969962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65838" y="1920875"/>
            <a:ext cx="995362" cy="9921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1149350" y="2012950"/>
            <a:ext cx="850900" cy="849313"/>
            <a:chOff x="1811" y="3169"/>
            <a:chExt cx="1338" cy="1338"/>
          </a:xfrm>
        </p:grpSpPr>
        <p:sp>
          <p:nvSpPr>
            <p:cNvPr id="20" name="椭圆 19"/>
            <p:cNvSpPr/>
            <p:nvPr/>
          </p:nvSpPr>
          <p:spPr>
            <a:xfrm>
              <a:off x="1811" y="3169"/>
              <a:ext cx="1338" cy="1338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60429" name="图片 63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74" y="3295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62468" name="组合 21"/>
          <p:cNvGrpSpPr/>
          <p:nvPr/>
        </p:nvGrpSpPr>
        <p:grpSpPr bwMode="auto">
          <a:xfrm>
            <a:off x="3598863" y="123825"/>
            <a:ext cx="1947862" cy="952500"/>
            <a:chOff x="5514" y="272"/>
            <a:chExt cx="3067" cy="1502"/>
          </a:xfrm>
        </p:grpSpPr>
        <p:pic>
          <p:nvPicPr>
            <p:cNvPr id="62470" name="图片 4" descr="C:\Users\Administrator\Desktop\11 拷贝.png11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14" y="272"/>
              <a:ext cx="3067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文本框 56"/>
            <p:cNvSpPr txBox="1">
              <a:spLocks noChangeArrowheads="1"/>
            </p:cNvSpPr>
            <p:nvPr/>
          </p:nvSpPr>
          <p:spPr bwMode="auto">
            <a:xfrm>
              <a:off x="5604" y="816"/>
              <a:ext cx="288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情景导学</a:t>
              </a:r>
            </a:p>
          </p:txBody>
        </p:sp>
      </p:grpSp>
      <p:pic>
        <p:nvPicPr>
          <p:cNvPr id="62469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0175" y="1246188"/>
            <a:ext cx="63214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788988" y="2347913"/>
            <a:ext cx="7585075" cy="3243262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8213" y="3643313"/>
            <a:ext cx="4710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3155950" y="4754563"/>
            <a:ext cx="304641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探索与发现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4140200" y="3730625"/>
            <a:ext cx="7715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2800" y="1931988"/>
            <a:ext cx="969963" cy="969962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65838" y="1920875"/>
            <a:ext cx="995362" cy="9921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1149350" y="2012950"/>
            <a:ext cx="850900" cy="849313"/>
            <a:chOff x="1811" y="3169"/>
            <a:chExt cx="1338" cy="1338"/>
          </a:xfrm>
        </p:grpSpPr>
        <p:sp>
          <p:nvSpPr>
            <p:cNvPr id="4" name="椭圆 3"/>
            <p:cNvSpPr/>
            <p:nvPr/>
          </p:nvSpPr>
          <p:spPr>
            <a:xfrm>
              <a:off x="1811" y="3169"/>
              <a:ext cx="1338" cy="1338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64525" name="图片 63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74" y="3295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938" y="1270000"/>
            <a:ext cx="2241550" cy="224313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90750" y="1930400"/>
            <a:ext cx="931863" cy="93186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组合 1"/>
          <p:cNvGrpSpPr/>
          <p:nvPr/>
        </p:nvGrpSpPr>
        <p:grpSpPr bwMode="auto">
          <a:xfrm>
            <a:off x="3433763" y="90488"/>
            <a:ext cx="2276475" cy="1103312"/>
            <a:chOff x="5408" y="143"/>
            <a:chExt cx="3584" cy="1738"/>
          </a:xfrm>
        </p:grpSpPr>
        <p:pic>
          <p:nvPicPr>
            <p:cNvPr id="65544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5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65541" name="Pictur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63" y="2746375"/>
            <a:ext cx="7908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/>
          <p:nvPr/>
        </p:nvSpPr>
        <p:spPr>
          <a:xfrm>
            <a:off x="646113" y="1706563"/>
            <a:ext cx="2930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  <a:cs typeface="+mn-ea"/>
              </a:rPr>
              <a:t>长的画“√”。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15225" y="3905250"/>
            <a:ext cx="5286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组合 1"/>
          <p:cNvGrpSpPr/>
          <p:nvPr/>
        </p:nvGrpSpPr>
        <p:grpSpPr bwMode="auto">
          <a:xfrm>
            <a:off x="3433763" y="90488"/>
            <a:ext cx="2276475" cy="1103312"/>
            <a:chOff x="5408" y="143"/>
            <a:chExt cx="3584" cy="1738"/>
          </a:xfrm>
        </p:grpSpPr>
        <p:pic>
          <p:nvPicPr>
            <p:cNvPr id="67594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5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170" name="TextBox 4"/>
          <p:cNvSpPr txBox="1"/>
          <p:nvPr/>
        </p:nvSpPr>
        <p:spPr>
          <a:xfrm>
            <a:off x="646113" y="1706563"/>
            <a:ext cx="2930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  <a:cs typeface="+mn-ea"/>
              </a:rPr>
              <a:t>长的画“√”。</a:t>
            </a:r>
          </a:p>
        </p:txBody>
      </p:sp>
      <p:pic>
        <p:nvPicPr>
          <p:cNvPr id="67590" name="Pictur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75" y="2524125"/>
            <a:ext cx="3365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6188" y="2524125"/>
            <a:ext cx="29368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285875" y="4995863"/>
            <a:ext cx="5286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√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79875" y="2644775"/>
            <a:ext cx="40005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比较长短的方法：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一端对齐，看另一端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15819E-7 L -0.06129 0.145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组合 1"/>
          <p:cNvGrpSpPr/>
          <p:nvPr/>
        </p:nvGrpSpPr>
        <p:grpSpPr bwMode="auto">
          <a:xfrm>
            <a:off x="3433763" y="90488"/>
            <a:ext cx="2276475" cy="1103312"/>
            <a:chOff x="5408" y="143"/>
            <a:chExt cx="3584" cy="1738"/>
          </a:xfrm>
        </p:grpSpPr>
        <p:pic>
          <p:nvPicPr>
            <p:cNvPr id="69641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2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279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170" name="TextBox 4"/>
          <p:cNvSpPr txBox="1"/>
          <p:nvPr/>
        </p:nvSpPr>
        <p:spPr>
          <a:xfrm>
            <a:off x="646113" y="1706563"/>
            <a:ext cx="2930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  <a:cs typeface="+mn-ea"/>
              </a:rPr>
              <a:t>高的画“√”。</a:t>
            </a:r>
          </a:p>
        </p:txBody>
      </p:sp>
      <p:pic>
        <p:nvPicPr>
          <p:cNvPr id="69638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8263" y="2339975"/>
            <a:ext cx="60563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6225" y="4429125"/>
            <a:ext cx="5286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36688" y="5326063"/>
            <a:ext cx="6267450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比较高矮的方法：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站在同一高度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788988" y="2347913"/>
            <a:ext cx="7585075" cy="3243262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8213" y="3643313"/>
            <a:ext cx="4710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3392488" y="4772025"/>
            <a:ext cx="24447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学以致用</a:t>
            </a:r>
            <a:endParaRPr lang="zh-CN" altLang="en-US" sz="4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4187825" y="3743325"/>
            <a:ext cx="7874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2800" y="1931988"/>
            <a:ext cx="969963" cy="969962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1149350" y="2012950"/>
            <a:ext cx="850900" cy="849313"/>
            <a:chOff x="1811" y="3169"/>
            <a:chExt cx="1338" cy="1338"/>
          </a:xfrm>
        </p:grpSpPr>
        <p:sp>
          <p:nvSpPr>
            <p:cNvPr id="4" name="椭圆 3"/>
            <p:cNvSpPr/>
            <p:nvPr/>
          </p:nvSpPr>
          <p:spPr>
            <a:xfrm>
              <a:off x="1811" y="3169"/>
              <a:ext cx="1338" cy="1338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71693" name="图片 6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74" y="3295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0750" y="1930400"/>
            <a:ext cx="931863" cy="93186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763" y="1292225"/>
            <a:ext cx="2259012" cy="22494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73775" y="1930400"/>
            <a:ext cx="969963" cy="971550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全屏显示(4:3)</PresentationFormat>
  <Paragraphs>71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黑体</vt:lpstr>
      <vt:lpstr>楷体</vt:lpstr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2018-09-28T06:12:00Z</dcterms:created>
  <dcterms:modified xsi:type="dcterms:W3CDTF">2023-01-16T16:10:54Z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B93A00D8E4A54E36B97F9017EF45EE48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