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349" r:id="rId2"/>
    <p:sldId id="301" r:id="rId3"/>
    <p:sldId id="319" r:id="rId4"/>
    <p:sldId id="261" r:id="rId5"/>
    <p:sldId id="320" r:id="rId6"/>
    <p:sldId id="332" r:id="rId7"/>
    <p:sldId id="333" r:id="rId8"/>
    <p:sldId id="334" r:id="rId9"/>
    <p:sldId id="338" r:id="rId10"/>
    <p:sldId id="345" r:id="rId11"/>
    <p:sldId id="346" r:id="rId12"/>
    <p:sldId id="347" r:id="rId13"/>
    <p:sldId id="339" r:id="rId14"/>
    <p:sldId id="278" r:id="rId15"/>
    <p:sldId id="341" r:id="rId16"/>
    <p:sldId id="342" r:id="rId17"/>
    <p:sldId id="285" r:id="rId18"/>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CCECFF"/>
    <a:srgbClr val="FFCCCC"/>
    <a:srgbClr val="CCFFCC"/>
    <a:srgbClr val="BDBDFF"/>
    <a:srgbClr val="0080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88" autoAdjust="0"/>
  </p:normalViewPr>
  <p:slideViewPr>
    <p:cSldViewPr snapToGrid="0">
      <p:cViewPr varScale="1">
        <p:scale>
          <a:sx n="107" d="100"/>
          <a:sy n="107" d="100"/>
        </p:scale>
        <p:origin x="-84" y="-642"/>
      </p:cViewPr>
      <p:guideLst>
        <p:guide orient="horz" pos="1620"/>
        <p:guide pos="2880"/>
      </p:guideLst>
    </p:cSldViewPr>
  </p:slideViewPr>
  <p:notesTextViewPr>
    <p:cViewPr>
      <p:scale>
        <a:sx n="1" d="1"/>
        <a:sy n="1" d="1"/>
      </p:scale>
      <p:origin x="0" y="0"/>
    </p:cViewPr>
  </p:notesTextViewPr>
  <p:sorterViewPr>
    <p:cViewPr>
      <p:scale>
        <a:sx n="168" d="100"/>
        <a:sy n="168"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panose="02020603050405020304" pitchFamily="18" charset="0"/>
                <a:ea typeface="黑体" panose="0201060906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Times New Roman" panose="02020603050405020304" pitchFamily="18" charset="0"/>
                <a:ea typeface="黑体" panose="02010609060101010101" pitchFamily="2" charset="-122"/>
              </a:defRPr>
            </a:lvl1pPr>
          </a:lstStyle>
          <a:p>
            <a:pPr>
              <a:defRPr/>
            </a:pPr>
            <a:fld id="{10425B45-ADD8-4D6B-B62A-AA2E2BAD49F9}" type="datetimeFigureOut">
              <a:rPr lang="zh-CN" altLang="en-US"/>
              <a:t>2023-01-17</a:t>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dirty="0"/>
              <a:t>单击此处编辑母版文本样式</a:t>
            </a:r>
          </a:p>
          <a:p>
            <a:pPr lvl="1"/>
            <a:r>
              <a:rPr lang="zh-CN" altLang="en-US" noProof="0" dirty="0"/>
              <a:t>第二级</a:t>
            </a:r>
          </a:p>
          <a:p>
            <a:pPr lvl="2"/>
            <a:r>
              <a:rPr lang="zh-CN" altLang="en-US" noProof="0" dirty="0"/>
              <a:t>第三级</a:t>
            </a:r>
          </a:p>
          <a:p>
            <a:pPr lvl="3"/>
            <a:r>
              <a:rPr lang="zh-CN" altLang="en-US" noProof="0" dirty="0"/>
              <a:t>第四级</a:t>
            </a:r>
          </a:p>
          <a:p>
            <a:pPr lvl="4"/>
            <a:r>
              <a:rPr lang="zh-CN" altLang="en-US" noProof="0"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panose="02020603050405020304" pitchFamily="18" charset="0"/>
                <a:ea typeface="黑体" panose="0201060906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atin typeface="Times New Roman" panose="02020603050405020304" pitchFamily="18" charset="0"/>
                <a:ea typeface="黑体" panose="02010609060101010101" pitchFamily="2" charset="-122"/>
              </a:defRPr>
            </a:lvl1pPr>
          </a:lstStyle>
          <a:p>
            <a:pPr>
              <a:defRPr/>
            </a:pPr>
            <a:fld id="{F1DC202C-22B3-453F-91C1-6755C3B063B0}"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黑体" panose="02010609060101010101" pitchFamily="2" charset="-122"/>
        <a:ea typeface="黑体" panose="02010609060101010101" pitchFamily="2" charset="-122"/>
        <a:cs typeface="+mn-cs"/>
      </a:defRPr>
    </a:lvl1pPr>
    <a:lvl2pPr marL="457200" algn="l" rtl="0" eaLnBrk="0" fontAlgn="base" hangingPunct="0">
      <a:spcBef>
        <a:spcPct val="30000"/>
      </a:spcBef>
      <a:spcAft>
        <a:spcPct val="0"/>
      </a:spcAft>
      <a:defRPr sz="1200" kern="1200">
        <a:solidFill>
          <a:schemeClr val="tx1"/>
        </a:solidFill>
        <a:latin typeface="黑体" panose="02010609060101010101" pitchFamily="2" charset="-122"/>
        <a:ea typeface="黑体" panose="02010609060101010101" pitchFamily="2" charset="-122"/>
        <a:cs typeface="+mn-cs"/>
      </a:defRPr>
    </a:lvl2pPr>
    <a:lvl3pPr marL="914400" algn="l" rtl="0" eaLnBrk="0" fontAlgn="base" hangingPunct="0">
      <a:spcBef>
        <a:spcPct val="30000"/>
      </a:spcBef>
      <a:spcAft>
        <a:spcPct val="0"/>
      </a:spcAft>
      <a:defRPr sz="1200" kern="1200">
        <a:solidFill>
          <a:schemeClr val="tx1"/>
        </a:solidFill>
        <a:latin typeface="黑体" panose="02010609060101010101" pitchFamily="2" charset="-122"/>
        <a:ea typeface="黑体" panose="02010609060101010101" pitchFamily="2" charset="-122"/>
        <a:cs typeface="+mn-cs"/>
      </a:defRPr>
    </a:lvl3pPr>
    <a:lvl4pPr marL="1371600" algn="l" rtl="0" eaLnBrk="0" fontAlgn="base" hangingPunct="0">
      <a:spcBef>
        <a:spcPct val="30000"/>
      </a:spcBef>
      <a:spcAft>
        <a:spcPct val="0"/>
      </a:spcAft>
      <a:defRPr sz="1200" kern="1200">
        <a:solidFill>
          <a:schemeClr val="tx1"/>
        </a:solidFill>
        <a:latin typeface="黑体" panose="02010609060101010101" pitchFamily="2" charset="-122"/>
        <a:ea typeface="黑体" panose="02010609060101010101" pitchFamily="2" charset="-122"/>
        <a:cs typeface="+mn-cs"/>
      </a:defRPr>
    </a:lvl4pPr>
    <a:lvl5pPr marL="1828800" algn="l" rtl="0" eaLnBrk="0" fontAlgn="base" hangingPunct="0">
      <a:spcBef>
        <a:spcPct val="30000"/>
      </a:spcBef>
      <a:spcAft>
        <a:spcPct val="0"/>
      </a:spcAft>
      <a:defRPr sz="1200" kern="1200">
        <a:solidFill>
          <a:schemeClr val="tx1"/>
        </a:solidFill>
        <a:latin typeface="黑体" panose="02010609060101010101" pitchFamily="2" charset="-122"/>
        <a:ea typeface="黑体" panose="0201060906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latin typeface="黑体" panose="02010609060101010101" pitchFamily="2" charset="-122"/>
              <a:ea typeface="黑体" panose="02010609060101010101" pitchFamily="2" charset="-122"/>
            </a:endParaRPr>
          </a:p>
        </p:txBody>
      </p:sp>
      <p:sp>
        <p:nvSpPr>
          <p:cNvPr id="256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1C7DF69-5570-493A-BCA2-7A94348D6CBA}" type="slidenum">
              <a:rPr lang="zh-CN" altLang="en-US" smtClean="0">
                <a:latin typeface="Times New Roman" panose="02020603050405020304" pitchFamily="18" charset="0"/>
                <a:ea typeface="黑体" panose="02010609060101010101" pitchFamily="2" charset="-122"/>
              </a:rPr>
              <a:t>4</a:t>
            </a:fld>
            <a:endParaRPr lang="zh-CN" altLang="en-US" smtClean="0">
              <a:latin typeface="Times New Roman" panose="02020603050405020304" pitchFamily="18" charset="0"/>
              <a:ea typeface="黑体" panose="0201060906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11"/>
          <p:cNvGrpSpPr/>
          <p:nvPr userDrawn="1"/>
        </p:nvGrpSpPr>
        <p:grpSpPr bwMode="auto">
          <a:xfrm>
            <a:off x="-22225" y="133350"/>
            <a:ext cx="9175750" cy="3527425"/>
            <a:chOff x="-22225" y="133350"/>
            <a:chExt cx="9175750" cy="3527424"/>
          </a:xfrm>
        </p:grpSpPr>
        <p:pic>
          <p:nvPicPr>
            <p:cNvPr id="5" name="Freeform 5"/>
            <p:cNvPicPr>
              <a:picLocks noEditPoints="1" noChangeArrowheads="1"/>
            </p:cNvPicPr>
            <p:nvPr userDrawn="1"/>
          </p:nvPicPr>
          <p:blipFill>
            <a:blip r:embed="rId2" cstate="email"/>
            <a:srcRect/>
            <a:stretch>
              <a:fillRect/>
            </a:stretch>
          </p:blipFill>
          <p:spPr bwMode="auto">
            <a:xfrm>
              <a:off x="-6351" y="133350"/>
              <a:ext cx="9159876" cy="1828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1"/>
            <p:cNvSpPr>
              <a:spLocks noChangeArrowheads="1"/>
            </p:cNvSpPr>
            <p:nvPr userDrawn="1"/>
          </p:nvSpPr>
          <p:spPr bwMode="auto">
            <a:xfrm>
              <a:off x="-22225" y="1962149"/>
              <a:ext cx="9175750" cy="1457325"/>
            </a:xfrm>
            <a:prstGeom prst="rect">
              <a:avLst/>
            </a:prstGeom>
            <a:solidFill>
              <a:srgbClr val="28A9D6"/>
            </a:solidFill>
            <a:ln>
              <a:noFill/>
            </a:ln>
            <a:effectLst/>
          </p:spPr>
          <p:txBody>
            <a:bodyPr lIns="121920" tIns="60960" rIns="121920" bIns="60960"/>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endParaRPr lang="zh-CN" altLang="en-US" sz="2400" dirty="0">
                <a:latin typeface="Times New Roman" panose="02020603050405020304" pitchFamily="18" charset="0"/>
                <a:ea typeface="黑体" panose="02010609060101010101" pitchFamily="2" charset="-122"/>
              </a:endParaRPr>
            </a:p>
          </p:txBody>
        </p:sp>
        <p:cxnSp>
          <p:nvCxnSpPr>
            <p:cNvPr id="7" name="AutoShape 6"/>
            <p:cNvCxnSpPr>
              <a:cxnSpLocks noChangeShapeType="1"/>
            </p:cNvCxnSpPr>
            <p:nvPr userDrawn="1"/>
          </p:nvCxnSpPr>
          <p:spPr bwMode="auto">
            <a:xfrm>
              <a:off x="-6350" y="3521074"/>
              <a:ext cx="3790950" cy="12700"/>
            </a:xfrm>
            <a:prstGeom prst="straightConnector1">
              <a:avLst/>
            </a:prstGeom>
            <a:noFill/>
            <a:ln w="3175">
              <a:solidFill>
                <a:srgbClr val="28A9D6"/>
              </a:solidFill>
              <a:miter lim="800000"/>
            </a:ln>
            <a:extLst>
              <a:ext uri="{909E8E84-426E-40DD-AFC4-6F175D3DCCD1}">
                <a14:hiddenFill xmlns:a14="http://schemas.microsoft.com/office/drawing/2010/main">
                  <a:noFill/>
                </a14:hiddenFill>
              </a:ext>
            </a:extLst>
          </p:spPr>
        </p:cxnSp>
        <p:cxnSp>
          <p:nvCxnSpPr>
            <p:cNvPr id="8" name="AutoShape 7"/>
            <p:cNvCxnSpPr>
              <a:cxnSpLocks noChangeShapeType="1"/>
            </p:cNvCxnSpPr>
            <p:nvPr userDrawn="1"/>
          </p:nvCxnSpPr>
          <p:spPr bwMode="auto">
            <a:xfrm>
              <a:off x="-6350" y="3648074"/>
              <a:ext cx="3790950" cy="12700"/>
            </a:xfrm>
            <a:prstGeom prst="straightConnector1">
              <a:avLst/>
            </a:prstGeom>
            <a:noFill/>
            <a:ln w="3175">
              <a:solidFill>
                <a:srgbClr val="28A9D6"/>
              </a:solidFill>
              <a:round/>
            </a:ln>
            <a:extLst>
              <a:ext uri="{909E8E84-426E-40DD-AFC4-6F175D3DCCD1}">
                <a14:hiddenFill xmlns:a14="http://schemas.microsoft.com/office/drawing/2010/main">
                  <a:noFill/>
                </a14:hiddenFill>
              </a:ext>
            </a:extLst>
          </p:spPr>
        </p:cxnSp>
        <p:cxnSp>
          <p:nvCxnSpPr>
            <p:cNvPr id="9" name="AutoShape 8"/>
            <p:cNvCxnSpPr>
              <a:cxnSpLocks noChangeShapeType="1"/>
            </p:cNvCxnSpPr>
            <p:nvPr userDrawn="1"/>
          </p:nvCxnSpPr>
          <p:spPr bwMode="auto">
            <a:xfrm>
              <a:off x="5359400" y="3508374"/>
              <a:ext cx="3794125" cy="12700"/>
            </a:xfrm>
            <a:prstGeom prst="straightConnector1">
              <a:avLst/>
            </a:prstGeom>
            <a:noFill/>
            <a:ln w="3175">
              <a:solidFill>
                <a:srgbClr val="28A9D6"/>
              </a:solidFill>
              <a:round/>
            </a:ln>
            <a:extLst>
              <a:ext uri="{909E8E84-426E-40DD-AFC4-6F175D3DCCD1}">
                <a14:hiddenFill xmlns:a14="http://schemas.microsoft.com/office/drawing/2010/main">
                  <a:noFill/>
                </a14:hiddenFill>
              </a:ext>
            </a:extLst>
          </p:spPr>
        </p:cxnSp>
        <p:cxnSp>
          <p:nvCxnSpPr>
            <p:cNvPr id="10" name="AutoShape 9"/>
            <p:cNvCxnSpPr>
              <a:cxnSpLocks noChangeShapeType="1"/>
            </p:cNvCxnSpPr>
            <p:nvPr userDrawn="1"/>
          </p:nvCxnSpPr>
          <p:spPr bwMode="auto">
            <a:xfrm>
              <a:off x="5359400" y="3635374"/>
              <a:ext cx="3794125" cy="12700"/>
            </a:xfrm>
            <a:prstGeom prst="straightConnector1">
              <a:avLst/>
            </a:prstGeom>
            <a:noFill/>
            <a:ln w="3175">
              <a:solidFill>
                <a:srgbClr val="28A9D6"/>
              </a:solidFill>
              <a:round/>
            </a:ln>
            <a:extLst>
              <a:ext uri="{909E8E84-426E-40DD-AFC4-6F175D3DCCD1}">
                <a14:hiddenFill xmlns:a14="http://schemas.microsoft.com/office/drawing/2010/main">
                  <a:noFill/>
                </a14:hiddenFill>
              </a:ext>
            </a:extLst>
          </p:spPr>
        </p:cxnSp>
      </p:grpSp>
      <p:sp>
        <p:nvSpPr>
          <p:cNvPr id="2" name="标题 1"/>
          <p:cNvSpPr>
            <a:spLocks noGrp="1"/>
          </p:cNvSpPr>
          <p:nvPr>
            <p:ph type="ctrTitle"/>
          </p:nvPr>
        </p:nvSpPr>
        <p:spPr>
          <a:xfrm>
            <a:off x="-22225" y="1695450"/>
            <a:ext cx="9175750" cy="1724025"/>
          </a:xfrm>
        </p:spPr>
        <p:txBody>
          <a:bodyPr>
            <a:normAutofit/>
          </a:bodyPr>
          <a:lstStyle>
            <a:lvl1pPr>
              <a:defRPr sz="3200" b="1"/>
            </a:lvl1pPr>
          </a:lstStyle>
          <a:p>
            <a:r>
              <a:rPr lang="zh-CN" altLang="en-US"/>
              <a:t>单击此处编辑母版标题样式</a:t>
            </a:r>
          </a:p>
        </p:txBody>
      </p:sp>
      <p:sp>
        <p:nvSpPr>
          <p:cNvPr id="3" name="副标题 2"/>
          <p:cNvSpPr>
            <a:spLocks noGrp="1"/>
          </p:cNvSpPr>
          <p:nvPr>
            <p:ph type="subTitle" idx="1"/>
          </p:nvPr>
        </p:nvSpPr>
        <p:spPr>
          <a:xfrm>
            <a:off x="1373187" y="3302768"/>
            <a:ext cx="6400800" cy="665212"/>
          </a:xfrm>
        </p:spPr>
        <p:txBody>
          <a:bodyPr anchor="ctr"/>
          <a:lstStyle>
            <a:lvl1pPr marL="0" indent="0" algn="ctr">
              <a:buNone/>
              <a:defRPr b="1">
                <a:solidFill>
                  <a:schemeClr val="tx1"/>
                </a:solidFill>
                <a:latin typeface="黑体" panose="02010609060101010101" pitchFamily="2" charset="-122"/>
                <a:ea typeface="黑体" panose="02010609060101010101" pitchFamily="2"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266" name="组合 9"/>
          <p:cNvGrpSpPr/>
          <p:nvPr userDrawn="1"/>
        </p:nvGrpSpPr>
        <p:grpSpPr bwMode="auto">
          <a:xfrm>
            <a:off x="277813" y="266700"/>
            <a:ext cx="8605837" cy="4713288"/>
            <a:chOff x="277813" y="266700"/>
            <a:chExt cx="8605837" cy="4713288"/>
          </a:xfrm>
        </p:grpSpPr>
        <p:pic>
          <p:nvPicPr>
            <p:cNvPr id="11270" name="Picture 2" descr="图形1"/>
            <p:cNvPicPr>
              <a:picLocks noChangeAspect="1" noChangeArrowheads="1"/>
            </p:cNvPicPr>
            <p:nvPr userDrawn="1"/>
          </p:nvPicPr>
          <p:blipFill>
            <a:blip r:embed="rId7" cstate="email"/>
            <a:srcRect/>
            <a:stretch>
              <a:fillRect/>
            </a:stretch>
          </p:blipFill>
          <p:spPr bwMode="auto">
            <a:xfrm>
              <a:off x="7542213" y="349250"/>
              <a:ext cx="114617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1" name="Freeform 5"/>
            <p:cNvGrpSpPr/>
            <p:nvPr userDrawn="1"/>
          </p:nvGrpSpPr>
          <p:grpSpPr bwMode="auto">
            <a:xfrm>
              <a:off x="277813" y="4113213"/>
              <a:ext cx="5307012" cy="842962"/>
              <a:chOff x="0" y="0"/>
              <a:chExt cx="7692" cy="1490"/>
            </a:xfrm>
          </p:grpSpPr>
          <p:pic>
            <p:nvPicPr>
              <p:cNvPr id="11274" name="Freeform 5"/>
              <p:cNvPicPr>
                <a:picLocks noEditPoints="1" noChangeArrowheads="1"/>
              </p:cNvPicPr>
              <p:nvPr/>
            </p:nvPicPr>
            <p:blipFill>
              <a:blip r:embed="rId8" cstate="email"/>
              <a:srcRect/>
              <a:stretch>
                <a:fillRect/>
              </a:stretch>
            </p:blipFill>
            <p:spPr bwMode="auto">
              <a:xfrm>
                <a:off x="0" y="0"/>
                <a:ext cx="7692" cy="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6"/>
              <p:cNvSpPr txBox="1">
                <a:spLocks noChangeArrowheads="1"/>
              </p:cNvSpPr>
              <p:nvPr/>
            </p:nvSpPr>
            <p:spPr bwMode="auto">
              <a:xfrm>
                <a:off x="5" y="6"/>
                <a:ext cx="7680" cy="1482"/>
              </a:xfrm>
              <a:prstGeom prst="rect">
                <a:avLst/>
              </a:prstGeom>
              <a:noFill/>
              <a:ln>
                <a:noFill/>
              </a:ln>
              <a:effectLst/>
            </p:spPr>
            <p:txBody>
              <a:bodyPr lIns="121920" tIns="60960" rIns="121920" bIns="60960"/>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endParaRPr lang="zh-CN" altLang="en-US" sz="2400" dirty="0">
                  <a:latin typeface="Times New Roman" panose="02020603050405020304" pitchFamily="18" charset="0"/>
                  <a:ea typeface="黑体" panose="02010609060101010101" pitchFamily="2" charset="-122"/>
                </a:endParaRPr>
              </a:p>
            </p:txBody>
          </p:sp>
        </p:grpSp>
        <p:sp>
          <p:nvSpPr>
            <p:cNvPr id="1032" name="Rectangle 7"/>
            <p:cNvSpPr>
              <a:spLocks noChangeArrowheads="1"/>
            </p:cNvSpPr>
            <p:nvPr userDrawn="1"/>
          </p:nvSpPr>
          <p:spPr bwMode="auto">
            <a:xfrm>
              <a:off x="287338" y="4937125"/>
              <a:ext cx="8596312" cy="42863"/>
            </a:xfrm>
            <a:prstGeom prst="rect">
              <a:avLst/>
            </a:prstGeom>
            <a:solidFill>
              <a:srgbClr val="509FE2"/>
            </a:solidFill>
            <a:ln>
              <a:noFill/>
            </a:ln>
            <a:effec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dirty="0">
                <a:latin typeface="Times New Roman" panose="02020603050405020304" pitchFamily="18" charset="0"/>
                <a:ea typeface="黑体" panose="02010609060101010101" pitchFamily="2" charset="-122"/>
              </a:endParaRPr>
            </a:p>
          </p:txBody>
        </p:sp>
        <p:sp>
          <p:nvSpPr>
            <p:cNvPr id="1033" name="Rectangle 8"/>
            <p:cNvSpPr>
              <a:spLocks noChangeArrowheads="1"/>
            </p:cNvSpPr>
            <p:nvPr userDrawn="1"/>
          </p:nvSpPr>
          <p:spPr bwMode="auto">
            <a:xfrm flipH="1">
              <a:off x="1493838" y="266700"/>
              <a:ext cx="7200900" cy="36513"/>
            </a:xfrm>
            <a:prstGeom prst="rect">
              <a:avLst/>
            </a:prstGeom>
            <a:solidFill>
              <a:srgbClr val="3297EC"/>
            </a:solidFill>
            <a:ln>
              <a:noFill/>
            </a:ln>
            <a:effec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dirty="0">
                <a:latin typeface="Times New Roman" panose="02020603050405020304" pitchFamily="18" charset="0"/>
                <a:ea typeface="黑体" panose="02010609060101010101" pitchFamily="2" charset="-122"/>
              </a:endParaRPr>
            </a:p>
          </p:txBody>
        </p:sp>
      </p:grpSp>
      <p:sp>
        <p:nvSpPr>
          <p:cNvPr id="11268" name="标题占位符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1269" name="文本占位符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Times New Roman" panose="02020603050405020304" pitchFamily="18" charset="0"/>
          <a:ea typeface="黑体" panose="02010609060101010101" pitchFamily="2" charset="-122"/>
        </a:defRPr>
      </a:lvl2pPr>
      <a:lvl3pPr algn="ctr" rtl="0" eaLnBrk="0" fontAlgn="base" hangingPunct="0">
        <a:spcBef>
          <a:spcPct val="0"/>
        </a:spcBef>
        <a:spcAft>
          <a:spcPct val="0"/>
        </a:spcAft>
        <a:defRPr sz="2800" b="1">
          <a:solidFill>
            <a:schemeClr val="tx1"/>
          </a:solidFill>
          <a:latin typeface="Times New Roman" panose="02020603050405020304" pitchFamily="18" charset="0"/>
          <a:ea typeface="黑体" panose="02010609060101010101" pitchFamily="2" charset="-122"/>
        </a:defRPr>
      </a:lvl3pPr>
      <a:lvl4pPr algn="ctr" rtl="0" eaLnBrk="0" fontAlgn="base" hangingPunct="0">
        <a:spcBef>
          <a:spcPct val="0"/>
        </a:spcBef>
        <a:spcAft>
          <a:spcPct val="0"/>
        </a:spcAft>
        <a:defRPr sz="2800" b="1">
          <a:solidFill>
            <a:schemeClr val="tx1"/>
          </a:solidFill>
          <a:latin typeface="Times New Roman" panose="02020603050405020304" pitchFamily="18" charset="0"/>
          <a:ea typeface="黑体" panose="02010609060101010101" pitchFamily="2" charset="-122"/>
        </a:defRPr>
      </a:lvl4pPr>
      <a:lvl5pPr algn="ctr" rtl="0" eaLnBrk="0" fontAlgn="base" hangingPunct="0">
        <a:spcBef>
          <a:spcPct val="0"/>
        </a:spcBef>
        <a:spcAft>
          <a:spcPct val="0"/>
        </a:spcAft>
        <a:defRPr sz="2800" b="1">
          <a:solidFill>
            <a:schemeClr val="tx1"/>
          </a:solidFill>
          <a:latin typeface="Times New Roman" panose="02020603050405020304" pitchFamily="18" charset="0"/>
          <a:ea typeface="黑体" panose="02010609060101010101" pitchFamily="2" charset="-122"/>
        </a:defRPr>
      </a:lvl5pPr>
      <a:lvl6pPr marL="457200" algn="ctr" rtl="0" fontAlgn="base">
        <a:spcBef>
          <a:spcPct val="0"/>
        </a:spcBef>
        <a:spcAft>
          <a:spcPct val="0"/>
        </a:spcAft>
        <a:defRPr sz="2800" b="1">
          <a:solidFill>
            <a:schemeClr val="tx1"/>
          </a:solidFill>
          <a:latin typeface="Times New Roman" panose="02020603050405020304" pitchFamily="18" charset="0"/>
          <a:ea typeface="黑体" panose="02010609060101010101" pitchFamily="2" charset="-122"/>
        </a:defRPr>
      </a:lvl6pPr>
      <a:lvl7pPr marL="914400" algn="ctr" rtl="0" fontAlgn="base">
        <a:spcBef>
          <a:spcPct val="0"/>
        </a:spcBef>
        <a:spcAft>
          <a:spcPct val="0"/>
        </a:spcAft>
        <a:defRPr sz="2800" b="1">
          <a:solidFill>
            <a:schemeClr val="tx1"/>
          </a:solidFill>
          <a:latin typeface="Times New Roman" panose="02020603050405020304" pitchFamily="18" charset="0"/>
          <a:ea typeface="黑体" panose="02010609060101010101" pitchFamily="2" charset="-122"/>
        </a:defRPr>
      </a:lvl7pPr>
      <a:lvl8pPr marL="1371600" algn="ctr" rtl="0" fontAlgn="base">
        <a:spcBef>
          <a:spcPct val="0"/>
        </a:spcBef>
        <a:spcAft>
          <a:spcPct val="0"/>
        </a:spcAft>
        <a:defRPr sz="2800" b="1">
          <a:solidFill>
            <a:schemeClr val="tx1"/>
          </a:solidFill>
          <a:latin typeface="Times New Roman" panose="02020603050405020304" pitchFamily="18" charset="0"/>
          <a:ea typeface="黑体" panose="02010609060101010101" pitchFamily="2" charset="-122"/>
        </a:defRPr>
      </a:lvl8pPr>
      <a:lvl9pPr marL="1828800" algn="ctr" rtl="0" fontAlgn="base">
        <a:spcBef>
          <a:spcPct val="0"/>
        </a:spcBef>
        <a:spcAft>
          <a:spcPct val="0"/>
        </a:spcAft>
        <a:defRPr sz="2800" b="1">
          <a:solidFill>
            <a:schemeClr val="tx1"/>
          </a:solidFill>
          <a:latin typeface="Times New Roman" panose="02020603050405020304" pitchFamily="18" charset="0"/>
          <a:ea typeface="黑体" panose="02010609060101010101" pitchFamily="2" charset="-122"/>
        </a:defRPr>
      </a:lvl9pPr>
    </p:titleStyle>
    <p:bodyStyle>
      <a:lvl1pPr marL="342900" indent="-342900" algn="l" rtl="0" eaLnBrk="0" fontAlgn="base" hangingPunct="0">
        <a:lnSpc>
          <a:spcPct val="120000"/>
        </a:lnSpc>
        <a:spcBef>
          <a:spcPct val="0"/>
        </a:spcBef>
        <a:spcAft>
          <a:spcPct val="0"/>
        </a:spcAft>
        <a:buChar char="•"/>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8.bin"/><Relationship Id="rId10" Type="http://schemas.openxmlformats.org/officeDocument/2006/relationships/image" Target="../media/image21.wmf"/><Relationship Id="rId4" Type="http://schemas.openxmlformats.org/officeDocument/2006/relationships/image" Target="../media/image17.wmf"/><Relationship Id="rId9" Type="http://schemas.openxmlformats.org/officeDocument/2006/relationships/oleObject" Target="../embeddings/oleObject20.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28.wmf"/><Relationship Id="rId2" Type="http://schemas.openxmlformats.org/officeDocument/2006/relationships/slideLayout" Target="../slideLayouts/slideLayout3.xml"/><Relationship Id="rId1" Type="http://schemas.openxmlformats.org/officeDocument/2006/relationships/vmlDrawing" Target="../drawings/vmlDrawing8.vml"/><Relationship Id="rId6" Type="http://schemas.openxmlformats.org/officeDocument/2006/relationships/image" Target="../media/image25.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oleObject" Target="../embeddings/oleObject31.bin"/><Relationship Id="rId2" Type="http://schemas.openxmlformats.org/officeDocument/2006/relationships/slideLayout" Target="../slideLayouts/slideLayout3.xml"/><Relationship Id="rId1" Type="http://schemas.openxmlformats.org/officeDocument/2006/relationships/vmlDrawing" Target="../drawings/vmlDrawing9.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image" Target="../media/image29.wmf"/></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vmlDrawing" Target="../drawings/vmlDrawing10.vml"/><Relationship Id="rId5" Type="http://schemas.openxmlformats.org/officeDocument/2006/relationships/image" Target="../media/image16.wmf"/><Relationship Id="rId4" Type="http://schemas.openxmlformats.org/officeDocument/2006/relationships/oleObject" Target="../embeddings/oleObject32.bin"/></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oleObject" Target="../embeddings/oleObject2.bin"/><Relationship Id="rId12" Type="http://schemas.openxmlformats.org/officeDocument/2006/relationships/image" Target="../media/image9.wmf"/><Relationship Id="rId2" Type="http://schemas.openxmlformats.org/officeDocument/2006/relationships/slideLayout" Target="../slideLayouts/slideLayout3.xml"/><Relationship Id="rId16" Type="http://schemas.openxmlformats.org/officeDocument/2006/relationships/image" Target="../media/image11.wmf"/><Relationship Id="rId1" Type="http://schemas.openxmlformats.org/officeDocument/2006/relationships/vmlDrawing" Target="../drawings/vmlDrawing1.vml"/><Relationship Id="rId6" Type="http://schemas.openxmlformats.org/officeDocument/2006/relationships/image" Target="../media/image6.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8.wmf"/><Relationship Id="rId4" Type="http://schemas.openxmlformats.org/officeDocument/2006/relationships/image" Target="../media/image5.png"/><Relationship Id="rId9" Type="http://schemas.openxmlformats.org/officeDocument/2006/relationships/oleObject" Target="../embeddings/oleObject3.bin"/><Relationship Id="rId14" Type="http://schemas.openxmlformats.org/officeDocument/2006/relationships/image" Target="../media/image10.wmf"/></Relationships>
</file>

<file path=ppt/slides/_rels/slide5.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1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21.wmf"/><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18.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3.xml"/><Relationship Id="rId1" Type="http://schemas.openxmlformats.org/officeDocument/2006/relationships/vmlDrawing" Target="../drawings/vmlDrawing5.vml"/><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4000" dirty="0">
                <a:latin typeface="微软雅黑" panose="020B0503020204020204" pitchFamily="34" charset="-122"/>
                <a:ea typeface="微软雅黑" panose="020B0503020204020204" pitchFamily="34" charset="-122"/>
              </a:rPr>
              <a:t>有理数的除法</a:t>
            </a:r>
            <a:endParaRPr lang="zh-CN" altLang="en-US" sz="4000" dirty="0"/>
          </a:p>
        </p:txBody>
      </p:sp>
      <p:sp>
        <p:nvSpPr>
          <p:cNvPr id="4" name="矩形 3"/>
          <p:cNvSpPr/>
          <p:nvPr/>
        </p:nvSpPr>
        <p:spPr>
          <a:xfrm>
            <a:off x="0" y="4176673"/>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74750" y="671513"/>
            <a:ext cx="6824663" cy="2455862"/>
          </a:xfrm>
          <a:prstGeom prst="rect">
            <a:avLst/>
          </a:prstGeom>
        </p:spPr>
        <p:txBody>
          <a:bodyPr>
            <a:spAutoFit/>
          </a:bodyPr>
          <a:lstStyle/>
          <a:p>
            <a:pPr eaLnBrk="1" hangingPunct="1">
              <a:lnSpc>
                <a:spcPct val="120000"/>
              </a:lnSpc>
              <a:defRPr/>
            </a:pPr>
            <a:r>
              <a:rPr lang="zh-CN" altLang="en-US" sz="3200" b="1" dirty="0">
                <a:latin typeface="+mn-lt"/>
                <a:ea typeface="+mn-ea"/>
              </a:rPr>
              <a:t>当被除数、除数都是整数且能整除时，选择方法：</a:t>
            </a:r>
            <a:endParaRPr lang="en-US" altLang="zh-CN" sz="3200" b="1" dirty="0">
              <a:latin typeface="+mn-lt"/>
              <a:ea typeface="+mn-ea"/>
            </a:endParaRPr>
          </a:p>
          <a:p>
            <a:pPr eaLnBrk="1" hangingPunct="1">
              <a:lnSpc>
                <a:spcPct val="120000"/>
              </a:lnSpc>
              <a:defRPr/>
            </a:pPr>
            <a:r>
              <a:rPr lang="zh-CN" altLang="en-US" sz="3200" b="1" dirty="0">
                <a:latin typeface="+mn-lt"/>
                <a:ea typeface="+mn-ea"/>
              </a:rPr>
              <a:t>先</a:t>
            </a:r>
            <a:r>
              <a:rPr lang="zh-CN" altLang="en-US" sz="3200" b="1" u="sng" dirty="0">
                <a:latin typeface="+mn-lt"/>
                <a:ea typeface="+mn-ea"/>
              </a:rPr>
              <a:t>                                     </a:t>
            </a:r>
            <a:r>
              <a:rPr lang="zh-CN" altLang="en-US" sz="3200" b="1" dirty="0">
                <a:latin typeface="+mn-lt"/>
                <a:ea typeface="+mn-ea"/>
              </a:rPr>
              <a:t>，</a:t>
            </a:r>
            <a:endParaRPr lang="en-US" altLang="zh-CN" sz="3200" b="1" dirty="0">
              <a:latin typeface="+mn-lt"/>
              <a:ea typeface="+mn-ea"/>
            </a:endParaRPr>
          </a:p>
          <a:p>
            <a:pPr eaLnBrk="1" hangingPunct="1">
              <a:lnSpc>
                <a:spcPct val="120000"/>
              </a:lnSpc>
              <a:defRPr/>
            </a:pPr>
            <a:r>
              <a:rPr lang="zh-CN" altLang="en-US" sz="3200" b="1" dirty="0">
                <a:latin typeface="+mn-lt"/>
                <a:ea typeface="+mn-ea"/>
              </a:rPr>
              <a:t>再</a:t>
            </a:r>
            <a:r>
              <a:rPr lang="zh-CN" altLang="en-US" sz="3200" b="1" u="sng" dirty="0">
                <a:latin typeface="+mn-lt"/>
                <a:ea typeface="+mn-ea"/>
              </a:rPr>
              <a:t>                                      </a:t>
            </a:r>
            <a:r>
              <a:rPr lang="zh-CN" altLang="en-US" sz="3200" b="1" dirty="0">
                <a:latin typeface="+mn-lt"/>
                <a:ea typeface="+mn-ea"/>
              </a:rPr>
              <a:t>.</a:t>
            </a:r>
          </a:p>
        </p:txBody>
      </p:sp>
      <p:sp>
        <p:nvSpPr>
          <p:cNvPr id="21" name="矩形 20"/>
          <p:cNvSpPr/>
          <p:nvPr/>
        </p:nvSpPr>
        <p:spPr>
          <a:xfrm>
            <a:off x="1709738" y="3786188"/>
            <a:ext cx="1908175" cy="584200"/>
          </a:xfrm>
          <a:prstGeom prst="rect">
            <a:avLst/>
          </a:prstGeom>
        </p:spPr>
        <p:txBody>
          <a:bodyPr>
            <a:spAutoFit/>
          </a:bodyPr>
          <a:lstStyle/>
          <a:p>
            <a:pPr eaLnBrk="1" hangingPunct="1">
              <a:defRPr/>
            </a:pPr>
            <a:r>
              <a:rPr lang="zh-CN" altLang="en-US" sz="3200" dirty="0">
                <a:solidFill>
                  <a:srgbClr val="FF0000"/>
                </a:solidFill>
                <a:latin typeface="+mn-lt"/>
                <a:ea typeface="+mn-ea"/>
              </a:rPr>
              <a:t>确定符号</a:t>
            </a:r>
          </a:p>
        </p:txBody>
      </p:sp>
      <p:sp>
        <p:nvSpPr>
          <p:cNvPr id="22" name="矩形 21"/>
          <p:cNvSpPr/>
          <p:nvPr/>
        </p:nvSpPr>
        <p:spPr>
          <a:xfrm>
            <a:off x="4586288" y="3786188"/>
            <a:ext cx="3201987" cy="584200"/>
          </a:xfrm>
          <a:prstGeom prst="rect">
            <a:avLst/>
          </a:prstGeom>
        </p:spPr>
        <p:txBody>
          <a:bodyPr>
            <a:spAutoFit/>
          </a:bodyPr>
          <a:lstStyle/>
          <a:p>
            <a:pPr eaLnBrk="1" hangingPunct="1">
              <a:defRPr/>
            </a:pPr>
            <a:r>
              <a:rPr lang="zh-CN" altLang="en-US" sz="3200" dirty="0">
                <a:solidFill>
                  <a:srgbClr val="FF0000"/>
                </a:solidFill>
                <a:latin typeface="+mn-lt"/>
                <a:ea typeface="+mn-ea"/>
              </a:rPr>
              <a:t>做绝对值的除法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5.55556E-7 -1.23457E-6 L 0.08437 -0.37994 " pathEditMode="relative" rAng="0" ptsTypes="AA">
                                      <p:cBhvr>
                                        <p:cTn id="6" dur="2000" fill="hold"/>
                                        <p:tgtEl>
                                          <p:spTgt spid="21"/>
                                        </p:tgtEl>
                                        <p:attrNameLst>
                                          <p:attrName>ppt_x</p:attrName>
                                          <p:attrName>ppt_y</p:attrName>
                                        </p:attrNameLst>
                                      </p:cBhvr>
                                      <p:rCtr x="4219" y="-19012"/>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2.5E-6 -1.23457E-6 L -0.2809 -0.26481 " pathEditMode="relative" rAng="0" ptsTypes="AA">
                                      <p:cBhvr>
                                        <p:cTn id="10" dur="2000" fill="hold"/>
                                        <p:tgtEl>
                                          <p:spTgt spid="22"/>
                                        </p:tgtEl>
                                        <p:attrNameLst>
                                          <p:attrName>ppt_x</p:attrName>
                                          <p:attrName>ppt_y</p:attrName>
                                        </p:attrNameLst>
                                      </p:cBhvr>
                                      <p:rCtr x="-14045" y="-1324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1073150" y="784225"/>
            <a:ext cx="871538" cy="5238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dirty="0">
                <a:latin typeface="+mn-lt"/>
                <a:ea typeface="+mn-ea"/>
              </a:rPr>
              <a:t>例</a:t>
            </a:r>
            <a:r>
              <a:rPr lang="en-US" altLang="zh-CN" sz="2800" b="1" dirty="0">
                <a:latin typeface="+mn-lt"/>
                <a:ea typeface="+mn-ea"/>
              </a:rPr>
              <a:t>5</a:t>
            </a:r>
          </a:p>
        </p:txBody>
      </p:sp>
      <p:graphicFrame>
        <p:nvGraphicFramePr>
          <p:cNvPr id="6146" name="Object 12"/>
          <p:cNvGraphicFramePr>
            <a:graphicFrameLocks noChangeAspect="1"/>
          </p:cNvGraphicFramePr>
          <p:nvPr/>
        </p:nvGraphicFramePr>
        <p:xfrm>
          <a:off x="2386013" y="2903538"/>
          <a:ext cx="2319337" cy="1006475"/>
        </p:xfrm>
        <a:graphic>
          <a:graphicData uri="http://schemas.openxmlformats.org/presentationml/2006/ole">
            <mc:AlternateContent xmlns:mc="http://schemas.openxmlformats.org/markup-compatibility/2006">
              <mc:Choice xmlns:v="urn:schemas-microsoft-com:vml" Requires="v">
                <p:oleObj spid="_x0000_s6169" name="Equation" r:id="rId3" imgW="939165" imgH="444500" progId="Equation.DSMT4">
                  <p:embed/>
                </p:oleObj>
              </mc:Choice>
              <mc:Fallback>
                <p:oleObj name="Equation" r:id="rId3" imgW="939165" imgH="444500"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013" y="2903538"/>
                        <a:ext cx="23193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47" name="Object 16"/>
          <p:cNvGraphicFramePr>
            <a:graphicFrameLocks noChangeAspect="1"/>
          </p:cNvGraphicFramePr>
          <p:nvPr/>
        </p:nvGraphicFramePr>
        <p:xfrm>
          <a:off x="2386013" y="3808413"/>
          <a:ext cx="576262" cy="879475"/>
        </p:xfrm>
        <a:graphic>
          <a:graphicData uri="http://schemas.openxmlformats.org/presentationml/2006/ole">
            <mc:AlternateContent xmlns:mc="http://schemas.openxmlformats.org/markup-compatibility/2006">
              <mc:Choice xmlns:v="urn:schemas-microsoft-com:vml" Requires="v">
                <p:oleObj spid="_x0000_s6170" name="Equation" r:id="rId5" imgW="266700" imgH="405765" progId="Equation.DSMT4">
                  <p:embed/>
                </p:oleObj>
              </mc:Choice>
              <mc:Fallback>
                <p:oleObj name="Equation" r:id="rId5" imgW="266700" imgH="405765"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6013" y="3808413"/>
                        <a:ext cx="576262"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 Box 18"/>
          <p:cNvSpPr txBox="1">
            <a:spLocks noChangeArrowheads="1"/>
          </p:cNvSpPr>
          <p:nvPr/>
        </p:nvSpPr>
        <p:spPr bwMode="auto">
          <a:xfrm>
            <a:off x="1073150" y="1943100"/>
            <a:ext cx="973138" cy="519113"/>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dirty="0">
                <a:latin typeface="+mn-lt"/>
                <a:ea typeface="+mn-ea"/>
              </a:rPr>
              <a:t>解</a:t>
            </a:r>
            <a:r>
              <a:rPr lang="zh-CN" altLang="en-US" sz="2800" dirty="0">
                <a:latin typeface="+mn-lt"/>
                <a:ea typeface="+mn-ea"/>
              </a:rPr>
              <a:t>：</a:t>
            </a:r>
            <a:endParaRPr lang="zh-CN" altLang="en-US" sz="2800" b="1" dirty="0">
              <a:latin typeface="+mn-lt"/>
              <a:ea typeface="+mn-ea"/>
            </a:endParaRPr>
          </a:p>
        </p:txBody>
      </p:sp>
      <p:graphicFrame>
        <p:nvGraphicFramePr>
          <p:cNvPr id="6148" name="Object 12"/>
          <p:cNvGraphicFramePr>
            <a:graphicFrameLocks noChangeAspect="1"/>
          </p:cNvGraphicFramePr>
          <p:nvPr/>
        </p:nvGraphicFramePr>
        <p:xfrm>
          <a:off x="2606675" y="1744663"/>
          <a:ext cx="2122488" cy="1033462"/>
        </p:xfrm>
        <a:graphic>
          <a:graphicData uri="http://schemas.openxmlformats.org/presentationml/2006/ole">
            <mc:AlternateContent xmlns:mc="http://schemas.openxmlformats.org/markup-compatibility/2006">
              <mc:Choice xmlns:v="urn:schemas-microsoft-com:vml" Requires="v">
                <p:oleObj spid="_x0000_s6171" name="Equation" r:id="rId7" imgW="837565" imgH="444500" progId="Equation.DSMT4">
                  <p:embed/>
                </p:oleObj>
              </mc:Choice>
              <mc:Fallback>
                <p:oleObj name="Equation" r:id="rId7" imgW="837565" imgH="444500"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06675" y="1744663"/>
                        <a:ext cx="2122488"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2"/>
          <p:cNvGraphicFramePr>
            <a:graphicFrameLocks noChangeAspect="1"/>
          </p:cNvGraphicFramePr>
          <p:nvPr/>
        </p:nvGraphicFramePr>
        <p:xfrm>
          <a:off x="2409825" y="574675"/>
          <a:ext cx="2017713" cy="982663"/>
        </p:xfrm>
        <a:graphic>
          <a:graphicData uri="http://schemas.openxmlformats.org/presentationml/2006/ole">
            <mc:AlternateContent xmlns:mc="http://schemas.openxmlformats.org/markup-compatibility/2006">
              <mc:Choice xmlns:v="urn:schemas-microsoft-com:vml" Requires="v">
                <p:oleObj spid="_x0000_s6172" name="Equation" r:id="rId9" imgW="837565" imgH="444500" progId="Equation.DSMT4">
                  <p:embed/>
                </p:oleObj>
              </mc:Choice>
              <mc:Fallback>
                <p:oleObj name="Equation" r:id="rId9" imgW="837565" imgH="444500" progId="Equation.DSMT4">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09825" y="574675"/>
                        <a:ext cx="2017713" cy="982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Text Box 31"/>
          <p:cNvSpPr txBox="1">
            <a:spLocks noChangeArrowheads="1"/>
          </p:cNvSpPr>
          <p:nvPr/>
        </p:nvSpPr>
        <p:spPr bwMode="auto">
          <a:xfrm>
            <a:off x="1851025" y="762000"/>
            <a:ext cx="647700" cy="519113"/>
          </a:xfrm>
          <a:prstGeom prst="rect">
            <a:avLst/>
          </a:prstGeom>
          <a:noFill/>
          <a:ln>
            <a:noFill/>
          </a:ln>
          <a:effectLst/>
        </p:spPr>
        <p:txBody>
          <a:bodyPr>
            <a:spAutoFit/>
          </a:bodyPr>
          <a:lstStyle/>
          <a:p>
            <a:pPr eaLnBrk="1" hangingPunct="1">
              <a:spcBef>
                <a:spcPct val="50000"/>
              </a:spcBef>
              <a:defRPr/>
            </a:pPr>
            <a:r>
              <a:rPr lang="en-US" altLang="zh-CN" sz="2800" b="1" dirty="0">
                <a:latin typeface="+mn-lt"/>
                <a:ea typeface="+mn-ea"/>
              </a:rPr>
              <a:t>(2)</a:t>
            </a:r>
          </a:p>
        </p:txBody>
      </p:sp>
      <p:sp>
        <p:nvSpPr>
          <p:cNvPr id="16" name="Text Box 32"/>
          <p:cNvSpPr txBox="1">
            <a:spLocks noChangeArrowheads="1"/>
          </p:cNvSpPr>
          <p:nvPr/>
        </p:nvSpPr>
        <p:spPr bwMode="auto">
          <a:xfrm>
            <a:off x="1816100" y="1943100"/>
            <a:ext cx="863600" cy="519113"/>
          </a:xfrm>
          <a:prstGeom prst="rect">
            <a:avLst/>
          </a:prstGeom>
          <a:noFill/>
          <a:ln>
            <a:noFill/>
          </a:ln>
          <a:effectLst/>
        </p:spPr>
        <p:txBody>
          <a:bodyPr>
            <a:spAutoFit/>
          </a:bodyPr>
          <a:lstStyle/>
          <a:p>
            <a:pPr eaLnBrk="1" hangingPunct="1">
              <a:spcBef>
                <a:spcPct val="50000"/>
              </a:spcBef>
              <a:defRPr/>
            </a:pPr>
            <a:r>
              <a:rPr lang="zh-CN" altLang="en-US" sz="2800" b="1" dirty="0">
                <a:latin typeface="+mn-lt"/>
                <a:ea typeface="+mn-ea"/>
              </a:rPr>
              <a:t>(</a:t>
            </a:r>
            <a:r>
              <a:rPr lang="en-US" altLang="zh-CN" sz="2800" b="1" dirty="0">
                <a:latin typeface="+mn-lt"/>
                <a:ea typeface="+mn-ea"/>
              </a:rPr>
              <a:t>2)</a:t>
            </a:r>
          </a:p>
        </p:txBody>
      </p:sp>
      <p:sp>
        <p:nvSpPr>
          <p:cNvPr id="17" name="矩形 16"/>
          <p:cNvSpPr/>
          <p:nvPr/>
        </p:nvSpPr>
        <p:spPr>
          <a:xfrm>
            <a:off x="5113338" y="1406525"/>
            <a:ext cx="3252787" cy="2455863"/>
          </a:xfrm>
          <a:prstGeom prst="rect">
            <a:avLst/>
          </a:prstGeom>
        </p:spPr>
        <p:txBody>
          <a:bodyPr>
            <a:spAutoFit/>
          </a:bodyPr>
          <a:lstStyle/>
          <a:p>
            <a:pPr eaLnBrk="1" hangingPunct="1">
              <a:lnSpc>
                <a:spcPct val="120000"/>
              </a:lnSpc>
              <a:defRPr/>
            </a:pPr>
            <a:r>
              <a:rPr lang="zh-CN" altLang="en-US" sz="3200" b="1" dirty="0">
                <a:latin typeface="+mn-lt"/>
                <a:ea typeface="+mn-ea"/>
              </a:rPr>
              <a:t>当除数是分数时，一般选择方法：</a:t>
            </a:r>
            <a:r>
              <a:rPr lang="zh-CN" altLang="en-US" sz="3200" b="1" dirty="0">
                <a:solidFill>
                  <a:srgbClr val="FF0000"/>
                </a:solidFill>
                <a:latin typeface="+mn-lt"/>
                <a:ea typeface="+mn-ea"/>
              </a:rPr>
              <a:t>把除法转化为乘法进行计算</a:t>
            </a:r>
            <a:r>
              <a:rPr lang="en-US" altLang="zh-CN" sz="3200" b="1" dirty="0">
                <a:latin typeface="+mn-lt"/>
                <a:ea typeface="+mn-ea"/>
              </a:rPr>
              <a:t>.</a:t>
            </a:r>
            <a:endParaRPr lang="zh-CN" altLang="en-US" sz="3200" b="1" dirty="0">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anim calcmode="lin" valueType="num">
                                      <p:cBhvr>
                                        <p:cTn id="21" dur="1000" fill="hold"/>
                                        <p:tgtEl>
                                          <p:spTgt spid="17"/>
                                        </p:tgtEl>
                                        <p:attrNameLst>
                                          <p:attrName>ppt_x</p:attrName>
                                        </p:attrNameLst>
                                      </p:cBhvr>
                                      <p:tavLst>
                                        <p:tav tm="0">
                                          <p:val>
                                            <p:strVal val="#ppt_x"/>
                                          </p:val>
                                        </p:tav>
                                        <p:tav tm="100000">
                                          <p:val>
                                            <p:strVal val="#ppt_x"/>
                                          </p:val>
                                        </p:tav>
                                      </p:tavLst>
                                    </p:anim>
                                    <p:anim calcmode="lin" valueType="num">
                                      <p:cBhvr>
                                        <p:cTn id="2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5"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131888" y="858838"/>
            <a:ext cx="6900862" cy="2456057"/>
          </a:xfrm>
          <a:prstGeom prst="rect">
            <a:avLst/>
          </a:prstGeom>
        </p:spPr>
        <p:txBody>
          <a:bodyPr>
            <a:spAutoFit/>
          </a:bodyPr>
          <a:lstStyle/>
          <a:p>
            <a:pPr eaLnBrk="1" hangingPunct="1">
              <a:lnSpc>
                <a:spcPct val="120000"/>
              </a:lnSpc>
              <a:defRPr/>
            </a:pPr>
            <a:r>
              <a:rPr lang="zh-CN" altLang="en-US" sz="3200" b="1" dirty="0">
                <a:latin typeface="+mn-lt"/>
                <a:ea typeface="+mn-ea"/>
              </a:rPr>
              <a:t>总结</a:t>
            </a:r>
            <a:r>
              <a:rPr lang="zh-CN" altLang="en-US" sz="3200" b="1" dirty="0" smtClean="0">
                <a:latin typeface="+mn-lt"/>
                <a:ea typeface="+mn-ea"/>
              </a:rPr>
              <a:t>：</a:t>
            </a:r>
            <a:endParaRPr lang="en-US" altLang="zh-CN" sz="3200" b="1" dirty="0">
              <a:latin typeface="+mn-lt"/>
              <a:ea typeface="+mn-ea"/>
            </a:endParaRPr>
          </a:p>
          <a:p>
            <a:pPr eaLnBrk="1" hangingPunct="1">
              <a:lnSpc>
                <a:spcPct val="120000"/>
              </a:lnSpc>
              <a:defRPr/>
            </a:pPr>
            <a:r>
              <a:rPr lang="zh-CN" altLang="en-US" sz="3200" b="1" dirty="0">
                <a:latin typeface="+mn-lt"/>
                <a:ea typeface="+mn-ea"/>
              </a:rPr>
              <a:t>在做除法运算时：先定符号，再算绝对值．若算式中有小数、带分数，一般情况下先化成真分数和假分数</a:t>
            </a:r>
            <a:r>
              <a:rPr lang="en-US" altLang="zh-CN" sz="3200" b="1" dirty="0">
                <a:latin typeface="+mn-lt"/>
                <a:ea typeface="+mn-ea"/>
              </a:rPr>
              <a:t>.</a:t>
            </a:r>
            <a:endParaRPr lang="zh-CN" altLang="en-US" sz="3200" b="1" dirty="0">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2" name="组合 1"/>
          <p:cNvGrpSpPr/>
          <p:nvPr/>
        </p:nvGrpSpPr>
        <p:grpSpPr bwMode="auto">
          <a:xfrm>
            <a:off x="1008063" y="969963"/>
            <a:ext cx="7302500" cy="2627312"/>
            <a:chOff x="1008062" y="1023938"/>
            <a:chExt cx="7302219" cy="2627328"/>
          </a:xfrm>
        </p:grpSpPr>
        <p:sp>
          <p:nvSpPr>
            <p:cNvPr id="12" name="矩形 11"/>
            <p:cNvSpPr/>
            <p:nvPr/>
          </p:nvSpPr>
          <p:spPr bwMode="auto">
            <a:xfrm>
              <a:off x="1008062" y="1023938"/>
              <a:ext cx="7302219" cy="2505090"/>
            </a:xfrm>
            <a:prstGeom prst="rect">
              <a:avLst/>
            </a:prstGeom>
          </p:spPr>
          <p:txBody>
            <a:bodyPr>
              <a:spAutoFit/>
            </a:bodyPr>
            <a:lstStyle/>
            <a:p>
              <a:pPr eaLnBrk="1" hangingPunct="1">
                <a:lnSpc>
                  <a:spcPct val="140000"/>
                </a:lnSpc>
                <a:defRPr/>
              </a:pPr>
              <a:r>
                <a:rPr lang="zh-CN" altLang="en-US" sz="2800" b="1" dirty="0">
                  <a:latin typeface="+mj-lt"/>
                  <a:ea typeface="黑体" panose="02010609060101010101" pitchFamily="2" charset="-122"/>
                </a:rPr>
                <a:t>计算：</a:t>
              </a:r>
              <a:endParaRPr lang="en-US" altLang="zh-CN" sz="2800" b="1" dirty="0">
                <a:latin typeface="+mj-lt"/>
                <a:ea typeface="黑体" panose="02010609060101010101" pitchFamily="2" charset="-122"/>
              </a:endParaRPr>
            </a:p>
            <a:p>
              <a:pPr eaLnBrk="1" hangingPunct="1">
                <a:lnSpc>
                  <a:spcPct val="140000"/>
                </a:lnSpc>
                <a:defRPr/>
              </a:pPr>
              <a:r>
                <a:rPr lang="zh-CN" altLang="en-US" sz="2800" b="1" dirty="0">
                  <a:latin typeface="+mj-lt"/>
                  <a:ea typeface="黑体" panose="02010609060101010101" pitchFamily="2" charset="-122"/>
                </a:rPr>
                <a:t>①</a:t>
              </a:r>
              <a:r>
                <a:rPr lang="en-US" altLang="zh-CN" sz="2800" b="1" dirty="0">
                  <a:latin typeface="+mj-lt"/>
                  <a:ea typeface="黑体" panose="02010609060101010101" pitchFamily="2" charset="-122"/>
                </a:rPr>
                <a:t>(-18)÷6       ②(-63)÷(-7)        ③1÷(-9)</a:t>
              </a:r>
            </a:p>
            <a:p>
              <a:pPr eaLnBrk="1" hangingPunct="1">
                <a:lnSpc>
                  <a:spcPct val="140000"/>
                </a:lnSpc>
                <a:defRPr/>
              </a:pPr>
              <a:endParaRPr lang="en-US" altLang="zh-CN" sz="2800" b="1" dirty="0">
                <a:latin typeface="+mj-lt"/>
                <a:ea typeface="黑体" panose="02010609060101010101" pitchFamily="2" charset="-122"/>
              </a:endParaRPr>
            </a:p>
            <a:p>
              <a:pPr eaLnBrk="1" hangingPunct="1">
                <a:lnSpc>
                  <a:spcPct val="140000"/>
                </a:lnSpc>
                <a:defRPr/>
              </a:pPr>
              <a:r>
                <a:rPr lang="en-US" altLang="zh-CN" sz="2800" b="1" dirty="0">
                  <a:latin typeface="+mj-lt"/>
                  <a:ea typeface="黑体" panose="02010609060101010101" pitchFamily="2" charset="-122"/>
                </a:rPr>
                <a:t>④0÷(-8)         ⑤(-6.5)÷0.13      ⑥</a:t>
              </a:r>
            </a:p>
          </p:txBody>
        </p:sp>
        <p:graphicFrame>
          <p:nvGraphicFramePr>
            <p:cNvPr id="7171" name="Object 4"/>
            <p:cNvGraphicFramePr>
              <a:graphicFrameLocks noChangeAspect="1"/>
            </p:cNvGraphicFramePr>
            <p:nvPr/>
          </p:nvGraphicFramePr>
          <p:xfrm>
            <a:off x="6373627" y="2825686"/>
            <a:ext cx="1855695" cy="825580"/>
          </p:xfrm>
          <a:graphic>
            <a:graphicData uri="http://schemas.openxmlformats.org/presentationml/2006/ole">
              <mc:AlternateContent xmlns:mc="http://schemas.openxmlformats.org/markup-compatibility/2006">
                <mc:Choice xmlns:v="urn:schemas-microsoft-com:vml" Requires="v">
                  <p:oleObj spid="_x0000_s7191" name="Equation" r:id="rId3" imgW="914400" imgH="444500" progId="Equation.DSMT4">
                    <p:embed/>
                  </p:oleObj>
                </mc:Choice>
                <mc:Fallback>
                  <p:oleObj name="Equation" r:id="rId3" imgW="914400" imgH="4445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3627" y="2825686"/>
                          <a:ext cx="1855695" cy="825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7173" name="组合 4"/>
          <p:cNvGrpSpPr/>
          <p:nvPr/>
        </p:nvGrpSpPr>
        <p:grpSpPr bwMode="auto">
          <a:xfrm>
            <a:off x="998538" y="447675"/>
            <a:ext cx="2182812" cy="561975"/>
            <a:chOff x="1427163" y="438151"/>
            <a:chExt cx="2182812" cy="561773"/>
          </a:xfrm>
        </p:grpSpPr>
        <p:sp>
          <p:nvSpPr>
            <p:cNvPr id="8" name="五边形 7"/>
            <p:cNvSpPr/>
            <p:nvPr/>
          </p:nvSpPr>
          <p:spPr>
            <a:xfrm>
              <a:off x="1436688" y="504802"/>
              <a:ext cx="1754187" cy="495122"/>
            </a:xfrm>
            <a:prstGeom prst="homePlat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9" name="矩形 8"/>
            <p:cNvSpPr/>
            <p:nvPr/>
          </p:nvSpPr>
          <p:spPr>
            <a:xfrm>
              <a:off x="1427163" y="438151"/>
              <a:ext cx="1754187" cy="560187"/>
            </a:xfrm>
            <a:prstGeom prst="rect">
              <a:avLst/>
            </a:prstGeom>
          </p:spPr>
          <p:txBody>
            <a:bodyPr>
              <a:spAutoFit/>
            </a:bodyPr>
            <a:lstStyle/>
            <a:p>
              <a:pPr eaLnBrk="1" hangingPunct="1">
                <a:lnSpc>
                  <a:spcPct val="120000"/>
                </a:lnSpc>
                <a:defRPr/>
              </a:pPr>
              <a:r>
                <a:rPr lang="zh-CN" altLang="en-US" sz="2800" b="1" dirty="0">
                  <a:solidFill>
                    <a:schemeClr val="bg1"/>
                  </a:solidFill>
                  <a:latin typeface="+mj-lt"/>
                  <a:ea typeface="黑体" panose="02010609060101010101" pitchFamily="2" charset="-122"/>
                </a:rPr>
                <a:t>强化练习</a:t>
              </a:r>
            </a:p>
          </p:txBody>
        </p:sp>
        <p:sp>
          <p:nvSpPr>
            <p:cNvPr id="10" name="燕尾形 9"/>
            <p:cNvSpPr/>
            <p:nvPr/>
          </p:nvSpPr>
          <p:spPr>
            <a:xfrm>
              <a:off x="3109913" y="504802"/>
              <a:ext cx="500062" cy="495122"/>
            </a:xfrm>
            <a:prstGeom prst="chevron">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schemeClr val="tx1"/>
                </a:solidFill>
              </a:endParaRPr>
            </a:p>
          </p:txBody>
        </p:sp>
      </p:grpSp>
      <p:graphicFrame>
        <p:nvGraphicFramePr>
          <p:cNvPr id="6" name="对象 5"/>
          <p:cNvGraphicFramePr>
            <a:graphicFrameLocks noChangeAspect="1"/>
          </p:cNvGraphicFramePr>
          <p:nvPr/>
        </p:nvGraphicFramePr>
        <p:xfrm>
          <a:off x="6553200" y="2092325"/>
          <a:ext cx="503238" cy="796925"/>
        </p:xfrm>
        <a:graphic>
          <a:graphicData uri="http://schemas.openxmlformats.org/presentationml/2006/ole">
            <mc:AlternateContent xmlns:mc="http://schemas.openxmlformats.org/markup-compatibility/2006">
              <mc:Choice xmlns:v="urn:schemas-microsoft-com:vml" Requires="v">
                <p:oleObj spid="_x0000_s7192" name="Equation" r:id="rId5" imgW="254000" imgH="405765" progId="Equation.DSMT4">
                  <p:embed/>
                </p:oleObj>
              </mc:Choice>
              <mc:Fallback>
                <p:oleObj name="Equation" r:id="rId5" imgW="254000" imgH="405765" progId="Equation.DSMT4">
                  <p:embed/>
                  <p:pic>
                    <p:nvPicPr>
                      <p:cNvPr id="0" name="对象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2092325"/>
                        <a:ext cx="5032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矩形 10"/>
          <p:cNvSpPr/>
          <p:nvPr/>
        </p:nvSpPr>
        <p:spPr bwMode="auto">
          <a:xfrm>
            <a:off x="1993900" y="2143125"/>
            <a:ext cx="641350" cy="695325"/>
          </a:xfrm>
          <a:prstGeom prst="rect">
            <a:avLst/>
          </a:prstGeom>
        </p:spPr>
        <p:txBody>
          <a:bodyPr>
            <a:spAutoFit/>
          </a:bodyPr>
          <a:lstStyle/>
          <a:p>
            <a:pPr eaLnBrk="1" hangingPunct="1">
              <a:lnSpc>
                <a:spcPct val="140000"/>
              </a:lnSpc>
              <a:defRPr/>
            </a:pPr>
            <a:r>
              <a:rPr lang="en-US" altLang="zh-CN" sz="2800" b="1" dirty="0">
                <a:solidFill>
                  <a:srgbClr val="FF0000"/>
                </a:solidFill>
                <a:latin typeface="+mj-lt"/>
                <a:ea typeface="黑体" panose="02010609060101010101" pitchFamily="2" charset="-122"/>
              </a:rPr>
              <a:t>-3</a:t>
            </a:r>
          </a:p>
        </p:txBody>
      </p:sp>
      <p:sp>
        <p:nvSpPr>
          <p:cNvPr id="13" name="矩形 12"/>
          <p:cNvSpPr>
            <a:spLocks noChangeArrowheads="1"/>
          </p:cNvSpPr>
          <p:nvPr/>
        </p:nvSpPr>
        <p:spPr bwMode="auto">
          <a:xfrm>
            <a:off x="4398963" y="2143125"/>
            <a:ext cx="6413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40000"/>
              </a:lnSpc>
            </a:pPr>
            <a:r>
              <a:rPr lang="en-US" altLang="zh-CN" sz="2800" b="1">
                <a:solidFill>
                  <a:srgbClr val="FF0000"/>
                </a:solidFill>
                <a:latin typeface="Times New Roman" panose="02020603050405020304" pitchFamily="18" charset="0"/>
                <a:ea typeface="黑体" panose="02010609060101010101" pitchFamily="2" charset="-122"/>
              </a:rPr>
              <a:t>9</a:t>
            </a:r>
          </a:p>
        </p:txBody>
      </p:sp>
      <p:sp>
        <p:nvSpPr>
          <p:cNvPr id="15" name="矩形 14"/>
          <p:cNvSpPr>
            <a:spLocks noChangeArrowheads="1"/>
          </p:cNvSpPr>
          <p:nvPr/>
        </p:nvSpPr>
        <p:spPr bwMode="auto">
          <a:xfrm>
            <a:off x="1858963" y="3392488"/>
            <a:ext cx="6413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40000"/>
              </a:lnSpc>
            </a:pPr>
            <a:r>
              <a:rPr lang="en-US" altLang="zh-CN" sz="2800" b="1">
                <a:solidFill>
                  <a:srgbClr val="FF0000"/>
                </a:solidFill>
                <a:latin typeface="Times New Roman" panose="02020603050405020304" pitchFamily="18" charset="0"/>
                <a:ea typeface="黑体" panose="02010609060101010101" pitchFamily="2" charset="-122"/>
              </a:rPr>
              <a:t>0</a:t>
            </a:r>
          </a:p>
        </p:txBody>
      </p:sp>
      <p:sp>
        <p:nvSpPr>
          <p:cNvPr id="16" name="矩形 15"/>
          <p:cNvSpPr/>
          <p:nvPr/>
        </p:nvSpPr>
        <p:spPr bwMode="auto">
          <a:xfrm>
            <a:off x="4270375" y="3400425"/>
            <a:ext cx="777875" cy="695325"/>
          </a:xfrm>
          <a:prstGeom prst="rect">
            <a:avLst/>
          </a:prstGeom>
        </p:spPr>
        <p:txBody>
          <a:bodyPr>
            <a:spAutoFit/>
          </a:bodyPr>
          <a:lstStyle/>
          <a:p>
            <a:pPr eaLnBrk="1" hangingPunct="1">
              <a:lnSpc>
                <a:spcPct val="140000"/>
              </a:lnSpc>
              <a:defRPr/>
            </a:pPr>
            <a:r>
              <a:rPr lang="en-US" altLang="zh-CN" sz="2800" b="1" dirty="0">
                <a:solidFill>
                  <a:srgbClr val="FF0000"/>
                </a:solidFill>
                <a:latin typeface="+mj-lt"/>
                <a:ea typeface="黑体" panose="02010609060101010101" pitchFamily="2" charset="-122"/>
              </a:rPr>
              <a:t>-50</a:t>
            </a:r>
          </a:p>
        </p:txBody>
      </p:sp>
      <p:sp>
        <p:nvSpPr>
          <p:cNvPr id="17" name="矩形 16"/>
          <p:cNvSpPr>
            <a:spLocks noChangeArrowheads="1"/>
          </p:cNvSpPr>
          <p:nvPr/>
        </p:nvSpPr>
        <p:spPr bwMode="auto">
          <a:xfrm>
            <a:off x="7124700" y="3471863"/>
            <a:ext cx="6413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40000"/>
              </a:lnSpc>
            </a:pPr>
            <a:r>
              <a:rPr lang="en-US" altLang="zh-CN" sz="2800" b="1">
                <a:solidFill>
                  <a:srgbClr val="FF0000"/>
                </a:solidFill>
                <a:latin typeface="Times New Roman" panose="02020603050405020304" pitchFamily="18" charset="0"/>
                <a:ea typeface="黑体" panose="02010609060101010101" pitchFamily="2" charset="-122"/>
              </a:rPr>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bwMode="auto">
          <a:xfrm>
            <a:off x="1055688" y="876300"/>
            <a:ext cx="7002462" cy="3452813"/>
          </a:xfrm>
          <a:prstGeom prst="rect">
            <a:avLst/>
          </a:prstGeom>
        </p:spPr>
        <p:txBody>
          <a:bodyPr>
            <a:spAutoFit/>
          </a:bodyPr>
          <a:lstStyle/>
          <a:p>
            <a:pPr eaLnBrk="1" hangingPunct="1">
              <a:lnSpc>
                <a:spcPct val="120000"/>
              </a:lnSpc>
              <a:defRPr/>
            </a:pPr>
            <a:r>
              <a:rPr lang="en-US" altLang="zh-CN" sz="2800" b="1" dirty="0">
                <a:latin typeface="+mj-lt"/>
                <a:ea typeface="黑体" panose="02010609060101010101" pitchFamily="2" charset="-122"/>
              </a:rPr>
              <a:t>1.</a:t>
            </a:r>
            <a:r>
              <a:rPr lang="zh-CN" altLang="en-US" sz="2800" b="1" dirty="0">
                <a:latin typeface="+mj-lt"/>
                <a:ea typeface="黑体" panose="02010609060101010101" pitchFamily="2" charset="-122"/>
              </a:rPr>
              <a:t>已知</a:t>
            </a:r>
            <a:r>
              <a:rPr lang="en-US" altLang="zh-CN" sz="2800" b="1" dirty="0">
                <a:latin typeface="+mj-lt"/>
                <a:ea typeface="黑体" panose="02010609060101010101" pitchFamily="2" charset="-122"/>
              </a:rPr>
              <a:t>(</a:t>
            </a:r>
            <a:r>
              <a:rPr lang="en-US" altLang="zh-CN" sz="2800" b="1" dirty="0">
                <a:latin typeface="+mn-ea"/>
                <a:ea typeface="+mn-ea"/>
              </a:rPr>
              <a:t>-</a:t>
            </a:r>
            <a:r>
              <a:rPr lang="en-US" altLang="zh-CN" sz="2800" b="1" dirty="0">
                <a:latin typeface="+mj-lt"/>
                <a:ea typeface="黑体" panose="02010609060101010101" pitchFamily="2" charset="-122"/>
              </a:rPr>
              <a:t>2)×(</a:t>
            </a:r>
            <a:r>
              <a:rPr lang="en-US" altLang="zh-CN" sz="2800" b="1" dirty="0">
                <a:latin typeface="+mn-ea"/>
                <a:ea typeface="+mn-ea"/>
              </a:rPr>
              <a:t>-</a:t>
            </a:r>
            <a:r>
              <a:rPr lang="en-US" altLang="zh-CN" sz="2800" b="1" dirty="0">
                <a:latin typeface="+mj-lt"/>
                <a:ea typeface="黑体" panose="02010609060101010101" pitchFamily="2" charset="-122"/>
              </a:rPr>
              <a:t>3)=6</a:t>
            </a:r>
            <a:r>
              <a:rPr lang="zh-CN" altLang="en-US" sz="2800" b="1" dirty="0">
                <a:latin typeface="+mj-lt"/>
                <a:ea typeface="黑体" panose="02010609060101010101" pitchFamily="2" charset="-122"/>
              </a:rPr>
              <a:t>，则</a:t>
            </a:r>
            <a:r>
              <a:rPr lang="en-US" altLang="zh-CN" sz="2800" b="1" dirty="0">
                <a:latin typeface="+mj-lt"/>
                <a:ea typeface="黑体" panose="02010609060101010101" pitchFamily="2" charset="-122"/>
              </a:rPr>
              <a:t>6÷(</a:t>
            </a:r>
            <a:r>
              <a:rPr lang="en-US" altLang="zh-CN" sz="2800" b="1" dirty="0">
                <a:latin typeface="+mn-ea"/>
                <a:ea typeface="+mn-ea"/>
              </a:rPr>
              <a:t>-</a:t>
            </a:r>
            <a:r>
              <a:rPr lang="en-US" altLang="zh-CN" sz="2800" b="1" dirty="0">
                <a:latin typeface="+mj-lt"/>
                <a:ea typeface="黑体" panose="02010609060101010101" pitchFamily="2" charset="-122"/>
              </a:rPr>
              <a:t>2)=</a:t>
            </a:r>
            <a:r>
              <a:rPr lang="en-US" altLang="zh-CN" sz="2800" b="1" u="sng" dirty="0">
                <a:latin typeface="+mj-lt"/>
                <a:ea typeface="黑体" panose="02010609060101010101" pitchFamily="2" charset="-122"/>
              </a:rPr>
              <a:t>              </a:t>
            </a: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6÷(</a:t>
            </a:r>
            <a:r>
              <a:rPr lang="en-US" altLang="zh-CN" sz="2800" b="1" dirty="0">
                <a:latin typeface="+mn-ea"/>
                <a:ea typeface="+mn-ea"/>
              </a:rPr>
              <a:t>-</a:t>
            </a:r>
            <a:r>
              <a:rPr lang="en-US" altLang="zh-CN" sz="2800" b="1" dirty="0">
                <a:latin typeface="+mj-lt"/>
                <a:ea typeface="黑体" panose="02010609060101010101" pitchFamily="2" charset="-122"/>
              </a:rPr>
              <a:t>3)=</a:t>
            </a:r>
            <a:r>
              <a:rPr lang="en-US" altLang="zh-CN" sz="2800" b="1" u="sng" dirty="0">
                <a:latin typeface="+mj-lt"/>
                <a:ea typeface="黑体" panose="02010609060101010101" pitchFamily="2" charset="-122"/>
              </a:rPr>
              <a:t>                 </a:t>
            </a:r>
            <a:r>
              <a:rPr lang="en-US" altLang="zh-CN" sz="2800" b="1" dirty="0">
                <a:latin typeface="+mj-lt"/>
                <a:ea typeface="黑体" panose="02010609060101010101" pitchFamily="2" charset="-122"/>
              </a:rPr>
              <a:t>.</a:t>
            </a:r>
          </a:p>
          <a:p>
            <a:pPr eaLnBrk="1" hangingPunct="1">
              <a:lnSpc>
                <a:spcPct val="120000"/>
              </a:lnSpc>
              <a:defRPr/>
            </a:pPr>
            <a:endParaRPr lang="en-US" altLang="zh-CN" sz="2800" b="1" dirty="0">
              <a:latin typeface="+mj-lt"/>
              <a:ea typeface="黑体" panose="02010609060101010101" pitchFamily="2" charset="-122"/>
            </a:endParaRPr>
          </a:p>
          <a:p>
            <a:pPr eaLnBrk="1" hangingPunct="1">
              <a:lnSpc>
                <a:spcPct val="140000"/>
              </a:lnSpc>
              <a:defRPr/>
            </a:pPr>
            <a:r>
              <a:rPr lang="en-US" altLang="zh-CN" sz="2800" b="1" dirty="0">
                <a:latin typeface="+mj-lt"/>
                <a:ea typeface="黑体" panose="02010609060101010101" pitchFamily="2" charset="-122"/>
              </a:rPr>
              <a:t>2.</a:t>
            </a:r>
            <a:r>
              <a:rPr lang="zh-CN" altLang="en-US" sz="2800" b="1" dirty="0">
                <a:latin typeface="+mj-lt"/>
                <a:ea typeface="黑体" panose="02010609060101010101" pitchFamily="2" charset="-122"/>
              </a:rPr>
              <a:t>下列运算结果等于</a:t>
            </a:r>
            <a:r>
              <a:rPr lang="en-US" altLang="zh-CN" sz="2800" b="1" dirty="0">
                <a:latin typeface="+mj-lt"/>
                <a:ea typeface="黑体" panose="02010609060101010101" pitchFamily="2" charset="-122"/>
              </a:rPr>
              <a:t>1</a:t>
            </a:r>
            <a:r>
              <a:rPr lang="zh-CN" altLang="en-US" sz="2800" b="1" dirty="0">
                <a:latin typeface="+mj-lt"/>
                <a:ea typeface="黑体" panose="02010609060101010101" pitchFamily="2" charset="-122"/>
              </a:rPr>
              <a:t>的是</a:t>
            </a:r>
            <a:r>
              <a:rPr lang="en-US" altLang="zh-CN" sz="2800" b="1" dirty="0">
                <a:latin typeface="+mj-lt"/>
                <a:ea typeface="黑体" panose="02010609060101010101" pitchFamily="2" charset="-122"/>
              </a:rPr>
              <a:t>(           )</a:t>
            </a:r>
          </a:p>
          <a:p>
            <a:pPr eaLnBrk="1" hangingPunct="1">
              <a:lnSpc>
                <a:spcPct val="140000"/>
              </a:lnSpc>
              <a:defRPr/>
            </a:pPr>
            <a:r>
              <a:rPr lang="en-US" altLang="zh-CN" sz="2800" b="1" dirty="0">
                <a:latin typeface="+mj-lt"/>
                <a:ea typeface="黑体" panose="02010609060101010101" pitchFamily="2" charset="-122"/>
              </a:rPr>
              <a:t>A.(</a:t>
            </a:r>
            <a:r>
              <a:rPr lang="en-US" altLang="zh-CN" sz="2800" b="1" dirty="0">
                <a:latin typeface="+mn-ea"/>
                <a:ea typeface="+mn-ea"/>
              </a:rPr>
              <a:t>-</a:t>
            </a:r>
            <a:r>
              <a:rPr lang="en-US" altLang="zh-CN" sz="2800" b="1" dirty="0">
                <a:latin typeface="+mj-lt"/>
                <a:ea typeface="黑体" panose="02010609060101010101" pitchFamily="2" charset="-122"/>
              </a:rPr>
              <a:t>3)+(</a:t>
            </a:r>
            <a:r>
              <a:rPr lang="en-US" altLang="zh-CN" sz="2800" b="1" dirty="0">
                <a:latin typeface="+mn-ea"/>
                <a:ea typeface="+mn-ea"/>
              </a:rPr>
              <a:t>-</a:t>
            </a:r>
            <a:r>
              <a:rPr lang="en-US" altLang="zh-CN" sz="2800" b="1" dirty="0">
                <a:latin typeface="+mj-lt"/>
                <a:ea typeface="黑体" panose="02010609060101010101" pitchFamily="2" charset="-122"/>
              </a:rPr>
              <a:t>3)                      B.(</a:t>
            </a:r>
            <a:r>
              <a:rPr lang="en-US" altLang="zh-CN" sz="2800" b="1" dirty="0">
                <a:latin typeface="+mn-ea"/>
                <a:ea typeface="+mn-ea"/>
              </a:rPr>
              <a:t>-</a:t>
            </a:r>
            <a:r>
              <a:rPr lang="en-US" altLang="zh-CN" sz="2800" b="1" dirty="0">
                <a:latin typeface="+mj-lt"/>
                <a:ea typeface="黑体" panose="02010609060101010101" pitchFamily="2" charset="-122"/>
              </a:rPr>
              <a:t>3)</a:t>
            </a:r>
            <a:r>
              <a:rPr lang="en-US" altLang="zh-CN" sz="2800" b="1" dirty="0">
                <a:latin typeface="+mn-ea"/>
                <a:ea typeface="+mn-ea"/>
              </a:rPr>
              <a:t>-</a:t>
            </a:r>
            <a:r>
              <a:rPr lang="en-US" altLang="zh-CN" sz="2800" b="1" dirty="0">
                <a:latin typeface="+mj-lt"/>
                <a:ea typeface="黑体" panose="02010609060101010101" pitchFamily="2" charset="-122"/>
              </a:rPr>
              <a:t>(</a:t>
            </a:r>
            <a:r>
              <a:rPr lang="en-US" altLang="zh-CN" sz="2800" b="1" dirty="0">
                <a:latin typeface="+mn-ea"/>
                <a:ea typeface="+mn-ea"/>
              </a:rPr>
              <a:t>-</a:t>
            </a:r>
            <a:r>
              <a:rPr lang="en-US" altLang="zh-CN" sz="2800" b="1" dirty="0">
                <a:latin typeface="+mj-lt"/>
                <a:ea typeface="黑体" panose="02010609060101010101" pitchFamily="2" charset="-122"/>
              </a:rPr>
              <a:t>3)</a:t>
            </a:r>
          </a:p>
          <a:p>
            <a:pPr eaLnBrk="1" hangingPunct="1">
              <a:lnSpc>
                <a:spcPct val="140000"/>
              </a:lnSpc>
              <a:defRPr/>
            </a:pPr>
            <a:r>
              <a:rPr lang="en-US" altLang="zh-CN" sz="2800" b="1" dirty="0">
                <a:latin typeface="+mj-lt"/>
                <a:ea typeface="黑体" panose="02010609060101010101" pitchFamily="2" charset="-122"/>
              </a:rPr>
              <a:t>C.(</a:t>
            </a:r>
            <a:r>
              <a:rPr lang="en-US" altLang="zh-CN" sz="2800" b="1" dirty="0">
                <a:latin typeface="+mn-ea"/>
                <a:ea typeface="+mn-ea"/>
              </a:rPr>
              <a:t>-</a:t>
            </a:r>
            <a:r>
              <a:rPr lang="en-US" altLang="zh-CN" sz="2800" b="1" dirty="0">
                <a:latin typeface="+mj-lt"/>
                <a:ea typeface="黑体" panose="02010609060101010101" pitchFamily="2" charset="-122"/>
              </a:rPr>
              <a:t>3)×(</a:t>
            </a:r>
            <a:r>
              <a:rPr lang="en-US" altLang="zh-CN" sz="2800" b="1" dirty="0">
                <a:latin typeface="+mn-ea"/>
                <a:ea typeface="+mn-ea"/>
              </a:rPr>
              <a:t>-</a:t>
            </a:r>
            <a:r>
              <a:rPr lang="en-US" altLang="zh-CN" sz="2800" b="1" dirty="0">
                <a:latin typeface="+mj-lt"/>
                <a:ea typeface="黑体" panose="02010609060101010101" pitchFamily="2" charset="-122"/>
              </a:rPr>
              <a:t>3)                    D.(</a:t>
            </a:r>
            <a:r>
              <a:rPr lang="en-US" altLang="zh-CN" sz="2800" b="1" dirty="0">
                <a:latin typeface="+mn-ea"/>
                <a:ea typeface="+mn-ea"/>
              </a:rPr>
              <a:t>-</a:t>
            </a:r>
            <a:r>
              <a:rPr lang="en-US" altLang="zh-CN" sz="2800" b="1" dirty="0">
                <a:latin typeface="+mj-lt"/>
                <a:ea typeface="黑体" panose="02010609060101010101" pitchFamily="2" charset="-122"/>
              </a:rPr>
              <a:t>3)÷(</a:t>
            </a:r>
            <a:r>
              <a:rPr lang="en-US" altLang="zh-CN" sz="2800" b="1" dirty="0">
                <a:latin typeface="+mn-ea"/>
                <a:ea typeface="+mn-ea"/>
              </a:rPr>
              <a:t>-</a:t>
            </a:r>
            <a:r>
              <a:rPr lang="en-US" altLang="zh-CN" sz="2800" b="1" dirty="0">
                <a:latin typeface="+mj-lt"/>
                <a:ea typeface="黑体" panose="02010609060101010101" pitchFamily="2" charset="-122"/>
              </a:rPr>
              <a:t>3)</a:t>
            </a:r>
          </a:p>
        </p:txBody>
      </p:sp>
      <p:grpSp>
        <p:nvGrpSpPr>
          <p:cNvPr id="21507" name="组合 4"/>
          <p:cNvGrpSpPr/>
          <p:nvPr/>
        </p:nvGrpSpPr>
        <p:grpSpPr bwMode="auto">
          <a:xfrm>
            <a:off x="3362325" y="3175"/>
            <a:ext cx="2305050" cy="668338"/>
            <a:chOff x="1219771" y="346075"/>
            <a:chExt cx="2304297" cy="668971"/>
          </a:xfrm>
        </p:grpSpPr>
        <p:pic>
          <p:nvPicPr>
            <p:cNvPr id="21511" name="Picture 1"/>
            <p:cNvPicPr>
              <a:picLocks noChangeAspect="1" noChangeArrowheads="1"/>
            </p:cNvPicPr>
            <p:nvPr/>
          </p:nvPicPr>
          <p:blipFill>
            <a:blip r:embed="rId2" cstate="email"/>
            <a:srcRect/>
            <a:stretch>
              <a:fillRect/>
            </a:stretch>
          </p:blipFill>
          <p:spPr bwMode="auto">
            <a:xfrm>
              <a:off x="1219771" y="346075"/>
              <a:ext cx="2152079" cy="66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1784736" y="450949"/>
              <a:ext cx="1739332" cy="524371"/>
            </a:xfrm>
            <a:prstGeom prst="rect">
              <a:avLst/>
            </a:prstGeom>
            <a:noFill/>
          </p:spPr>
          <p:txBody>
            <a:bodyPr>
              <a:spAutoFit/>
            </a:bodyPr>
            <a:lstStyle/>
            <a:p>
              <a:pPr eaLnBrk="1" hangingPunct="1">
                <a:defRPr/>
              </a:pPr>
              <a:r>
                <a:rPr lang="zh-CN" altLang="en-US" sz="2800" b="1" dirty="0">
                  <a:solidFill>
                    <a:srgbClr val="FF0066"/>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随堂演练</a:t>
              </a:r>
            </a:p>
          </p:txBody>
        </p:sp>
      </p:grpSp>
      <p:sp>
        <p:nvSpPr>
          <p:cNvPr id="15" name="Rectangle 4"/>
          <p:cNvSpPr>
            <a:spLocks noChangeArrowheads="1"/>
          </p:cNvSpPr>
          <p:nvPr/>
        </p:nvSpPr>
        <p:spPr bwMode="auto">
          <a:xfrm>
            <a:off x="6381750" y="876300"/>
            <a:ext cx="793750" cy="523875"/>
          </a:xfrm>
          <a:prstGeom prst="rect">
            <a:avLst/>
          </a:prstGeom>
          <a:noFill/>
          <a:ln>
            <a:noFill/>
          </a:ln>
        </p:spPr>
        <p:txBody>
          <a:bodyPr anchor="ctr">
            <a:spAutoFit/>
          </a:bodyPr>
          <a:lstStyle/>
          <a:p>
            <a:pPr eaLnBrk="1" hangingPunct="1">
              <a:defRPr/>
            </a:pPr>
            <a:r>
              <a:rPr lang="zh-CN" altLang="en-US" sz="2800" b="1" dirty="0">
                <a:solidFill>
                  <a:srgbClr val="FF0000"/>
                </a:solidFill>
                <a:latin typeface="Arial" panose="020B0604020202020204" pitchFamily="34" charset="0"/>
              </a:rPr>
              <a:t>－</a:t>
            </a:r>
            <a:r>
              <a:rPr lang="en-US" altLang="zh-CN" sz="2800" b="1" dirty="0">
                <a:solidFill>
                  <a:srgbClr val="FF0000"/>
                </a:solidFill>
                <a:latin typeface="+mn-lt"/>
                <a:ea typeface="+mn-ea"/>
              </a:rPr>
              <a:t>3 </a:t>
            </a:r>
            <a:endParaRPr lang="zh-CN" altLang="en-US" sz="2800" b="1" dirty="0">
              <a:solidFill>
                <a:srgbClr val="FF0000"/>
              </a:solidFill>
              <a:latin typeface="+mn-lt"/>
              <a:ea typeface="+mn-ea"/>
            </a:endParaRPr>
          </a:p>
        </p:txBody>
      </p:sp>
      <p:sp>
        <p:nvSpPr>
          <p:cNvPr id="16" name="Rectangle 4"/>
          <p:cNvSpPr>
            <a:spLocks noChangeArrowheads="1"/>
          </p:cNvSpPr>
          <p:nvPr/>
        </p:nvSpPr>
        <p:spPr bwMode="auto">
          <a:xfrm>
            <a:off x="5532438" y="2522538"/>
            <a:ext cx="581025" cy="523875"/>
          </a:xfrm>
          <a:prstGeom prst="rect">
            <a:avLst/>
          </a:prstGeom>
          <a:noFill/>
          <a:ln>
            <a:noFill/>
          </a:ln>
        </p:spPr>
        <p:txBody>
          <a:bodyPr anchor="ctr">
            <a:spAutoFit/>
          </a:bodyPr>
          <a:lstStyle/>
          <a:p>
            <a:pPr eaLnBrk="1" hangingPunct="1">
              <a:defRPr/>
            </a:pPr>
            <a:r>
              <a:rPr lang="en-US" altLang="zh-CN" sz="2800" b="1" dirty="0">
                <a:solidFill>
                  <a:srgbClr val="FF0000"/>
                </a:solidFill>
                <a:latin typeface="+mn-lt"/>
                <a:ea typeface="+mn-ea"/>
              </a:rPr>
              <a:t>D </a:t>
            </a:r>
            <a:endParaRPr lang="zh-CN" altLang="en-US" sz="2800" b="1" dirty="0">
              <a:solidFill>
                <a:srgbClr val="FF0000"/>
              </a:solidFill>
              <a:latin typeface="+mn-lt"/>
              <a:ea typeface="+mn-ea"/>
            </a:endParaRPr>
          </a:p>
        </p:txBody>
      </p:sp>
      <p:sp>
        <p:nvSpPr>
          <p:cNvPr id="10" name="Rectangle 4"/>
          <p:cNvSpPr>
            <a:spLocks noChangeArrowheads="1"/>
          </p:cNvSpPr>
          <p:nvPr/>
        </p:nvSpPr>
        <p:spPr bwMode="auto">
          <a:xfrm>
            <a:off x="2778125" y="1355725"/>
            <a:ext cx="793750" cy="523875"/>
          </a:xfrm>
          <a:prstGeom prst="rect">
            <a:avLst/>
          </a:prstGeom>
          <a:noFill/>
          <a:ln>
            <a:noFill/>
          </a:ln>
        </p:spPr>
        <p:txBody>
          <a:bodyPr anchor="ctr">
            <a:spAutoFit/>
          </a:bodyPr>
          <a:lstStyle/>
          <a:p>
            <a:pPr eaLnBrk="1" hangingPunct="1">
              <a:defRPr/>
            </a:pPr>
            <a:r>
              <a:rPr lang="zh-CN" altLang="en-US" sz="2800" b="1" dirty="0">
                <a:solidFill>
                  <a:srgbClr val="FF0000"/>
                </a:solidFill>
                <a:latin typeface="Arial" panose="020B0604020202020204" pitchFamily="34" charset="0"/>
              </a:rPr>
              <a:t>－</a:t>
            </a:r>
            <a:r>
              <a:rPr lang="en-US" altLang="zh-CN" sz="2800" b="1" dirty="0">
                <a:solidFill>
                  <a:srgbClr val="FF0000"/>
                </a:solidFill>
                <a:latin typeface="+mn-lt"/>
                <a:ea typeface="+mn-ea"/>
              </a:rPr>
              <a:t>2 </a:t>
            </a:r>
            <a:endParaRPr lang="zh-CN" altLang="en-US" sz="2800" b="1" dirty="0">
              <a:solidFill>
                <a:srgbClr val="FF0000"/>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9" name="组合 1"/>
          <p:cNvGrpSpPr/>
          <p:nvPr/>
        </p:nvGrpSpPr>
        <p:grpSpPr bwMode="auto">
          <a:xfrm>
            <a:off x="862013" y="619125"/>
            <a:ext cx="7278687" cy="3160713"/>
            <a:chOff x="874713" y="1128713"/>
            <a:chExt cx="7279445" cy="3159767"/>
          </a:xfrm>
        </p:grpSpPr>
        <p:sp>
          <p:nvSpPr>
            <p:cNvPr id="3" name="矩形 2"/>
            <p:cNvSpPr/>
            <p:nvPr/>
          </p:nvSpPr>
          <p:spPr>
            <a:xfrm>
              <a:off x="874713" y="1128713"/>
              <a:ext cx="7279445" cy="523718"/>
            </a:xfrm>
            <a:prstGeom prst="rect">
              <a:avLst/>
            </a:prstGeom>
          </p:spPr>
          <p:txBody>
            <a:bodyPr>
              <a:spAutoFit/>
            </a:bodyPr>
            <a:lstStyle/>
            <a:p>
              <a:pPr eaLnBrk="1" hangingPunct="1">
                <a:defRPr/>
              </a:pPr>
              <a:r>
                <a:rPr lang="en-US" altLang="zh-CN" sz="2800" b="1" dirty="0">
                  <a:latin typeface="+mj-lt"/>
                  <a:ea typeface="黑体" panose="02010609060101010101" pitchFamily="2" charset="-122"/>
                </a:rPr>
                <a:t>3.</a:t>
              </a:r>
              <a:r>
                <a:rPr lang="zh-CN" altLang="en-US" sz="2800" b="1" dirty="0">
                  <a:latin typeface="+mj-lt"/>
                  <a:ea typeface="黑体" panose="02010609060101010101" pitchFamily="2" charset="-122"/>
                </a:rPr>
                <a:t>计算题</a:t>
              </a:r>
              <a:r>
                <a:rPr lang="en-US" altLang="zh-CN" sz="2800" b="1" dirty="0">
                  <a:latin typeface="+mj-lt"/>
                  <a:ea typeface="黑体" panose="02010609060101010101" pitchFamily="2" charset="-122"/>
                </a:rPr>
                <a:t>.</a:t>
              </a:r>
            </a:p>
          </p:txBody>
        </p:sp>
        <p:graphicFrame>
          <p:nvGraphicFramePr>
            <p:cNvPr id="8198" name="对象 6"/>
            <p:cNvGraphicFramePr>
              <a:graphicFrameLocks noChangeAspect="1"/>
            </p:cNvGraphicFramePr>
            <p:nvPr/>
          </p:nvGraphicFramePr>
          <p:xfrm>
            <a:off x="1443284" y="1741304"/>
            <a:ext cx="5969622" cy="2547176"/>
          </p:xfrm>
          <a:graphic>
            <a:graphicData uri="http://schemas.openxmlformats.org/presentationml/2006/ole">
              <mc:AlternateContent xmlns:mc="http://schemas.openxmlformats.org/markup-compatibility/2006">
                <mc:Choice xmlns:v="urn:schemas-microsoft-com:vml" Requires="v">
                  <p:oleObj spid="_x0000_s8218" name="Equation" r:id="rId3" imgW="2832100" imgH="1206500" progId="Equation.DSMT4">
                    <p:embed/>
                  </p:oleObj>
                </mc:Choice>
                <mc:Fallback>
                  <p:oleObj name="Equation" r:id="rId3" imgW="2832100" imgH="1206500" progId="Equation.DSMT4">
                    <p:embed/>
                    <p:pic>
                      <p:nvPicPr>
                        <p:cNvPr id="0" name="对象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3284" y="1741304"/>
                          <a:ext cx="5969622" cy="254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 name="对象 4"/>
          <p:cNvGraphicFramePr>
            <a:graphicFrameLocks noChangeAspect="1"/>
          </p:cNvGraphicFramePr>
          <p:nvPr/>
        </p:nvGraphicFramePr>
        <p:xfrm>
          <a:off x="2351088" y="2120900"/>
          <a:ext cx="500062" cy="376238"/>
        </p:xfrm>
        <a:graphic>
          <a:graphicData uri="http://schemas.openxmlformats.org/presentationml/2006/ole">
            <mc:AlternateContent xmlns:mc="http://schemas.openxmlformats.org/markup-compatibility/2006">
              <mc:Choice xmlns:v="urn:schemas-microsoft-com:vml" Requires="v">
                <p:oleObj spid="_x0000_s8219" name="Equation" r:id="rId5" imgW="215900" imgH="165100" progId="Equation.DSMT4">
                  <p:embed/>
                </p:oleObj>
              </mc:Choice>
              <mc:Fallback>
                <p:oleObj name="Equation" r:id="rId5" imgW="215900" imgH="165100" progId="Equation.DSMT4">
                  <p:embed/>
                  <p:pic>
                    <p:nvPicPr>
                      <p:cNvPr id="0" name="对象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1088" y="2120900"/>
                        <a:ext cx="500062"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对象 4"/>
          <p:cNvGraphicFramePr>
            <a:graphicFrameLocks noChangeAspect="1"/>
          </p:cNvGraphicFramePr>
          <p:nvPr/>
        </p:nvGraphicFramePr>
        <p:xfrm>
          <a:off x="6129338" y="2106613"/>
          <a:ext cx="293687" cy="406400"/>
        </p:xfrm>
        <a:graphic>
          <a:graphicData uri="http://schemas.openxmlformats.org/presentationml/2006/ole">
            <mc:AlternateContent xmlns:mc="http://schemas.openxmlformats.org/markup-compatibility/2006">
              <mc:Choice xmlns:v="urn:schemas-microsoft-com:vml" Requires="v">
                <p:oleObj spid="_x0000_s8220" name="Equation" r:id="rId7" imgW="127000" imgH="177165" progId="Equation.DSMT4">
                  <p:embed/>
                </p:oleObj>
              </mc:Choice>
              <mc:Fallback>
                <p:oleObj name="Equation" r:id="rId7" imgW="127000" imgH="177165" progId="Equation.DSMT4">
                  <p:embed/>
                  <p:pic>
                    <p:nvPicPr>
                      <p:cNvPr id="0" name="对象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29338" y="2106613"/>
                        <a:ext cx="2936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对象 4"/>
          <p:cNvGraphicFramePr>
            <a:graphicFrameLocks noChangeAspect="1"/>
          </p:cNvGraphicFramePr>
          <p:nvPr/>
        </p:nvGraphicFramePr>
        <p:xfrm>
          <a:off x="2351088" y="3668713"/>
          <a:ext cx="587375" cy="928687"/>
        </p:xfrm>
        <a:graphic>
          <a:graphicData uri="http://schemas.openxmlformats.org/presentationml/2006/ole">
            <mc:AlternateContent xmlns:mc="http://schemas.openxmlformats.org/markup-compatibility/2006">
              <mc:Choice xmlns:v="urn:schemas-microsoft-com:vml" Requires="v">
                <p:oleObj spid="_x0000_s8221" name="Equation" r:id="rId9" imgW="254000" imgH="405765" progId="Equation.DSMT4">
                  <p:embed/>
                </p:oleObj>
              </mc:Choice>
              <mc:Fallback>
                <p:oleObj name="Equation" r:id="rId9" imgW="254000" imgH="405765" progId="Equation.DSMT4">
                  <p:embed/>
                  <p:pic>
                    <p:nvPicPr>
                      <p:cNvPr id="0" name="对象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1088" y="3668713"/>
                        <a:ext cx="58737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对象 4"/>
          <p:cNvGraphicFramePr>
            <a:graphicFrameLocks noChangeAspect="1"/>
          </p:cNvGraphicFramePr>
          <p:nvPr/>
        </p:nvGraphicFramePr>
        <p:xfrm>
          <a:off x="5953125" y="3668713"/>
          <a:ext cx="469900" cy="928687"/>
        </p:xfrm>
        <a:graphic>
          <a:graphicData uri="http://schemas.openxmlformats.org/presentationml/2006/ole">
            <mc:AlternateContent xmlns:mc="http://schemas.openxmlformats.org/markup-compatibility/2006">
              <mc:Choice xmlns:v="urn:schemas-microsoft-com:vml" Requires="v">
                <p:oleObj spid="_x0000_s8222" name="Equation" r:id="rId11" imgW="203200" imgH="405765" progId="Equation.DSMT4">
                  <p:embed/>
                </p:oleObj>
              </mc:Choice>
              <mc:Fallback>
                <p:oleObj name="Equation" r:id="rId11" imgW="203200" imgH="405765" progId="Equation.DSMT4">
                  <p:embed/>
                  <p:pic>
                    <p:nvPicPr>
                      <p:cNvPr id="0" name="对象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53125" y="3668713"/>
                        <a:ext cx="469900"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22" name="组合 1"/>
          <p:cNvGrpSpPr/>
          <p:nvPr/>
        </p:nvGrpSpPr>
        <p:grpSpPr bwMode="auto">
          <a:xfrm>
            <a:off x="892175" y="635000"/>
            <a:ext cx="7278688" cy="3757613"/>
            <a:chOff x="892643" y="635280"/>
            <a:chExt cx="7278687" cy="3757704"/>
          </a:xfrm>
        </p:grpSpPr>
        <p:sp>
          <p:nvSpPr>
            <p:cNvPr id="3" name="矩形 2"/>
            <p:cNvSpPr/>
            <p:nvPr/>
          </p:nvSpPr>
          <p:spPr bwMode="auto">
            <a:xfrm>
              <a:off x="892643" y="635280"/>
              <a:ext cx="7278687" cy="3668802"/>
            </a:xfrm>
            <a:prstGeom prst="rect">
              <a:avLst/>
            </a:prstGeom>
          </p:spPr>
          <p:txBody>
            <a:bodyPr>
              <a:spAutoFit/>
            </a:bodyPr>
            <a:lstStyle/>
            <a:p>
              <a:pPr eaLnBrk="1" hangingPunct="1">
                <a:lnSpc>
                  <a:spcPct val="150000"/>
                </a:lnSpc>
                <a:defRPr/>
              </a:pPr>
              <a:r>
                <a:rPr lang="en-US" altLang="zh-CN" sz="2800" b="1" dirty="0">
                  <a:latin typeface="+mj-lt"/>
                  <a:ea typeface="黑体" panose="02010609060101010101" pitchFamily="2" charset="-122"/>
                </a:rPr>
                <a:t>4.</a:t>
              </a:r>
              <a:r>
                <a:rPr lang="zh-CN" altLang="en-US" sz="2800" b="1" dirty="0">
                  <a:latin typeface="+mj-lt"/>
                  <a:ea typeface="黑体" panose="02010609060101010101" pitchFamily="2" charset="-122"/>
                </a:rPr>
                <a:t>用“</a:t>
              </a:r>
              <a:r>
                <a:rPr lang="en-US" altLang="zh-CN" sz="2800" b="1" dirty="0">
                  <a:latin typeface="+mj-lt"/>
                  <a:ea typeface="黑体" panose="02010609060101010101" pitchFamily="2" charset="-122"/>
                </a:rPr>
                <a:t>&gt;</a:t>
              </a: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&lt;</a:t>
              </a:r>
              <a:r>
                <a:rPr lang="zh-CN" altLang="en-US" sz="2800" b="1" dirty="0">
                  <a:latin typeface="+mj-lt"/>
                  <a:ea typeface="黑体" panose="02010609060101010101" pitchFamily="2" charset="-122"/>
                </a:rPr>
                <a:t>”或“</a:t>
              </a:r>
              <a:r>
                <a:rPr lang="en-US" altLang="zh-CN" sz="2800" b="1" dirty="0">
                  <a:latin typeface="+mj-lt"/>
                  <a:ea typeface="黑体" panose="02010609060101010101" pitchFamily="2" charset="-122"/>
                </a:rPr>
                <a:t>=</a:t>
              </a:r>
              <a:r>
                <a:rPr lang="zh-CN" altLang="en-US" sz="2800" b="1" dirty="0">
                  <a:latin typeface="+mj-lt"/>
                  <a:ea typeface="黑体" panose="02010609060101010101" pitchFamily="2" charset="-122"/>
                </a:rPr>
                <a:t>”填空</a:t>
              </a:r>
              <a:r>
                <a:rPr lang="en-US" altLang="zh-CN" sz="2800" b="1" dirty="0">
                  <a:latin typeface="+mj-lt"/>
                  <a:ea typeface="黑体" panose="02010609060101010101" pitchFamily="2" charset="-122"/>
                </a:rPr>
                <a:t>.</a:t>
              </a:r>
              <a:r>
                <a:rPr lang="zh-CN" altLang="en-US" sz="2800" b="1" dirty="0">
                  <a:latin typeface="+mj-lt"/>
                  <a:ea typeface="黑体" panose="02010609060101010101" pitchFamily="2" charset="-122"/>
                </a:rPr>
                <a:t>                                                    </a:t>
              </a:r>
              <a:endParaRPr lang="en-US" altLang="zh-CN" sz="2800" b="1" dirty="0">
                <a:latin typeface="+mj-lt"/>
                <a:ea typeface="黑体" panose="02010609060101010101" pitchFamily="2" charset="-122"/>
              </a:endParaRPr>
            </a:p>
            <a:p>
              <a:pPr eaLnBrk="1" hangingPunct="1">
                <a:lnSpc>
                  <a:spcPct val="170000"/>
                </a:lnSpc>
                <a:defRPr/>
              </a:pP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1</a:t>
              </a:r>
              <a:r>
                <a:rPr lang="zh-CN" altLang="en-US" sz="2800" b="1" dirty="0">
                  <a:latin typeface="+mj-lt"/>
                  <a:ea typeface="黑体" panose="02010609060101010101" pitchFamily="2" charset="-122"/>
                </a:rPr>
                <a:t>）如果</a:t>
              </a:r>
              <a:r>
                <a:rPr lang="en-US" altLang="zh-CN" sz="2800" b="1" i="1" dirty="0">
                  <a:latin typeface="+mj-lt"/>
                  <a:ea typeface="黑体" panose="02010609060101010101" pitchFamily="2" charset="-122"/>
                </a:rPr>
                <a:t>a</a:t>
              </a:r>
              <a:r>
                <a:rPr lang="en-US" altLang="zh-CN" sz="2800" b="1" dirty="0">
                  <a:latin typeface="+mj-lt"/>
                  <a:ea typeface="黑体" panose="02010609060101010101" pitchFamily="2" charset="-122"/>
                </a:rPr>
                <a:t>&lt;0</a:t>
              </a:r>
              <a:r>
                <a:rPr lang="zh-CN" altLang="en-US" sz="2800" b="1" dirty="0">
                  <a:latin typeface="+mj-lt"/>
                  <a:ea typeface="黑体" panose="02010609060101010101" pitchFamily="2" charset="-122"/>
                </a:rPr>
                <a:t>，</a:t>
              </a:r>
              <a:r>
                <a:rPr lang="en-US" altLang="zh-CN" sz="2800" b="1" i="1" dirty="0">
                  <a:latin typeface="+mj-lt"/>
                  <a:ea typeface="黑体" panose="02010609060101010101" pitchFamily="2" charset="-122"/>
                </a:rPr>
                <a:t>b</a:t>
              </a:r>
              <a:r>
                <a:rPr lang="en-US" altLang="zh-CN" sz="2800" b="1" dirty="0">
                  <a:latin typeface="+mj-lt"/>
                  <a:ea typeface="黑体" panose="02010609060101010101" pitchFamily="2" charset="-122"/>
                </a:rPr>
                <a:t>&gt;0</a:t>
              </a:r>
              <a:r>
                <a:rPr lang="zh-CN" altLang="en-US" sz="2800" b="1" dirty="0">
                  <a:latin typeface="+mj-lt"/>
                  <a:ea typeface="黑体" panose="02010609060101010101" pitchFamily="2" charset="-122"/>
                </a:rPr>
                <a:t>，那么</a:t>
              </a:r>
              <a:r>
                <a:rPr lang="en-US" altLang="zh-CN" sz="2800" b="1" i="1" dirty="0">
                  <a:latin typeface="+mj-lt"/>
                  <a:ea typeface="黑体" panose="02010609060101010101" pitchFamily="2" charset="-122"/>
                </a:rPr>
                <a:t>ab</a:t>
              </a:r>
              <a:r>
                <a:rPr lang="zh-CN" altLang="en-US" sz="2800" b="1" u="sng" dirty="0">
                  <a:latin typeface="+mj-lt"/>
                  <a:ea typeface="黑体" panose="02010609060101010101" pitchFamily="2" charset="-122"/>
                </a:rPr>
                <a:t>       </a:t>
              </a:r>
              <a:r>
                <a:rPr lang="en-US" altLang="zh-CN" sz="2800" b="1" dirty="0">
                  <a:latin typeface="+mj-lt"/>
                  <a:ea typeface="黑体" panose="02010609060101010101" pitchFamily="2" charset="-122"/>
                </a:rPr>
                <a:t>0</a:t>
              </a: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   </a:t>
              </a:r>
              <a:r>
                <a:rPr lang="en-US" altLang="zh-CN" sz="2800" b="1" u="sng" dirty="0">
                  <a:latin typeface="+mj-lt"/>
                  <a:ea typeface="黑体" panose="02010609060101010101" pitchFamily="2" charset="-122"/>
                </a:rPr>
                <a:t>   </a:t>
              </a:r>
              <a:r>
                <a:rPr lang="zh-CN" altLang="en-US" sz="2800" b="1" u="sng" dirty="0">
                  <a:latin typeface="+mj-lt"/>
                  <a:ea typeface="黑体" panose="02010609060101010101" pitchFamily="2" charset="-122"/>
                </a:rPr>
                <a:t>    </a:t>
              </a:r>
              <a:r>
                <a:rPr lang="en-US" altLang="zh-CN" sz="2800" b="1" dirty="0">
                  <a:latin typeface="+mj-lt"/>
                  <a:ea typeface="黑体" panose="02010609060101010101" pitchFamily="2" charset="-122"/>
                </a:rPr>
                <a:t>0</a:t>
              </a:r>
              <a:r>
                <a:rPr lang="zh-CN" altLang="en-US" sz="2800" b="1" dirty="0">
                  <a:latin typeface="+mj-lt"/>
                  <a:ea typeface="黑体" panose="02010609060101010101" pitchFamily="2" charset="-122"/>
                </a:rPr>
                <a:t>；</a:t>
              </a:r>
            </a:p>
            <a:p>
              <a:pPr eaLnBrk="1" hangingPunct="1">
                <a:lnSpc>
                  <a:spcPct val="170000"/>
                </a:lnSpc>
                <a:defRPr/>
              </a:pP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2</a:t>
              </a:r>
              <a:r>
                <a:rPr lang="zh-CN" altLang="en-US" sz="2800" b="1" dirty="0">
                  <a:latin typeface="+mj-lt"/>
                  <a:ea typeface="黑体" panose="02010609060101010101" pitchFamily="2" charset="-122"/>
                </a:rPr>
                <a:t>）如果</a:t>
              </a:r>
              <a:r>
                <a:rPr lang="en-US" altLang="zh-CN" sz="2800" b="1" i="1" dirty="0">
                  <a:latin typeface="+mj-lt"/>
                  <a:ea typeface="黑体" panose="02010609060101010101" pitchFamily="2" charset="-122"/>
                </a:rPr>
                <a:t>a</a:t>
              </a:r>
              <a:r>
                <a:rPr lang="en-US" altLang="zh-CN" sz="2800" b="1" dirty="0">
                  <a:latin typeface="+mj-lt"/>
                  <a:ea typeface="黑体" panose="02010609060101010101" pitchFamily="2" charset="-122"/>
                </a:rPr>
                <a:t>&gt;0</a:t>
              </a:r>
              <a:r>
                <a:rPr lang="zh-CN" altLang="en-US" sz="2800" b="1" dirty="0">
                  <a:latin typeface="+mj-lt"/>
                  <a:ea typeface="黑体" panose="02010609060101010101" pitchFamily="2" charset="-122"/>
                </a:rPr>
                <a:t>，</a:t>
              </a:r>
              <a:r>
                <a:rPr lang="en-US" altLang="zh-CN" sz="2800" b="1" i="1" dirty="0">
                  <a:latin typeface="+mj-lt"/>
                  <a:ea typeface="黑体" panose="02010609060101010101" pitchFamily="2" charset="-122"/>
                </a:rPr>
                <a:t>b</a:t>
              </a:r>
              <a:r>
                <a:rPr lang="en-US" altLang="zh-CN" sz="2800" b="1" dirty="0">
                  <a:latin typeface="+mj-lt"/>
                  <a:ea typeface="黑体" panose="02010609060101010101" pitchFamily="2" charset="-122"/>
                </a:rPr>
                <a:t>&lt;0</a:t>
              </a:r>
              <a:r>
                <a:rPr lang="zh-CN" altLang="en-US" sz="2800" b="1" dirty="0">
                  <a:latin typeface="+mj-lt"/>
                  <a:ea typeface="黑体" panose="02010609060101010101" pitchFamily="2" charset="-122"/>
                </a:rPr>
                <a:t>，那么</a:t>
              </a:r>
              <a:r>
                <a:rPr lang="en-US" altLang="zh-CN" sz="2800" b="1" i="1" dirty="0">
                  <a:latin typeface="+mj-lt"/>
                  <a:ea typeface="黑体" panose="02010609060101010101" pitchFamily="2" charset="-122"/>
                </a:rPr>
                <a:t>ab</a:t>
              </a:r>
              <a:r>
                <a:rPr lang="zh-CN" altLang="en-US" sz="2800" b="1" u="sng" dirty="0">
                  <a:latin typeface="+mj-lt"/>
                  <a:ea typeface="黑体" panose="02010609060101010101" pitchFamily="2" charset="-122"/>
                </a:rPr>
                <a:t>       </a:t>
              </a:r>
              <a:r>
                <a:rPr lang="en-US" altLang="zh-CN" sz="2800" b="1" dirty="0">
                  <a:latin typeface="+mj-lt"/>
                  <a:ea typeface="黑体" panose="02010609060101010101" pitchFamily="2" charset="-122"/>
                </a:rPr>
                <a:t>0</a:t>
              </a: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   </a:t>
              </a:r>
              <a:r>
                <a:rPr lang="en-US" altLang="zh-CN" sz="2800" b="1" u="sng" dirty="0">
                  <a:latin typeface="+mj-lt"/>
                  <a:ea typeface="黑体" panose="02010609060101010101" pitchFamily="2" charset="-122"/>
                </a:rPr>
                <a:t>  </a:t>
              </a:r>
              <a:r>
                <a:rPr lang="zh-CN" altLang="en-US" sz="2800" b="1" u="sng" dirty="0">
                  <a:latin typeface="+mj-lt"/>
                  <a:ea typeface="黑体" panose="02010609060101010101" pitchFamily="2" charset="-122"/>
                </a:rPr>
                <a:t>     </a:t>
              </a:r>
              <a:r>
                <a:rPr lang="en-US" altLang="zh-CN" sz="2800" b="1" dirty="0">
                  <a:latin typeface="+mj-lt"/>
                  <a:ea typeface="黑体" panose="02010609060101010101" pitchFamily="2" charset="-122"/>
                </a:rPr>
                <a:t>0</a:t>
              </a:r>
              <a:r>
                <a:rPr lang="zh-CN" altLang="en-US" sz="2800" b="1" dirty="0">
                  <a:latin typeface="+mj-lt"/>
                  <a:ea typeface="黑体" panose="02010609060101010101" pitchFamily="2" charset="-122"/>
                </a:rPr>
                <a:t>；</a:t>
              </a:r>
            </a:p>
            <a:p>
              <a:pPr eaLnBrk="1" hangingPunct="1">
                <a:lnSpc>
                  <a:spcPct val="170000"/>
                </a:lnSpc>
                <a:defRPr/>
              </a:pP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3</a:t>
              </a:r>
              <a:r>
                <a:rPr lang="zh-CN" altLang="en-US" sz="2800" b="1" dirty="0">
                  <a:latin typeface="+mj-lt"/>
                  <a:ea typeface="黑体" panose="02010609060101010101" pitchFamily="2" charset="-122"/>
                </a:rPr>
                <a:t>）如果</a:t>
              </a:r>
              <a:r>
                <a:rPr lang="en-US" altLang="zh-CN" sz="2800" b="1" i="1" dirty="0">
                  <a:latin typeface="+mj-lt"/>
                  <a:ea typeface="黑体" panose="02010609060101010101" pitchFamily="2" charset="-122"/>
                </a:rPr>
                <a:t>a</a:t>
              </a:r>
              <a:r>
                <a:rPr lang="en-US" altLang="zh-CN" sz="2800" b="1" dirty="0">
                  <a:latin typeface="+mj-lt"/>
                  <a:ea typeface="黑体" panose="02010609060101010101" pitchFamily="2" charset="-122"/>
                </a:rPr>
                <a:t>&lt;0</a:t>
              </a:r>
              <a:r>
                <a:rPr lang="zh-CN" altLang="en-US" sz="2800" b="1" dirty="0">
                  <a:latin typeface="+mj-lt"/>
                  <a:ea typeface="黑体" panose="02010609060101010101" pitchFamily="2" charset="-122"/>
                </a:rPr>
                <a:t>，</a:t>
              </a:r>
              <a:r>
                <a:rPr lang="en-US" altLang="zh-CN" sz="2800" b="1" i="1" dirty="0">
                  <a:latin typeface="+mj-lt"/>
                  <a:ea typeface="黑体" panose="02010609060101010101" pitchFamily="2" charset="-122"/>
                </a:rPr>
                <a:t>b</a:t>
              </a:r>
              <a:r>
                <a:rPr lang="en-US" altLang="zh-CN" sz="2800" b="1" dirty="0">
                  <a:latin typeface="+mj-lt"/>
                  <a:ea typeface="黑体" panose="02010609060101010101" pitchFamily="2" charset="-122"/>
                </a:rPr>
                <a:t>&lt;0</a:t>
              </a:r>
              <a:r>
                <a:rPr lang="zh-CN" altLang="en-US" sz="2800" b="1" dirty="0">
                  <a:latin typeface="+mj-lt"/>
                  <a:ea typeface="黑体" panose="02010609060101010101" pitchFamily="2" charset="-122"/>
                </a:rPr>
                <a:t>，那么</a:t>
              </a:r>
              <a:r>
                <a:rPr lang="en-US" altLang="zh-CN" sz="2800" b="1" i="1" dirty="0">
                  <a:latin typeface="+mj-lt"/>
                  <a:ea typeface="黑体" panose="02010609060101010101" pitchFamily="2" charset="-122"/>
                </a:rPr>
                <a:t>ab</a:t>
              </a:r>
              <a:r>
                <a:rPr lang="zh-CN" altLang="en-US" sz="2800" b="1" u="sng" dirty="0">
                  <a:latin typeface="+mj-lt"/>
                  <a:ea typeface="黑体" panose="02010609060101010101" pitchFamily="2" charset="-122"/>
                </a:rPr>
                <a:t>       </a:t>
              </a:r>
              <a:r>
                <a:rPr lang="en-US" altLang="zh-CN" sz="2800" b="1" dirty="0">
                  <a:latin typeface="+mj-lt"/>
                  <a:ea typeface="黑体" panose="02010609060101010101" pitchFamily="2" charset="-122"/>
                </a:rPr>
                <a:t>0</a:t>
              </a: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   </a:t>
              </a:r>
              <a:r>
                <a:rPr lang="en-US" altLang="zh-CN" sz="2800" b="1" u="sng" dirty="0">
                  <a:latin typeface="+mj-lt"/>
                  <a:ea typeface="黑体" panose="02010609060101010101" pitchFamily="2" charset="-122"/>
                </a:rPr>
                <a:t>       </a:t>
              </a:r>
              <a:r>
                <a:rPr lang="en-US" altLang="zh-CN" sz="2800" b="1" dirty="0">
                  <a:latin typeface="+mj-lt"/>
                  <a:ea typeface="黑体" panose="02010609060101010101" pitchFamily="2" charset="-122"/>
                </a:rPr>
                <a:t>0</a:t>
              </a:r>
              <a:r>
                <a:rPr lang="zh-CN" altLang="en-US" sz="2800" b="1" dirty="0">
                  <a:latin typeface="+mj-lt"/>
                  <a:ea typeface="黑体" panose="02010609060101010101" pitchFamily="2" charset="-122"/>
                </a:rPr>
                <a:t>；</a:t>
              </a:r>
            </a:p>
            <a:p>
              <a:pPr eaLnBrk="1" hangingPunct="1">
                <a:lnSpc>
                  <a:spcPct val="170000"/>
                </a:lnSpc>
                <a:defRPr/>
              </a:pP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4</a:t>
              </a:r>
              <a:r>
                <a:rPr lang="zh-CN" altLang="en-US" sz="2800" b="1" dirty="0">
                  <a:latin typeface="+mj-lt"/>
                  <a:ea typeface="黑体" panose="02010609060101010101" pitchFamily="2" charset="-122"/>
                </a:rPr>
                <a:t>）如果</a:t>
              </a:r>
              <a:r>
                <a:rPr lang="en-US" altLang="zh-CN" sz="2800" b="1" i="1" dirty="0">
                  <a:latin typeface="+mj-lt"/>
                  <a:ea typeface="黑体" panose="02010609060101010101" pitchFamily="2" charset="-122"/>
                </a:rPr>
                <a:t>a</a:t>
              </a:r>
              <a:r>
                <a:rPr lang="en-US" altLang="zh-CN" sz="2800" b="1" dirty="0">
                  <a:latin typeface="+mj-lt"/>
                  <a:ea typeface="黑体" panose="02010609060101010101" pitchFamily="2" charset="-122"/>
                </a:rPr>
                <a:t>=0</a:t>
              </a:r>
              <a:r>
                <a:rPr lang="zh-CN" altLang="en-US" sz="2800" b="1" dirty="0">
                  <a:latin typeface="+mj-lt"/>
                  <a:ea typeface="黑体" panose="02010609060101010101" pitchFamily="2" charset="-122"/>
                </a:rPr>
                <a:t>，</a:t>
              </a:r>
              <a:r>
                <a:rPr lang="en-US" altLang="zh-CN" sz="2800" b="1" i="1" dirty="0">
                  <a:latin typeface="+mj-lt"/>
                  <a:ea typeface="黑体" panose="02010609060101010101" pitchFamily="2" charset="-122"/>
                </a:rPr>
                <a:t>b</a:t>
              </a:r>
              <a:r>
                <a:rPr lang="en-US" altLang="zh-CN" sz="2800" b="1" dirty="0">
                  <a:latin typeface="+mj-lt"/>
                  <a:ea typeface="黑体" panose="02010609060101010101" pitchFamily="2" charset="-122"/>
                </a:rPr>
                <a:t>≠0</a:t>
              </a:r>
              <a:r>
                <a:rPr lang="zh-CN" altLang="en-US" sz="2800" b="1" dirty="0">
                  <a:latin typeface="+mj-lt"/>
                  <a:ea typeface="黑体" panose="02010609060101010101" pitchFamily="2" charset="-122"/>
                </a:rPr>
                <a:t>，那么</a:t>
              </a:r>
              <a:r>
                <a:rPr lang="en-US" altLang="zh-CN" sz="2800" b="1" i="1" dirty="0">
                  <a:latin typeface="+mj-lt"/>
                  <a:ea typeface="黑体" panose="02010609060101010101" pitchFamily="2" charset="-122"/>
                </a:rPr>
                <a:t>ab</a:t>
              </a:r>
              <a:r>
                <a:rPr lang="en-US" altLang="zh-CN" sz="2800" b="1" u="sng" dirty="0">
                  <a:latin typeface="+mj-lt"/>
                  <a:ea typeface="黑体" panose="02010609060101010101" pitchFamily="2" charset="-122"/>
                </a:rPr>
                <a:t>       </a:t>
              </a:r>
              <a:r>
                <a:rPr lang="en-US" altLang="zh-CN" sz="2800" b="1" dirty="0">
                  <a:latin typeface="+mj-lt"/>
                  <a:ea typeface="黑体" panose="02010609060101010101" pitchFamily="2" charset="-122"/>
                </a:rPr>
                <a:t>0</a:t>
              </a:r>
              <a:r>
                <a:rPr lang="zh-CN" altLang="en-US" sz="2800" b="1" dirty="0">
                  <a:latin typeface="+mj-lt"/>
                  <a:ea typeface="黑体" panose="02010609060101010101" pitchFamily="2" charset="-122"/>
                </a:rPr>
                <a:t>，</a:t>
              </a:r>
              <a:r>
                <a:rPr lang="en-US" altLang="zh-CN" sz="2800" b="1" dirty="0">
                  <a:latin typeface="+mj-lt"/>
                  <a:ea typeface="黑体" panose="02010609060101010101" pitchFamily="2" charset="-122"/>
                </a:rPr>
                <a:t>   </a:t>
              </a:r>
              <a:r>
                <a:rPr lang="en-US" altLang="zh-CN" sz="2800" b="1" u="sng" dirty="0">
                  <a:latin typeface="+mj-lt"/>
                  <a:ea typeface="黑体" panose="02010609060101010101" pitchFamily="2" charset="-122"/>
                </a:rPr>
                <a:t>       </a:t>
              </a:r>
              <a:r>
                <a:rPr lang="en-US" altLang="zh-CN" sz="2800" b="1" dirty="0">
                  <a:latin typeface="+mj-lt"/>
                  <a:ea typeface="黑体" panose="02010609060101010101" pitchFamily="2" charset="-122"/>
                </a:rPr>
                <a:t>0. </a:t>
              </a:r>
            </a:p>
          </p:txBody>
        </p:sp>
        <p:graphicFrame>
          <p:nvGraphicFramePr>
            <p:cNvPr id="9218" name="Object 4"/>
            <p:cNvGraphicFramePr>
              <a:graphicFrameLocks noChangeAspect="1"/>
            </p:cNvGraphicFramePr>
            <p:nvPr/>
          </p:nvGraphicFramePr>
          <p:xfrm>
            <a:off x="6465609" y="1281687"/>
            <a:ext cx="383428" cy="935956"/>
          </p:xfrm>
          <a:graphic>
            <a:graphicData uri="http://schemas.openxmlformats.org/presentationml/2006/ole">
              <mc:AlternateContent xmlns:mc="http://schemas.openxmlformats.org/markup-compatibility/2006">
                <mc:Choice xmlns:v="urn:schemas-microsoft-com:vml" Requires="v">
                  <p:oleObj spid="_x0000_s9246" name="Equation" r:id="rId3" imgW="152400" imgH="405765" progId="Equation.DSMT4">
                    <p:embed/>
                  </p:oleObj>
                </mc:Choice>
                <mc:Fallback>
                  <p:oleObj name="Equation" r:id="rId3" imgW="152400" imgH="40576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5609" y="1281687"/>
                          <a:ext cx="383428" cy="93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19" name="Object 4"/>
            <p:cNvGraphicFramePr>
              <a:graphicFrameLocks noChangeAspect="1"/>
            </p:cNvGraphicFramePr>
            <p:nvPr/>
          </p:nvGraphicFramePr>
          <p:xfrm>
            <a:off x="6465609" y="2001650"/>
            <a:ext cx="383428" cy="935956"/>
          </p:xfrm>
          <a:graphic>
            <a:graphicData uri="http://schemas.openxmlformats.org/presentationml/2006/ole">
              <mc:AlternateContent xmlns:mc="http://schemas.openxmlformats.org/markup-compatibility/2006">
                <mc:Choice xmlns:v="urn:schemas-microsoft-com:vml" Requires="v">
                  <p:oleObj spid="_x0000_s9247" name="Equation" r:id="rId5" imgW="152400" imgH="405765" progId="Equation.DSMT4">
                    <p:embed/>
                  </p:oleObj>
                </mc:Choice>
                <mc:Fallback>
                  <p:oleObj name="Equation" r:id="rId5" imgW="152400" imgH="40576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5609" y="2001650"/>
                          <a:ext cx="383428" cy="93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0" name="Object 4"/>
            <p:cNvGraphicFramePr>
              <a:graphicFrameLocks noChangeAspect="1"/>
            </p:cNvGraphicFramePr>
            <p:nvPr/>
          </p:nvGraphicFramePr>
          <p:xfrm>
            <a:off x="6474574" y="2721613"/>
            <a:ext cx="383428" cy="935956"/>
          </p:xfrm>
          <a:graphic>
            <a:graphicData uri="http://schemas.openxmlformats.org/presentationml/2006/ole">
              <mc:AlternateContent xmlns:mc="http://schemas.openxmlformats.org/markup-compatibility/2006">
                <mc:Choice xmlns:v="urn:schemas-microsoft-com:vml" Requires="v">
                  <p:oleObj spid="_x0000_s9248" name="Equation" r:id="rId6" imgW="152400" imgH="405765" progId="Equation.DSMT4">
                    <p:embed/>
                  </p:oleObj>
                </mc:Choice>
                <mc:Fallback>
                  <p:oleObj name="Equation" r:id="rId6" imgW="152400" imgH="40576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4574" y="2721613"/>
                          <a:ext cx="383428" cy="93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1" name="Object 4"/>
            <p:cNvGraphicFramePr>
              <a:graphicFrameLocks noChangeAspect="1"/>
            </p:cNvGraphicFramePr>
            <p:nvPr/>
          </p:nvGraphicFramePr>
          <p:xfrm>
            <a:off x="6483539" y="3478912"/>
            <a:ext cx="374463" cy="914072"/>
          </p:xfrm>
          <a:graphic>
            <a:graphicData uri="http://schemas.openxmlformats.org/presentationml/2006/ole">
              <mc:AlternateContent xmlns:mc="http://schemas.openxmlformats.org/markup-compatibility/2006">
                <mc:Choice xmlns:v="urn:schemas-microsoft-com:vml" Requires="v">
                  <p:oleObj spid="_x0000_s9249" name="Equation" r:id="rId7" imgW="152400" imgH="405765" progId="Equation.DSMT4">
                    <p:embed/>
                  </p:oleObj>
                </mc:Choice>
                <mc:Fallback>
                  <p:oleObj name="Equation" r:id="rId7" imgW="152400" imgH="40576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3539" y="3478912"/>
                          <a:ext cx="374463" cy="914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5" name="Rectangle 4"/>
          <p:cNvSpPr>
            <a:spLocks noChangeArrowheads="1"/>
          </p:cNvSpPr>
          <p:nvPr/>
        </p:nvSpPr>
        <p:spPr bwMode="auto">
          <a:xfrm>
            <a:off x="5467350" y="1477963"/>
            <a:ext cx="793750" cy="523875"/>
          </a:xfrm>
          <a:prstGeom prst="rect">
            <a:avLst/>
          </a:prstGeom>
          <a:noFill/>
          <a:ln>
            <a:noFill/>
          </a:ln>
        </p:spPr>
        <p:txBody>
          <a:bodyPr anchor="ctr">
            <a:spAutoFit/>
          </a:bodyPr>
          <a:lstStyle/>
          <a:p>
            <a:pPr eaLnBrk="1" hangingPunct="1">
              <a:defRPr/>
            </a:pPr>
            <a:r>
              <a:rPr lang="zh-CN" altLang="en-US" sz="2800" b="1" dirty="0">
                <a:solidFill>
                  <a:srgbClr val="FF0000"/>
                </a:solidFill>
                <a:latin typeface="+mn-lt"/>
                <a:ea typeface="+mn-ea"/>
              </a:rPr>
              <a:t>＜</a:t>
            </a:r>
          </a:p>
        </p:txBody>
      </p:sp>
      <p:sp>
        <p:nvSpPr>
          <p:cNvPr id="16" name="Rectangle 4"/>
          <p:cNvSpPr>
            <a:spLocks noChangeArrowheads="1"/>
          </p:cNvSpPr>
          <p:nvPr/>
        </p:nvSpPr>
        <p:spPr bwMode="auto">
          <a:xfrm>
            <a:off x="6897688" y="1477963"/>
            <a:ext cx="793750" cy="523875"/>
          </a:xfrm>
          <a:prstGeom prst="rect">
            <a:avLst/>
          </a:prstGeom>
          <a:noFill/>
          <a:ln>
            <a:noFill/>
          </a:ln>
        </p:spPr>
        <p:txBody>
          <a:bodyPr anchor="ctr">
            <a:spAutoFit/>
          </a:bodyPr>
          <a:lstStyle/>
          <a:p>
            <a:pPr eaLnBrk="1" hangingPunct="1">
              <a:defRPr/>
            </a:pPr>
            <a:r>
              <a:rPr lang="zh-CN" altLang="en-US" sz="2800" b="1" dirty="0">
                <a:solidFill>
                  <a:srgbClr val="FF0000"/>
                </a:solidFill>
                <a:latin typeface="+mn-lt"/>
                <a:ea typeface="+mn-ea"/>
              </a:rPr>
              <a:t>＜</a:t>
            </a:r>
          </a:p>
        </p:txBody>
      </p:sp>
      <p:sp>
        <p:nvSpPr>
          <p:cNvPr id="17" name="Rectangle 4"/>
          <p:cNvSpPr>
            <a:spLocks noChangeArrowheads="1"/>
          </p:cNvSpPr>
          <p:nvPr/>
        </p:nvSpPr>
        <p:spPr bwMode="auto">
          <a:xfrm>
            <a:off x="5507038" y="2197100"/>
            <a:ext cx="793750" cy="523875"/>
          </a:xfrm>
          <a:prstGeom prst="rect">
            <a:avLst/>
          </a:prstGeom>
          <a:noFill/>
          <a:ln>
            <a:noFill/>
          </a:ln>
        </p:spPr>
        <p:txBody>
          <a:bodyPr anchor="ctr">
            <a:spAutoFit/>
          </a:bodyPr>
          <a:lstStyle/>
          <a:p>
            <a:pPr eaLnBrk="1" hangingPunct="1">
              <a:defRPr/>
            </a:pPr>
            <a:r>
              <a:rPr lang="zh-CN" altLang="en-US" sz="2800" b="1" dirty="0">
                <a:solidFill>
                  <a:srgbClr val="FF0000"/>
                </a:solidFill>
                <a:latin typeface="+mn-lt"/>
                <a:ea typeface="+mn-ea"/>
              </a:rPr>
              <a:t>＜</a:t>
            </a:r>
          </a:p>
        </p:txBody>
      </p:sp>
      <p:sp>
        <p:nvSpPr>
          <p:cNvPr id="18" name="Rectangle 4"/>
          <p:cNvSpPr>
            <a:spLocks noChangeArrowheads="1"/>
          </p:cNvSpPr>
          <p:nvPr/>
        </p:nvSpPr>
        <p:spPr bwMode="auto">
          <a:xfrm>
            <a:off x="6897688" y="2154238"/>
            <a:ext cx="793750" cy="523875"/>
          </a:xfrm>
          <a:prstGeom prst="rect">
            <a:avLst/>
          </a:prstGeom>
          <a:noFill/>
          <a:ln>
            <a:noFill/>
          </a:ln>
        </p:spPr>
        <p:txBody>
          <a:bodyPr anchor="ctr">
            <a:spAutoFit/>
          </a:bodyPr>
          <a:lstStyle/>
          <a:p>
            <a:pPr eaLnBrk="1" hangingPunct="1">
              <a:defRPr/>
            </a:pPr>
            <a:r>
              <a:rPr lang="zh-CN" altLang="en-US" sz="2800" b="1" dirty="0">
                <a:solidFill>
                  <a:srgbClr val="FF0000"/>
                </a:solidFill>
                <a:latin typeface="+mn-lt"/>
                <a:ea typeface="+mn-ea"/>
              </a:rPr>
              <a:t>＜</a:t>
            </a:r>
          </a:p>
        </p:txBody>
      </p:sp>
      <p:sp>
        <p:nvSpPr>
          <p:cNvPr id="19" name="Rectangle 4"/>
          <p:cNvSpPr>
            <a:spLocks noChangeArrowheads="1"/>
          </p:cNvSpPr>
          <p:nvPr/>
        </p:nvSpPr>
        <p:spPr bwMode="auto">
          <a:xfrm>
            <a:off x="5568950" y="2895600"/>
            <a:ext cx="793750" cy="523875"/>
          </a:xfrm>
          <a:prstGeom prst="rect">
            <a:avLst/>
          </a:prstGeom>
          <a:noFill/>
          <a:ln>
            <a:noFill/>
          </a:ln>
        </p:spPr>
        <p:txBody>
          <a:bodyPr anchor="ctr">
            <a:spAutoFit/>
          </a:bodyPr>
          <a:lstStyle/>
          <a:p>
            <a:pPr eaLnBrk="1" hangingPunct="1">
              <a:defRPr/>
            </a:pPr>
            <a:r>
              <a:rPr lang="zh-CN" altLang="en-US" sz="2800" b="1" dirty="0">
                <a:solidFill>
                  <a:srgbClr val="FF0000"/>
                </a:solidFill>
                <a:latin typeface="+mn-lt"/>
                <a:ea typeface="+mn-ea"/>
              </a:rPr>
              <a:t>＞</a:t>
            </a:r>
          </a:p>
        </p:txBody>
      </p:sp>
      <p:sp>
        <p:nvSpPr>
          <p:cNvPr id="20" name="Rectangle 4"/>
          <p:cNvSpPr>
            <a:spLocks noChangeArrowheads="1"/>
          </p:cNvSpPr>
          <p:nvPr/>
        </p:nvSpPr>
        <p:spPr bwMode="auto">
          <a:xfrm>
            <a:off x="6959600" y="2895600"/>
            <a:ext cx="793750" cy="523875"/>
          </a:xfrm>
          <a:prstGeom prst="rect">
            <a:avLst/>
          </a:prstGeom>
          <a:noFill/>
          <a:ln>
            <a:noFill/>
          </a:ln>
        </p:spPr>
        <p:txBody>
          <a:bodyPr anchor="ctr">
            <a:spAutoFit/>
          </a:bodyPr>
          <a:lstStyle/>
          <a:p>
            <a:pPr eaLnBrk="1" hangingPunct="1">
              <a:defRPr/>
            </a:pPr>
            <a:r>
              <a:rPr lang="zh-CN" altLang="en-US" sz="2800" b="1" dirty="0">
                <a:solidFill>
                  <a:srgbClr val="FF0000"/>
                </a:solidFill>
                <a:latin typeface="+mn-lt"/>
                <a:ea typeface="+mn-ea"/>
              </a:rPr>
              <a:t>＞</a:t>
            </a:r>
          </a:p>
        </p:txBody>
      </p:sp>
      <p:sp>
        <p:nvSpPr>
          <p:cNvPr id="21" name="Rectangle 4"/>
          <p:cNvSpPr>
            <a:spLocks noChangeArrowheads="1"/>
          </p:cNvSpPr>
          <p:nvPr/>
        </p:nvSpPr>
        <p:spPr bwMode="auto">
          <a:xfrm>
            <a:off x="5594350" y="3621088"/>
            <a:ext cx="546100" cy="523875"/>
          </a:xfrm>
          <a:prstGeom prst="rect">
            <a:avLst/>
          </a:prstGeom>
          <a:noFill/>
          <a:ln>
            <a:noFill/>
          </a:ln>
        </p:spPr>
        <p:txBody>
          <a:bodyPr anchor="ctr">
            <a:spAutoFit/>
          </a:bodyPr>
          <a:lstStyle/>
          <a:p>
            <a:pPr eaLnBrk="1" hangingPunct="1">
              <a:defRPr/>
            </a:pPr>
            <a:r>
              <a:rPr lang="en-US" altLang="zh-CN" sz="2800" b="1" dirty="0">
                <a:solidFill>
                  <a:srgbClr val="FF0000"/>
                </a:solidFill>
                <a:latin typeface="+mn-lt"/>
                <a:ea typeface="+mn-ea"/>
              </a:rPr>
              <a:t>=</a:t>
            </a:r>
            <a:endParaRPr lang="zh-CN" altLang="en-US" sz="2800" b="1" dirty="0">
              <a:solidFill>
                <a:srgbClr val="FF0000"/>
              </a:solidFill>
              <a:latin typeface="+mn-lt"/>
              <a:ea typeface="+mn-ea"/>
            </a:endParaRPr>
          </a:p>
        </p:txBody>
      </p:sp>
      <p:sp>
        <p:nvSpPr>
          <p:cNvPr id="22" name="Rectangle 4"/>
          <p:cNvSpPr>
            <a:spLocks noChangeArrowheads="1"/>
          </p:cNvSpPr>
          <p:nvPr/>
        </p:nvSpPr>
        <p:spPr bwMode="auto">
          <a:xfrm>
            <a:off x="7021513" y="3594100"/>
            <a:ext cx="546100" cy="523875"/>
          </a:xfrm>
          <a:prstGeom prst="rect">
            <a:avLst/>
          </a:prstGeom>
          <a:noFill/>
          <a:ln>
            <a:noFill/>
          </a:ln>
        </p:spPr>
        <p:txBody>
          <a:bodyPr anchor="ctr">
            <a:spAutoFit/>
          </a:bodyPr>
          <a:lstStyle/>
          <a:p>
            <a:pPr eaLnBrk="1" hangingPunct="1">
              <a:defRPr/>
            </a:pPr>
            <a:r>
              <a:rPr lang="en-US" altLang="zh-CN" sz="2800" b="1" dirty="0">
                <a:solidFill>
                  <a:srgbClr val="FF0000"/>
                </a:solidFill>
                <a:latin typeface="+mn-lt"/>
                <a:ea typeface="+mn-ea"/>
              </a:rPr>
              <a:t>=</a:t>
            </a:r>
            <a:endParaRPr lang="zh-CN" altLang="en-US" sz="2800" b="1" dirty="0">
              <a:solidFill>
                <a:srgbClr val="FF0000"/>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3" name="组合 4"/>
          <p:cNvGrpSpPr/>
          <p:nvPr/>
        </p:nvGrpSpPr>
        <p:grpSpPr bwMode="auto">
          <a:xfrm>
            <a:off x="3362325" y="3175"/>
            <a:ext cx="2305050" cy="668338"/>
            <a:chOff x="1219771" y="346075"/>
            <a:chExt cx="2304297" cy="668971"/>
          </a:xfrm>
        </p:grpSpPr>
        <p:pic>
          <p:nvPicPr>
            <p:cNvPr id="10248" name="Picture 1"/>
            <p:cNvPicPr>
              <a:picLocks noChangeAspect="1" noChangeArrowheads="1"/>
            </p:cNvPicPr>
            <p:nvPr/>
          </p:nvPicPr>
          <p:blipFill>
            <a:blip r:embed="rId3" cstate="email"/>
            <a:srcRect/>
            <a:stretch>
              <a:fillRect/>
            </a:stretch>
          </p:blipFill>
          <p:spPr bwMode="auto">
            <a:xfrm>
              <a:off x="1219771" y="346075"/>
              <a:ext cx="2152079" cy="66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Box 30"/>
            <p:cNvSpPr txBox="1"/>
            <p:nvPr/>
          </p:nvSpPr>
          <p:spPr>
            <a:xfrm>
              <a:off x="1784736" y="450949"/>
              <a:ext cx="1739332" cy="524371"/>
            </a:xfrm>
            <a:prstGeom prst="rect">
              <a:avLst/>
            </a:prstGeom>
            <a:noFill/>
          </p:spPr>
          <p:txBody>
            <a:bodyPr>
              <a:spAutoFit/>
            </a:bodyPr>
            <a:lstStyle/>
            <a:p>
              <a:pPr eaLnBrk="1" hangingPunct="1">
                <a:defRPr/>
              </a:pPr>
              <a:r>
                <a:rPr lang="zh-CN" altLang="en-US" sz="2800" b="1" dirty="0">
                  <a:solidFill>
                    <a:srgbClr val="FF0066"/>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课堂小结</a:t>
              </a:r>
            </a:p>
          </p:txBody>
        </p:sp>
      </p:grpSp>
      <p:sp>
        <p:nvSpPr>
          <p:cNvPr id="9" name="Text Box 3"/>
          <p:cNvSpPr txBox="1">
            <a:spLocks noChangeArrowheads="1"/>
          </p:cNvSpPr>
          <p:nvPr/>
        </p:nvSpPr>
        <p:spPr bwMode="auto">
          <a:xfrm>
            <a:off x="733425" y="730250"/>
            <a:ext cx="5256213" cy="579438"/>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3200" b="1" dirty="0">
                <a:latin typeface="+mn-lt"/>
                <a:ea typeface="+mn-ea"/>
              </a:rPr>
              <a:t>有理数除法法则</a:t>
            </a:r>
            <a:r>
              <a:rPr lang="en-US" altLang="zh-CN" sz="3200" b="1" dirty="0">
                <a:latin typeface="+mn-lt"/>
                <a:ea typeface="+mn-ea"/>
              </a:rPr>
              <a:t>:</a:t>
            </a:r>
          </a:p>
        </p:txBody>
      </p:sp>
      <p:sp>
        <p:nvSpPr>
          <p:cNvPr id="10" name="Text Box 4"/>
          <p:cNvSpPr txBox="1">
            <a:spLocks noChangeArrowheads="1"/>
          </p:cNvSpPr>
          <p:nvPr/>
        </p:nvSpPr>
        <p:spPr bwMode="auto">
          <a:xfrm>
            <a:off x="741363" y="1309688"/>
            <a:ext cx="7945437"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3200" b="1" dirty="0">
                <a:solidFill>
                  <a:srgbClr val="0000FF"/>
                </a:solidFill>
                <a:latin typeface="+mn-lt"/>
                <a:ea typeface="+mn-ea"/>
              </a:rPr>
              <a:t>除以一个不等于</a:t>
            </a:r>
            <a:r>
              <a:rPr lang="en-US" altLang="zh-CN" sz="3200" b="1" dirty="0">
                <a:solidFill>
                  <a:srgbClr val="0000FF"/>
                </a:solidFill>
                <a:latin typeface="+mn-lt"/>
                <a:ea typeface="+mn-ea"/>
              </a:rPr>
              <a:t>0</a:t>
            </a:r>
            <a:r>
              <a:rPr lang="zh-CN" altLang="en-US" sz="3200" b="1" dirty="0">
                <a:solidFill>
                  <a:srgbClr val="0000FF"/>
                </a:solidFill>
                <a:latin typeface="+mn-lt"/>
                <a:ea typeface="+mn-ea"/>
              </a:rPr>
              <a:t>的数</a:t>
            </a:r>
            <a:r>
              <a:rPr lang="en-US" altLang="zh-CN" sz="3200" b="1" dirty="0">
                <a:solidFill>
                  <a:srgbClr val="0000FF"/>
                </a:solidFill>
                <a:latin typeface="+mn-lt"/>
                <a:ea typeface="+mn-ea"/>
              </a:rPr>
              <a:t>,</a:t>
            </a:r>
            <a:r>
              <a:rPr lang="zh-CN" altLang="en-US" sz="3200" b="1" dirty="0">
                <a:solidFill>
                  <a:srgbClr val="0000FF"/>
                </a:solidFill>
                <a:latin typeface="+mn-lt"/>
                <a:ea typeface="+mn-ea"/>
              </a:rPr>
              <a:t>等于乘这个数的倒数</a:t>
            </a:r>
            <a:r>
              <a:rPr lang="en-US" altLang="zh-CN" sz="3200" b="1" dirty="0">
                <a:solidFill>
                  <a:srgbClr val="0000FF"/>
                </a:solidFill>
                <a:latin typeface="+mn-lt"/>
                <a:ea typeface="+mn-ea"/>
              </a:rPr>
              <a:t>.</a:t>
            </a:r>
          </a:p>
        </p:txBody>
      </p:sp>
      <p:graphicFrame>
        <p:nvGraphicFramePr>
          <p:cNvPr id="11" name="Object 5"/>
          <p:cNvGraphicFramePr>
            <a:graphicFrameLocks noChangeAspect="1"/>
          </p:cNvGraphicFramePr>
          <p:nvPr/>
        </p:nvGraphicFramePr>
        <p:xfrm>
          <a:off x="2759075" y="1763713"/>
          <a:ext cx="3360738" cy="1133475"/>
        </p:xfrm>
        <a:graphic>
          <a:graphicData uri="http://schemas.openxmlformats.org/presentationml/2006/ole">
            <mc:AlternateContent xmlns:mc="http://schemas.openxmlformats.org/markup-compatibility/2006">
              <mc:Choice xmlns:v="urn:schemas-microsoft-com:vml" Requires="v">
                <p:oleObj spid="_x0000_s10255" name="Equation" r:id="rId4" imgW="1169035" imgH="393700" progId="Equation.DSMT4">
                  <p:embed/>
                </p:oleObj>
              </mc:Choice>
              <mc:Fallback>
                <p:oleObj name="Equation" r:id="rId4" imgW="1169035" imgH="3937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9075" y="1763713"/>
                        <a:ext cx="3360738"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 Box 3"/>
          <p:cNvSpPr txBox="1">
            <a:spLocks noChangeArrowheads="1"/>
          </p:cNvSpPr>
          <p:nvPr/>
        </p:nvSpPr>
        <p:spPr bwMode="auto">
          <a:xfrm>
            <a:off x="733425" y="3362325"/>
            <a:ext cx="7845425" cy="12731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ts val="600"/>
              </a:spcBef>
              <a:defRPr/>
            </a:pPr>
            <a:r>
              <a:rPr lang="zh-CN" altLang="en-US" sz="3200" b="1" dirty="0">
                <a:solidFill>
                  <a:srgbClr val="0000FF"/>
                </a:solidFill>
                <a:latin typeface="+mn-lt"/>
                <a:ea typeface="+mn-ea"/>
              </a:rPr>
              <a:t>两数相除</a:t>
            </a:r>
            <a:r>
              <a:rPr lang="en-US" altLang="zh-CN" sz="3200" b="1" dirty="0">
                <a:solidFill>
                  <a:srgbClr val="0000FF"/>
                </a:solidFill>
                <a:latin typeface="+mn-lt"/>
                <a:ea typeface="+mn-ea"/>
              </a:rPr>
              <a:t>,</a:t>
            </a:r>
            <a:r>
              <a:rPr lang="zh-CN" altLang="en-US" sz="3200" b="1" dirty="0">
                <a:solidFill>
                  <a:srgbClr val="0000FF"/>
                </a:solidFill>
                <a:latin typeface="+mn-lt"/>
                <a:ea typeface="+mn-ea"/>
              </a:rPr>
              <a:t>同号得正</a:t>
            </a:r>
            <a:r>
              <a:rPr lang="en-US" altLang="zh-CN" sz="3200" b="1" dirty="0">
                <a:solidFill>
                  <a:srgbClr val="0000FF"/>
                </a:solidFill>
                <a:latin typeface="+mn-lt"/>
                <a:ea typeface="+mn-ea"/>
              </a:rPr>
              <a:t>,</a:t>
            </a:r>
            <a:r>
              <a:rPr lang="zh-CN" altLang="en-US" sz="3200" b="1" dirty="0">
                <a:solidFill>
                  <a:srgbClr val="0000FF"/>
                </a:solidFill>
                <a:latin typeface="+mn-lt"/>
                <a:ea typeface="+mn-ea"/>
              </a:rPr>
              <a:t>异号得负</a:t>
            </a:r>
            <a:r>
              <a:rPr lang="en-US" altLang="zh-CN" sz="3200" b="1" dirty="0">
                <a:solidFill>
                  <a:srgbClr val="0000FF"/>
                </a:solidFill>
                <a:latin typeface="+mn-lt"/>
                <a:ea typeface="+mn-ea"/>
              </a:rPr>
              <a:t>,</a:t>
            </a:r>
            <a:r>
              <a:rPr lang="zh-CN" altLang="en-US" sz="3200" b="1" dirty="0">
                <a:solidFill>
                  <a:srgbClr val="0000FF"/>
                </a:solidFill>
                <a:latin typeface="+mn-lt"/>
                <a:ea typeface="+mn-ea"/>
              </a:rPr>
              <a:t>并把绝对值相除</a:t>
            </a:r>
            <a:r>
              <a:rPr lang="en-US" altLang="zh-CN" sz="3200" b="1" dirty="0">
                <a:solidFill>
                  <a:srgbClr val="0000FF"/>
                </a:solidFill>
                <a:latin typeface="+mn-lt"/>
                <a:ea typeface="+mn-ea"/>
              </a:rPr>
              <a:t>,0</a:t>
            </a:r>
            <a:r>
              <a:rPr lang="zh-CN" altLang="en-US" sz="3200" b="1" dirty="0">
                <a:solidFill>
                  <a:srgbClr val="0000FF"/>
                </a:solidFill>
                <a:latin typeface="+mn-lt"/>
                <a:ea typeface="+mn-ea"/>
              </a:rPr>
              <a:t>除以任何一个不等于</a:t>
            </a:r>
            <a:r>
              <a:rPr lang="en-US" altLang="zh-CN" sz="3200" b="1" dirty="0">
                <a:solidFill>
                  <a:srgbClr val="0000FF"/>
                </a:solidFill>
                <a:latin typeface="+mn-lt"/>
                <a:ea typeface="+mn-ea"/>
              </a:rPr>
              <a:t>0</a:t>
            </a:r>
            <a:r>
              <a:rPr lang="zh-CN" altLang="en-US" sz="3200" b="1" dirty="0">
                <a:solidFill>
                  <a:srgbClr val="0000FF"/>
                </a:solidFill>
                <a:latin typeface="+mn-lt"/>
                <a:ea typeface="+mn-ea"/>
              </a:rPr>
              <a:t>的数</a:t>
            </a:r>
            <a:r>
              <a:rPr lang="en-US" altLang="zh-CN" sz="3200" b="1" dirty="0">
                <a:solidFill>
                  <a:srgbClr val="0000FF"/>
                </a:solidFill>
                <a:latin typeface="+mn-lt"/>
                <a:ea typeface="+mn-ea"/>
              </a:rPr>
              <a:t>,</a:t>
            </a:r>
            <a:r>
              <a:rPr lang="zh-CN" altLang="en-US" sz="3200" b="1" dirty="0">
                <a:solidFill>
                  <a:srgbClr val="0000FF"/>
                </a:solidFill>
                <a:latin typeface="+mn-lt"/>
                <a:ea typeface="+mn-ea"/>
              </a:rPr>
              <a:t>都得</a:t>
            </a:r>
            <a:r>
              <a:rPr lang="en-US" altLang="zh-CN" sz="3200" b="1" dirty="0">
                <a:solidFill>
                  <a:srgbClr val="0000FF"/>
                </a:solidFill>
                <a:latin typeface="+mn-lt"/>
                <a:ea typeface="+mn-ea"/>
              </a:rPr>
              <a:t>0.</a:t>
            </a:r>
          </a:p>
        </p:txBody>
      </p:sp>
      <p:sp>
        <p:nvSpPr>
          <p:cNvPr id="13" name="Text Box 8"/>
          <p:cNvSpPr txBox="1">
            <a:spLocks noChangeArrowheads="1"/>
          </p:cNvSpPr>
          <p:nvPr/>
        </p:nvSpPr>
        <p:spPr bwMode="auto">
          <a:xfrm>
            <a:off x="733425" y="2776538"/>
            <a:ext cx="4537075" cy="58578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3200" b="1" dirty="0">
                <a:latin typeface="+mn-lt"/>
                <a:ea typeface="+mn-ea"/>
              </a:rPr>
              <a:t>两数相除的符号法则</a:t>
            </a:r>
            <a:r>
              <a:rPr lang="en-US" altLang="zh-CN" sz="3200" b="1" dirty="0">
                <a:latin typeface="+mn-lt"/>
                <a:ea typeface="+mn-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iterate type="lt">
                                    <p:tmAbs val="0"/>
                                  </p:iterate>
                                  <p:childTnLst>
                                    <p:set>
                                      <p:cBhvr>
                                        <p:cTn id="11" dur="1" fill="hold">
                                          <p:stCondLst>
                                            <p:cond delay="0"/>
                                          </p:stCondLst>
                                        </p:cTn>
                                        <p:tgtEl>
                                          <p:spTgt spid="10"/>
                                        </p:tgtEl>
                                        <p:attrNameLst>
                                          <p:attrName>style.visibility</p:attrName>
                                        </p:attrNameLst>
                                      </p:cBhvr>
                                      <p:to>
                                        <p:strVal val="visible"/>
                                      </p:to>
                                    </p:set>
                                    <p:animEffect transition="in" filter="box(in)">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linds(horizontal)">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12" grpId="0" autoUpdateAnimBg="0"/>
      <p:bldP spid="1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组合 4"/>
          <p:cNvGrpSpPr/>
          <p:nvPr/>
        </p:nvGrpSpPr>
        <p:grpSpPr bwMode="auto">
          <a:xfrm>
            <a:off x="3362325" y="3175"/>
            <a:ext cx="2305050" cy="668338"/>
            <a:chOff x="1219771" y="346075"/>
            <a:chExt cx="2304297" cy="668971"/>
          </a:xfrm>
        </p:grpSpPr>
        <p:pic>
          <p:nvPicPr>
            <p:cNvPr id="16388" name="Picture 1"/>
            <p:cNvPicPr>
              <a:picLocks noChangeAspect="1" noChangeArrowheads="1"/>
            </p:cNvPicPr>
            <p:nvPr/>
          </p:nvPicPr>
          <p:blipFill>
            <a:blip r:embed="rId2" cstate="email"/>
            <a:srcRect/>
            <a:stretch>
              <a:fillRect/>
            </a:stretch>
          </p:blipFill>
          <p:spPr bwMode="auto">
            <a:xfrm>
              <a:off x="1219771" y="346075"/>
              <a:ext cx="2152079" cy="66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p:nvSpPr>
          <p:spPr>
            <a:xfrm>
              <a:off x="1784736" y="450949"/>
              <a:ext cx="1739332" cy="524371"/>
            </a:xfrm>
            <a:prstGeom prst="rect">
              <a:avLst/>
            </a:prstGeom>
            <a:noFill/>
          </p:spPr>
          <p:txBody>
            <a:bodyPr>
              <a:spAutoFit/>
            </a:bodyPr>
            <a:lstStyle/>
            <a:p>
              <a:pPr eaLnBrk="1" hangingPunct="1">
                <a:defRPr/>
              </a:pPr>
              <a:r>
                <a:rPr lang="zh-CN" altLang="en-US" sz="2800" b="1" dirty="0">
                  <a:solidFill>
                    <a:srgbClr val="FF0066"/>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新课导入</a:t>
              </a:r>
            </a:p>
          </p:txBody>
        </p:sp>
      </p:grpSp>
      <p:sp>
        <p:nvSpPr>
          <p:cNvPr id="2" name="内容占位符 2"/>
          <p:cNvSpPr/>
          <p:nvPr/>
        </p:nvSpPr>
        <p:spPr bwMode="auto">
          <a:xfrm>
            <a:off x="617603" y="1276335"/>
            <a:ext cx="7642225" cy="3468687"/>
          </a:xfrm>
          <a:prstGeom prst="rect">
            <a:avLst/>
          </a:prstGeom>
          <a:noFill/>
          <a:ln>
            <a:noFill/>
          </a:ln>
        </p:spPr>
        <p:txBody>
          <a:bodyPr/>
          <a:lstStyle/>
          <a:p>
            <a:pPr marL="342900" indent="-342900" eaLnBrk="1" hangingPunct="1">
              <a:lnSpc>
                <a:spcPct val="150000"/>
              </a:lnSpc>
              <a:spcBef>
                <a:spcPct val="20000"/>
              </a:spcBef>
              <a:buFontTx/>
              <a:buChar char="•"/>
              <a:defRPr/>
            </a:pPr>
            <a:r>
              <a:rPr lang="zh-CN" altLang="en-US" sz="2400" b="1" dirty="0">
                <a:latin typeface="+mn-lt"/>
                <a:ea typeface="黑体" panose="02010609060101010101" pitchFamily="2" charset="-122"/>
              </a:rPr>
              <a:t>我们在前面学习有理数的减法时，是借助于逆运算把它转化为加法来进行的</a:t>
            </a:r>
            <a:r>
              <a:rPr lang="en-US" altLang="zh-CN" sz="2400" b="1" dirty="0">
                <a:latin typeface="+mn-lt"/>
                <a:ea typeface="黑体" panose="02010609060101010101" pitchFamily="2" charset="-122"/>
              </a:rPr>
              <a:t>.</a:t>
            </a:r>
            <a:r>
              <a:rPr lang="zh-CN" altLang="en-US" sz="2400" b="1" dirty="0">
                <a:latin typeface="+mn-lt"/>
                <a:ea typeface="黑体" panose="02010609060101010101" pitchFamily="2" charset="-122"/>
              </a:rPr>
              <a:t>大家知道除法的逆运算是乘法，那么有理数的除法运算是不是也是借助于逆运算转化为乘法来进行的呢？这节课我们就来学习有理数的除法</a:t>
            </a:r>
            <a:r>
              <a:rPr lang="en-US" altLang="zh-CN" sz="2400" b="1" dirty="0">
                <a:latin typeface="+mn-lt"/>
                <a:ea typeface="黑体" panose="02010609060101010101" pitchFamily="2" charset="-122"/>
              </a:rPr>
              <a:t>.</a:t>
            </a:r>
            <a:endParaRPr lang="zh-CN" altLang="zh-CN"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350715" y="743120"/>
            <a:ext cx="8604250" cy="2995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spcBef>
                <a:spcPct val="20000"/>
              </a:spcBef>
              <a:buClr>
                <a:schemeClr val="tx1"/>
              </a:buClr>
              <a:buFontTx/>
              <a:buChar char="•"/>
            </a:pPr>
            <a:r>
              <a:rPr lang="zh-CN" altLang="en-US" sz="2400" b="1" dirty="0">
                <a:solidFill>
                  <a:srgbClr val="0066CC"/>
                </a:solidFill>
                <a:latin typeface="Times New Roman" panose="02020603050405020304" pitchFamily="18" charset="0"/>
                <a:ea typeface="黑体" panose="02010609060101010101" pitchFamily="2" charset="-122"/>
              </a:rPr>
              <a:t>学习目标：</a:t>
            </a:r>
          </a:p>
          <a:p>
            <a:pPr>
              <a:lnSpc>
                <a:spcPct val="130000"/>
              </a:lnSpc>
              <a:buClr>
                <a:srgbClr val="FF0066"/>
              </a:buClr>
              <a:buFont typeface="Wingdings" panose="05000000000000000000" pitchFamily="2" charset="2"/>
              <a:buNone/>
            </a:pPr>
            <a:r>
              <a:rPr lang="en-US" altLang="zh-CN" sz="2400" b="1" dirty="0">
                <a:latin typeface="Times New Roman" panose="02020603050405020304" pitchFamily="18" charset="0"/>
                <a:ea typeface="黑体" panose="02010609060101010101" pitchFamily="2" charset="-122"/>
              </a:rPr>
              <a:t>     1</a:t>
            </a:r>
            <a:r>
              <a:rPr lang="zh-CN" altLang="en-US" sz="2400" b="1" dirty="0">
                <a:latin typeface="Times New Roman" panose="02020603050405020304" pitchFamily="18" charset="0"/>
                <a:ea typeface="黑体" panose="02010609060101010101" pitchFamily="2" charset="-122"/>
              </a:rPr>
              <a:t>．能表述出有理数除法法则</a:t>
            </a:r>
            <a:r>
              <a:rPr lang="en-US" altLang="zh-CN" sz="2400" b="1" dirty="0">
                <a:latin typeface="Times New Roman" panose="02020603050405020304" pitchFamily="18" charset="0"/>
                <a:ea typeface="黑体" panose="02010609060101010101" pitchFamily="2" charset="-122"/>
              </a:rPr>
              <a:t>.</a:t>
            </a:r>
          </a:p>
          <a:p>
            <a:pPr>
              <a:lnSpc>
                <a:spcPct val="130000"/>
              </a:lnSpc>
              <a:buClr>
                <a:srgbClr val="FF0066"/>
              </a:buClr>
              <a:buFont typeface="Wingdings" panose="05000000000000000000" pitchFamily="2" charset="2"/>
              <a:buNone/>
            </a:pPr>
            <a:r>
              <a:rPr lang="en-US" altLang="zh-CN" sz="2400" b="1" dirty="0">
                <a:latin typeface="Times New Roman" panose="02020603050405020304" pitchFamily="18" charset="0"/>
                <a:ea typeface="黑体" panose="02010609060101010101" pitchFamily="2" charset="-122"/>
              </a:rPr>
              <a:t>     2</a:t>
            </a:r>
            <a:r>
              <a:rPr lang="zh-CN" altLang="en-US" sz="2400" dirty="0">
                <a:latin typeface="Times New Roman" panose="02020603050405020304" pitchFamily="18" charset="0"/>
                <a:ea typeface="黑体" panose="02010609060101010101" pitchFamily="2" charset="-122"/>
              </a:rPr>
              <a:t>．</a:t>
            </a:r>
            <a:r>
              <a:rPr lang="zh-CN" altLang="en-US" sz="2400" b="1" dirty="0">
                <a:latin typeface="Times New Roman" panose="02020603050405020304" pitchFamily="18" charset="0"/>
                <a:ea typeface="黑体" panose="02010609060101010101" pitchFamily="2" charset="-122"/>
              </a:rPr>
              <a:t>会运用法则进行有理数除法运算</a:t>
            </a:r>
            <a:r>
              <a:rPr lang="en-US" altLang="zh-CN" sz="2400" b="1" dirty="0">
                <a:latin typeface="Times New Roman" panose="02020603050405020304" pitchFamily="18" charset="0"/>
                <a:ea typeface="黑体" panose="02010609060101010101" pitchFamily="2" charset="-122"/>
              </a:rPr>
              <a:t>.</a:t>
            </a:r>
          </a:p>
          <a:p>
            <a:pPr>
              <a:lnSpc>
                <a:spcPct val="130000"/>
              </a:lnSpc>
              <a:spcBef>
                <a:spcPct val="20000"/>
              </a:spcBef>
              <a:buClr>
                <a:schemeClr val="tx1"/>
              </a:buClr>
              <a:buFontTx/>
              <a:buChar char="•"/>
            </a:pPr>
            <a:r>
              <a:rPr lang="zh-CN" altLang="en-US" sz="2400" b="1" dirty="0">
                <a:solidFill>
                  <a:srgbClr val="0066CC"/>
                </a:solidFill>
                <a:latin typeface="Times New Roman" panose="02020603050405020304" pitchFamily="18" charset="0"/>
                <a:ea typeface="黑体" panose="02010609060101010101" pitchFamily="2" charset="-122"/>
              </a:rPr>
              <a:t>学习重、难点： </a:t>
            </a:r>
          </a:p>
          <a:p>
            <a:pPr>
              <a:lnSpc>
                <a:spcPct val="130000"/>
              </a:lnSpc>
              <a:buClr>
                <a:schemeClr val="tx1"/>
              </a:buClr>
            </a:pPr>
            <a:r>
              <a:rPr lang="zh-CN" altLang="en-US" sz="2400" b="1" dirty="0">
                <a:latin typeface="Times New Roman" panose="02020603050405020304" pitchFamily="18" charset="0"/>
                <a:ea typeface="黑体" panose="02010609060101010101" pitchFamily="2" charset="-122"/>
              </a:rPr>
              <a:t>     重点：对有理数除法法则的推导过程的理解和归纳</a:t>
            </a:r>
            <a:r>
              <a:rPr lang="en-US" altLang="zh-CN" sz="2400" b="1" dirty="0">
                <a:latin typeface="Times New Roman" panose="02020603050405020304" pitchFamily="18" charset="0"/>
                <a:ea typeface="黑体" panose="02010609060101010101" pitchFamily="2" charset="-122"/>
              </a:rPr>
              <a:t>.</a:t>
            </a:r>
          </a:p>
          <a:p>
            <a:pPr>
              <a:lnSpc>
                <a:spcPct val="130000"/>
              </a:lnSpc>
              <a:buClr>
                <a:schemeClr val="tx1"/>
              </a:buClr>
            </a:pPr>
            <a:r>
              <a:rPr lang="zh-CN" altLang="en-US" sz="2400" b="1" dirty="0">
                <a:latin typeface="Times New Roman" panose="02020603050405020304" pitchFamily="18" charset="0"/>
                <a:ea typeface="黑体" panose="02010609060101010101" pitchFamily="2" charset="-122"/>
              </a:rPr>
              <a:t>     难点：知道有理数除法法则的两种表达形式及合理运用</a:t>
            </a:r>
            <a:r>
              <a:rPr lang="en-US" altLang="zh-CN" sz="2400" b="1" dirty="0">
                <a:latin typeface="Times New Roman" panose="02020603050405020304" pitchFamily="18" charset="0"/>
                <a:ea typeface="黑体" panose="0201060906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left)">
                                      <p:cBhvr>
                                        <p:cTn id="7" dur="500"/>
                                        <p:tgtEl>
                                          <p:spTgt spid="1024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242">
                                            <p:txEl>
                                              <p:pRg st="1" end="1"/>
                                            </p:txEl>
                                          </p:spTgt>
                                        </p:tgtEl>
                                        <p:attrNameLst>
                                          <p:attrName>style.visibility</p:attrName>
                                        </p:attrNameLst>
                                      </p:cBhvr>
                                      <p:to>
                                        <p:strVal val="visible"/>
                                      </p:to>
                                    </p:set>
                                    <p:animEffect transition="in" filter="wipe(left)">
                                      <p:cBhvr>
                                        <p:cTn id="11" dur="500"/>
                                        <p:tgtEl>
                                          <p:spTgt spid="10242">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242">
                                            <p:txEl>
                                              <p:pRg st="2" end="2"/>
                                            </p:txEl>
                                          </p:spTgt>
                                        </p:tgtEl>
                                        <p:attrNameLst>
                                          <p:attrName>style.visibility</p:attrName>
                                        </p:attrNameLst>
                                      </p:cBhvr>
                                      <p:to>
                                        <p:strVal val="visible"/>
                                      </p:to>
                                    </p:set>
                                    <p:animEffect transition="in" filter="wipe(left)">
                                      <p:cBhvr>
                                        <p:cTn id="15" dur="500"/>
                                        <p:tgtEl>
                                          <p:spTgt spid="10242">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0242">
                                            <p:txEl>
                                              <p:pRg st="3" end="3"/>
                                            </p:txEl>
                                          </p:spTgt>
                                        </p:tgtEl>
                                        <p:attrNameLst>
                                          <p:attrName>style.visibility</p:attrName>
                                        </p:attrNameLst>
                                      </p:cBhvr>
                                      <p:to>
                                        <p:strVal val="visible"/>
                                      </p:to>
                                    </p:set>
                                    <p:animEffect transition="in" filter="wipe(left)">
                                      <p:cBhvr>
                                        <p:cTn id="19" dur="500"/>
                                        <p:tgtEl>
                                          <p:spTgt spid="10242">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0242">
                                            <p:txEl>
                                              <p:pRg st="4" end="4"/>
                                            </p:txEl>
                                          </p:spTgt>
                                        </p:tgtEl>
                                        <p:attrNameLst>
                                          <p:attrName>style.visibility</p:attrName>
                                        </p:attrNameLst>
                                      </p:cBhvr>
                                      <p:to>
                                        <p:strVal val="visible"/>
                                      </p:to>
                                    </p:set>
                                    <p:animEffect transition="in" filter="wipe(left)">
                                      <p:cBhvr>
                                        <p:cTn id="23" dur="500"/>
                                        <p:tgtEl>
                                          <p:spTgt spid="10242">
                                            <p:txEl>
                                              <p:pRg st="4" end="4"/>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wipe(left)">
                                      <p:cBhvr>
                                        <p:cTn id="27"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2" name="组合 4"/>
          <p:cNvGrpSpPr/>
          <p:nvPr/>
        </p:nvGrpSpPr>
        <p:grpSpPr bwMode="auto">
          <a:xfrm>
            <a:off x="3362325" y="3175"/>
            <a:ext cx="2305050" cy="668338"/>
            <a:chOff x="1219771" y="346075"/>
            <a:chExt cx="2304297" cy="668971"/>
          </a:xfrm>
        </p:grpSpPr>
        <p:pic>
          <p:nvPicPr>
            <p:cNvPr id="1069" name="Picture 1"/>
            <p:cNvPicPr>
              <a:picLocks noChangeAspect="1" noChangeArrowheads="1"/>
            </p:cNvPicPr>
            <p:nvPr/>
          </p:nvPicPr>
          <p:blipFill>
            <a:blip r:embed="rId4" cstate="email"/>
            <a:srcRect/>
            <a:stretch>
              <a:fillRect/>
            </a:stretch>
          </p:blipFill>
          <p:spPr bwMode="auto">
            <a:xfrm>
              <a:off x="1219771" y="346075"/>
              <a:ext cx="2152079" cy="66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784736" y="450949"/>
              <a:ext cx="1739332" cy="524371"/>
            </a:xfrm>
            <a:prstGeom prst="rect">
              <a:avLst/>
            </a:prstGeom>
            <a:noFill/>
          </p:spPr>
          <p:txBody>
            <a:bodyPr>
              <a:spAutoFit/>
            </a:bodyPr>
            <a:lstStyle/>
            <a:p>
              <a:pPr eaLnBrk="1" hangingPunct="1">
                <a:defRPr/>
              </a:pPr>
              <a:r>
                <a:rPr lang="zh-CN" altLang="en-US" sz="2800" b="1" dirty="0">
                  <a:solidFill>
                    <a:srgbClr val="FF0066"/>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推进新课</a:t>
              </a:r>
            </a:p>
          </p:txBody>
        </p:sp>
      </p:grpSp>
      <p:sp>
        <p:nvSpPr>
          <p:cNvPr id="10" name="矩形 4"/>
          <p:cNvSpPr>
            <a:spLocks noChangeArrowheads="1"/>
          </p:cNvSpPr>
          <p:nvPr/>
        </p:nvSpPr>
        <p:spPr bwMode="auto">
          <a:xfrm>
            <a:off x="2749550" y="842963"/>
            <a:ext cx="5278438" cy="584200"/>
          </a:xfrm>
          <a:prstGeom prst="rect">
            <a:avLst/>
          </a:prstGeom>
          <a:noFill/>
          <a:ln w="9525">
            <a:noFill/>
            <a:miter lim="800000"/>
          </a:ln>
          <a:effectLst/>
        </p:spPr>
        <p:txBody>
          <a:bodyPr>
            <a:spAutoFit/>
          </a:bodyPr>
          <a:lstStyle>
            <a:lvl1pPr eaLnBrk="0" hangingPunct="0">
              <a:lnSpc>
                <a:spcPct val="120000"/>
              </a:lnSpc>
              <a:defRPr sz="2400" b="1">
                <a:solidFill>
                  <a:schemeClr val="tx1"/>
                </a:solidFill>
                <a:latin typeface="宋体" panose="02010600030101010101" pitchFamily="2" charset="-122"/>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宋体" panose="02010600030101010101" pitchFamily="2" charset="-122"/>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宋体" panose="02010600030101010101" pitchFamily="2" charset="-122"/>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9pPr>
          </a:lstStyle>
          <a:p>
            <a:pPr eaLnBrk="1" hangingPunct="1">
              <a:lnSpc>
                <a:spcPct val="100000"/>
              </a:lnSpc>
              <a:defRPr/>
            </a:pPr>
            <a:r>
              <a:rPr lang="zh-CN" altLang="en-US" sz="3200" dirty="0">
                <a:solidFill>
                  <a:srgbClr val="0066FF"/>
                </a:solidFill>
                <a:effectLst>
                  <a:outerShdw blurRad="38100" dist="38100" dir="2700000" algn="tl">
                    <a:srgbClr val="C0C0C0"/>
                  </a:outerShdw>
                </a:effectLst>
                <a:latin typeface="Times New Roman" panose="02020603050405020304" pitchFamily="18" charset="0"/>
                <a:ea typeface="黑体" panose="02010609060101010101" pitchFamily="2" charset="-122"/>
              </a:rPr>
              <a:t>有理数除法法则</a:t>
            </a:r>
          </a:p>
        </p:txBody>
      </p:sp>
      <p:sp>
        <p:nvSpPr>
          <p:cNvPr id="7" name="矩形 4"/>
          <p:cNvSpPr>
            <a:spLocks noChangeArrowheads="1"/>
          </p:cNvSpPr>
          <p:nvPr/>
        </p:nvSpPr>
        <p:spPr bwMode="auto">
          <a:xfrm>
            <a:off x="990600" y="828675"/>
            <a:ext cx="1730375" cy="579438"/>
          </a:xfrm>
          <a:prstGeom prst="roundRect">
            <a:avLst/>
          </a:prstGeom>
          <a:solidFill>
            <a:srgbClr val="0066FF"/>
          </a:solidFill>
          <a:ln>
            <a:noFill/>
          </a:ln>
        </p:spPr>
        <p:style>
          <a:lnRef idx="3">
            <a:schemeClr val="lt1"/>
          </a:lnRef>
          <a:fillRef idx="1">
            <a:schemeClr val="dk1"/>
          </a:fillRef>
          <a:effectRef idx="1">
            <a:schemeClr val="dk1"/>
          </a:effectRef>
          <a:fontRef idx="minor">
            <a:schemeClr val="lt1"/>
          </a:fontRef>
        </p:style>
        <p:txBody>
          <a:bodyPr anchor="ctr">
            <a:spAutoFit/>
          </a:bodyPr>
          <a:lstStyle>
            <a:lvl1pPr eaLnBrk="0" hangingPunct="0">
              <a:lnSpc>
                <a:spcPct val="120000"/>
              </a:lnSpc>
              <a:defRPr sz="2400" b="1">
                <a:solidFill>
                  <a:schemeClr val="tx1"/>
                </a:solidFill>
                <a:latin typeface="宋体" panose="02010600030101010101" pitchFamily="2" charset="-122"/>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宋体" panose="02010600030101010101" pitchFamily="2" charset="-122"/>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宋体" panose="02010600030101010101" pitchFamily="2" charset="-122"/>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9pPr>
          </a:lstStyle>
          <a:p>
            <a:pPr algn="ctr" eaLnBrk="1" hangingPunct="1">
              <a:lnSpc>
                <a:spcPct val="100000"/>
              </a:lnSpc>
              <a:defRPr/>
            </a:pPr>
            <a:r>
              <a:rPr lang="zh-CN" altLang="en-US" sz="2800" b="0" dirty="0">
                <a:solidFill>
                  <a:srgbClr val="FFFFFF"/>
                </a:solidFill>
                <a:latin typeface="Times New Roman" panose="02020603050405020304" pitchFamily="18" charset="0"/>
                <a:ea typeface="黑体" panose="02010609060101010101" pitchFamily="2" charset="-122"/>
              </a:rPr>
              <a:t>知识点</a:t>
            </a:r>
            <a:r>
              <a:rPr lang="en-US" altLang="zh-CN" sz="2800" dirty="0">
                <a:solidFill>
                  <a:srgbClr val="FFFFFF"/>
                </a:solidFill>
                <a:latin typeface="Times New Roman" panose="02020603050405020304" pitchFamily="18" charset="0"/>
                <a:ea typeface="黑体" panose="02010609060101010101" pitchFamily="2" charset="-122"/>
              </a:rPr>
              <a:t>1</a:t>
            </a:r>
            <a:endParaRPr lang="zh-CN" altLang="en-US" sz="2800" dirty="0">
              <a:solidFill>
                <a:srgbClr val="FFFFFF"/>
              </a:solidFill>
              <a:latin typeface="Times New Roman" panose="02020603050405020304" pitchFamily="18" charset="0"/>
              <a:ea typeface="黑体" panose="02010609060101010101" pitchFamily="2" charset="-122"/>
            </a:endParaRPr>
          </a:p>
        </p:txBody>
      </p:sp>
      <p:sp>
        <p:nvSpPr>
          <p:cNvPr id="11" name="AutoShape 2"/>
          <p:cNvSpPr>
            <a:spLocks noChangeArrowheads="1"/>
          </p:cNvSpPr>
          <p:nvPr/>
        </p:nvSpPr>
        <p:spPr bwMode="auto">
          <a:xfrm>
            <a:off x="6580188" y="1193800"/>
            <a:ext cx="2233612" cy="792163"/>
          </a:xfrm>
          <a:prstGeom prst="cloudCallout">
            <a:avLst>
              <a:gd name="adj1" fmla="val -40856"/>
              <a:gd name="adj2" fmla="val 92805"/>
            </a:avLst>
          </a:prstGeom>
          <a:solidFill>
            <a:schemeClr val="accent1"/>
          </a:solidFill>
          <a:ln w="9525">
            <a:solidFill>
              <a:schemeClr val="tx1"/>
            </a:solidFill>
            <a:rou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defRPr/>
            </a:pPr>
            <a:r>
              <a:rPr lang="zh-CN" altLang="en-US" sz="2400" b="1" dirty="0">
                <a:latin typeface="+mn-lt"/>
                <a:ea typeface="+mn-ea"/>
              </a:rPr>
              <a:t>知识回顾</a:t>
            </a:r>
          </a:p>
        </p:txBody>
      </p:sp>
      <p:sp>
        <p:nvSpPr>
          <p:cNvPr id="13" name="Text Box 3"/>
          <p:cNvSpPr txBox="1">
            <a:spLocks noChangeArrowheads="1"/>
          </p:cNvSpPr>
          <p:nvPr/>
        </p:nvSpPr>
        <p:spPr bwMode="auto">
          <a:xfrm>
            <a:off x="912813" y="1563688"/>
            <a:ext cx="5545137" cy="5238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dirty="0">
                <a:latin typeface="+mn-lt"/>
                <a:ea typeface="+mn-ea"/>
              </a:rPr>
              <a:t>你能很快地说出下列各数的倒数吗</a:t>
            </a:r>
            <a:r>
              <a:rPr lang="en-US" altLang="zh-CN" sz="2800" b="1" dirty="0">
                <a:latin typeface="+mn-lt"/>
                <a:ea typeface="+mn-ea"/>
              </a:rPr>
              <a:t>?</a:t>
            </a:r>
          </a:p>
        </p:txBody>
      </p:sp>
      <p:graphicFrame>
        <p:nvGraphicFramePr>
          <p:cNvPr id="14" name="Group 4"/>
          <p:cNvGraphicFramePr>
            <a:graphicFrameLocks noGrp="1"/>
          </p:cNvGraphicFramePr>
          <p:nvPr/>
        </p:nvGraphicFramePr>
        <p:xfrm>
          <a:off x="1468438" y="2492375"/>
          <a:ext cx="6096000" cy="1728788"/>
        </p:xfrm>
        <a:graphic>
          <a:graphicData uri="http://schemas.openxmlformats.org/drawingml/2006/table">
            <a:tbl>
              <a:tblPr/>
              <a:tblGrid>
                <a:gridCol w="871538">
                  <a:extLst>
                    <a:ext uri="{9D8B030D-6E8A-4147-A177-3AD203B41FA5}">
                      <a16:colId xmlns:a16="http://schemas.microsoft.com/office/drawing/2014/main" val="20000"/>
                    </a:ext>
                  </a:extLst>
                </a:gridCol>
                <a:gridCol w="869950">
                  <a:extLst>
                    <a:ext uri="{9D8B030D-6E8A-4147-A177-3AD203B41FA5}">
                      <a16:colId xmlns:a16="http://schemas.microsoft.com/office/drawing/2014/main" val="20001"/>
                    </a:ext>
                  </a:extLst>
                </a:gridCol>
                <a:gridCol w="871537">
                  <a:extLst>
                    <a:ext uri="{9D8B030D-6E8A-4147-A177-3AD203B41FA5}">
                      <a16:colId xmlns:a16="http://schemas.microsoft.com/office/drawing/2014/main" val="20002"/>
                    </a:ext>
                  </a:extLst>
                </a:gridCol>
                <a:gridCol w="869950">
                  <a:extLst>
                    <a:ext uri="{9D8B030D-6E8A-4147-A177-3AD203B41FA5}">
                      <a16:colId xmlns:a16="http://schemas.microsoft.com/office/drawing/2014/main" val="20003"/>
                    </a:ext>
                  </a:extLst>
                </a:gridCol>
                <a:gridCol w="871538">
                  <a:extLst>
                    <a:ext uri="{9D8B030D-6E8A-4147-A177-3AD203B41FA5}">
                      <a16:colId xmlns:a16="http://schemas.microsoft.com/office/drawing/2014/main" val="20004"/>
                    </a:ext>
                  </a:extLst>
                </a:gridCol>
                <a:gridCol w="869950">
                  <a:extLst>
                    <a:ext uri="{9D8B030D-6E8A-4147-A177-3AD203B41FA5}">
                      <a16:colId xmlns:a16="http://schemas.microsoft.com/office/drawing/2014/main" val="20005"/>
                    </a:ext>
                  </a:extLst>
                </a:gridCol>
                <a:gridCol w="871537">
                  <a:extLst>
                    <a:ext uri="{9D8B030D-6E8A-4147-A177-3AD203B41FA5}">
                      <a16:colId xmlns:a16="http://schemas.microsoft.com/office/drawing/2014/main" val="20006"/>
                    </a:ext>
                  </a:extLst>
                </a:gridCol>
              </a:tblGrid>
              <a:tr h="86518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0" i="0" u="none" strike="noStrike" cap="none" normalizeH="0" baseline="0" dirty="0">
                          <a:ln>
                            <a:noFill/>
                          </a:ln>
                          <a:solidFill>
                            <a:schemeClr val="tx1"/>
                          </a:solidFill>
                          <a:effectLst/>
                          <a:latin typeface="+mn-ea"/>
                          <a:ea typeface="+mn-ea"/>
                        </a:rPr>
                        <a:t>原数</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63600">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0" i="0" u="none" strike="noStrike" cap="none" normalizeH="0" baseline="0" dirty="0">
                          <a:ln>
                            <a:noFill/>
                          </a:ln>
                          <a:solidFill>
                            <a:schemeClr val="tx1"/>
                          </a:solidFill>
                          <a:effectLst/>
                          <a:latin typeface="+mn-ea"/>
                          <a:ea typeface="+mn-ea"/>
                        </a:rPr>
                        <a:t>倒数</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026" name="Object 30"/>
          <p:cNvGraphicFramePr>
            <a:graphicFrameLocks noChangeAspect="1"/>
          </p:cNvGraphicFramePr>
          <p:nvPr/>
        </p:nvGraphicFramePr>
        <p:xfrm>
          <a:off x="3268663" y="2420938"/>
          <a:ext cx="585787" cy="936625"/>
        </p:xfrm>
        <a:graphic>
          <a:graphicData uri="http://schemas.openxmlformats.org/presentationml/2006/ole">
            <mc:AlternateContent xmlns:mc="http://schemas.openxmlformats.org/markup-compatibility/2006">
              <mc:Choice xmlns:v="urn:schemas-microsoft-com:vml" Requires="v">
                <p:oleObj spid="_x0000_s1091" name="Equation" r:id="rId5" imgW="254000" imgH="405765" progId="Equation.DSMT4">
                  <p:embed/>
                </p:oleObj>
              </mc:Choice>
              <mc:Fallback>
                <p:oleObj name="Equation" r:id="rId5" imgW="254000" imgH="405765" progId="Equation.DSMT4">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8663" y="2420938"/>
                        <a:ext cx="585787"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31"/>
          <p:cNvGraphicFramePr>
            <a:graphicFrameLocks noChangeAspect="1"/>
          </p:cNvGraphicFramePr>
          <p:nvPr/>
        </p:nvGraphicFramePr>
        <p:xfrm>
          <a:off x="6724650" y="2479675"/>
          <a:ext cx="684213" cy="877888"/>
        </p:xfrm>
        <a:graphic>
          <a:graphicData uri="http://schemas.openxmlformats.org/presentationml/2006/ole">
            <mc:AlternateContent xmlns:mc="http://schemas.openxmlformats.org/markup-compatibility/2006">
              <mc:Choice xmlns:v="urn:schemas-microsoft-com:vml" Requires="v">
                <p:oleObj spid="_x0000_s1092" name="Equation" r:id="rId7" imgW="317500" imgH="405765" progId="Equation.DSMT4">
                  <p:embed/>
                </p:oleObj>
              </mc:Choice>
              <mc:Fallback>
                <p:oleObj name="Equation" r:id="rId7" imgW="317500" imgH="405765" progId="Equation.DSMT4">
                  <p:embed/>
                  <p:pic>
                    <p:nvPicPr>
                      <p:cNvPr id="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24650" y="2479675"/>
                        <a:ext cx="684213"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 name="Object 32"/>
          <p:cNvGraphicFramePr>
            <a:graphicFrameLocks noChangeAspect="1"/>
          </p:cNvGraphicFramePr>
          <p:nvPr/>
        </p:nvGraphicFramePr>
        <p:xfrm>
          <a:off x="3292475" y="3340100"/>
          <a:ext cx="550863" cy="881063"/>
        </p:xfrm>
        <a:graphic>
          <a:graphicData uri="http://schemas.openxmlformats.org/presentationml/2006/ole">
            <mc:AlternateContent xmlns:mc="http://schemas.openxmlformats.org/markup-compatibility/2006">
              <mc:Choice xmlns:v="urn:schemas-microsoft-com:vml" Requires="v">
                <p:oleObj spid="_x0000_s1093" name="Equation" r:id="rId9" imgW="254000" imgH="405765" progId="Equation.DSMT4">
                  <p:embed/>
                </p:oleObj>
              </mc:Choice>
              <mc:Fallback>
                <p:oleObj name="Equation" r:id="rId9" imgW="254000" imgH="405765" progId="Equation.DSMT4">
                  <p:embed/>
                  <p:pic>
                    <p:nvPicPr>
                      <p:cNvPr id="0" name="Object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92475" y="3340100"/>
                        <a:ext cx="550863" cy="88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 name="Object 33"/>
          <p:cNvGraphicFramePr>
            <a:graphicFrameLocks noChangeAspect="1"/>
          </p:cNvGraphicFramePr>
          <p:nvPr/>
        </p:nvGraphicFramePr>
        <p:xfrm>
          <a:off x="2332038" y="3268663"/>
          <a:ext cx="746125" cy="881062"/>
        </p:xfrm>
        <a:graphic>
          <a:graphicData uri="http://schemas.openxmlformats.org/presentationml/2006/ole">
            <mc:AlternateContent xmlns:mc="http://schemas.openxmlformats.org/markup-compatibility/2006">
              <mc:Choice xmlns:v="urn:schemas-microsoft-com:vml" Requires="v">
                <p:oleObj spid="_x0000_s1094" name="Equation" r:id="rId11" imgW="254000" imgH="405765" progId="Equation.DSMT4">
                  <p:embed/>
                </p:oleObj>
              </mc:Choice>
              <mc:Fallback>
                <p:oleObj name="Equation" r:id="rId11" imgW="254000" imgH="405765" progId="Equation.DSMT4">
                  <p:embed/>
                  <p:pic>
                    <p:nvPicPr>
                      <p:cNvPr id="0" name="Object 3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32038" y="3268663"/>
                        <a:ext cx="746125" cy="88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 name="Object 34"/>
          <p:cNvGraphicFramePr>
            <a:graphicFrameLocks noChangeAspect="1"/>
          </p:cNvGraphicFramePr>
          <p:nvPr/>
        </p:nvGraphicFramePr>
        <p:xfrm>
          <a:off x="4327525" y="3284538"/>
          <a:ext cx="354013" cy="936625"/>
        </p:xfrm>
        <a:graphic>
          <a:graphicData uri="http://schemas.openxmlformats.org/presentationml/2006/ole">
            <mc:AlternateContent xmlns:mc="http://schemas.openxmlformats.org/markup-compatibility/2006">
              <mc:Choice xmlns:v="urn:schemas-microsoft-com:vml" Requires="v">
                <p:oleObj spid="_x0000_s1095" name="Equation" r:id="rId13" imgW="152400" imgH="405765" progId="Equation.DSMT4">
                  <p:embed/>
                </p:oleObj>
              </mc:Choice>
              <mc:Fallback>
                <p:oleObj name="Equation" r:id="rId13" imgW="152400" imgH="405765" progId="Equation.DSMT4">
                  <p:embed/>
                  <p:pic>
                    <p:nvPicPr>
                      <p:cNvPr id="0" name="Object 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27525" y="3284538"/>
                        <a:ext cx="354013"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Line 35"/>
          <p:cNvSpPr>
            <a:spLocks noChangeShapeType="1"/>
          </p:cNvSpPr>
          <p:nvPr/>
        </p:nvSpPr>
        <p:spPr bwMode="auto">
          <a:xfrm>
            <a:off x="5068888" y="3429000"/>
            <a:ext cx="647700" cy="647700"/>
          </a:xfrm>
          <a:prstGeom prst="line">
            <a:avLst/>
          </a:prstGeom>
          <a:noFill/>
          <a:ln w="9525">
            <a:solidFill>
              <a:schemeClr val="tx1"/>
            </a:solidFill>
            <a:round/>
          </a:ln>
        </p:spPr>
        <p:txBody>
          <a:bodyPr/>
          <a:lstStyle/>
          <a:p>
            <a:pPr eaLnBrk="1" hangingPunct="1">
              <a:defRPr/>
            </a:pPr>
            <a:endParaRPr lang="zh-CN" altLang="en-US">
              <a:latin typeface="+mn-lt"/>
              <a:ea typeface="+mn-ea"/>
            </a:endParaRPr>
          </a:p>
        </p:txBody>
      </p:sp>
      <p:sp>
        <p:nvSpPr>
          <p:cNvPr id="21" name="Text Box 36"/>
          <p:cNvSpPr txBox="1">
            <a:spLocks noChangeArrowheads="1"/>
          </p:cNvSpPr>
          <p:nvPr/>
        </p:nvSpPr>
        <p:spPr bwMode="auto">
          <a:xfrm>
            <a:off x="5861050" y="3557588"/>
            <a:ext cx="719138" cy="5238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a:latin typeface="+mn-lt"/>
                <a:ea typeface="+mn-ea"/>
              </a:rPr>
              <a:t>－</a:t>
            </a:r>
            <a:r>
              <a:rPr lang="en-US" altLang="zh-CN" sz="2800" b="1">
                <a:latin typeface="+mn-lt"/>
                <a:ea typeface="+mn-ea"/>
              </a:rPr>
              <a:t>1</a:t>
            </a:r>
          </a:p>
        </p:txBody>
      </p:sp>
      <p:graphicFrame>
        <p:nvGraphicFramePr>
          <p:cNvPr id="22" name="Object 37"/>
          <p:cNvGraphicFramePr>
            <a:graphicFrameLocks noChangeAspect="1"/>
          </p:cNvGraphicFramePr>
          <p:nvPr/>
        </p:nvGraphicFramePr>
        <p:xfrm>
          <a:off x="6823075" y="3341688"/>
          <a:ext cx="549275" cy="879475"/>
        </p:xfrm>
        <a:graphic>
          <a:graphicData uri="http://schemas.openxmlformats.org/presentationml/2006/ole">
            <mc:AlternateContent xmlns:mc="http://schemas.openxmlformats.org/markup-compatibility/2006">
              <mc:Choice xmlns:v="urn:schemas-microsoft-com:vml" Requires="v">
                <p:oleObj spid="_x0000_s1096" name="Equation" r:id="rId15" imgW="254000" imgH="405765" progId="Equation.DSMT4">
                  <p:embed/>
                </p:oleObj>
              </mc:Choice>
              <mc:Fallback>
                <p:oleObj name="Equation" r:id="rId15" imgW="254000" imgH="405765" progId="Equation.DSMT4">
                  <p:embed/>
                  <p:pic>
                    <p:nvPicPr>
                      <p:cNvPr id="0" name="Object 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823075" y="3341688"/>
                        <a:ext cx="549275"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65" name="Text Box 40"/>
          <p:cNvSpPr txBox="1">
            <a:spLocks noChangeArrowheads="1"/>
          </p:cNvSpPr>
          <p:nvPr/>
        </p:nvSpPr>
        <p:spPr bwMode="auto">
          <a:xfrm>
            <a:off x="4348163" y="2708275"/>
            <a:ext cx="720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ea typeface="黑体" panose="02010609060101010101" pitchFamily="2" charset="-122"/>
              </a:rPr>
              <a:t>7</a:t>
            </a:r>
          </a:p>
        </p:txBody>
      </p:sp>
      <p:sp>
        <p:nvSpPr>
          <p:cNvPr id="24" name="Text Box 36"/>
          <p:cNvSpPr txBox="1">
            <a:spLocks noChangeArrowheads="1"/>
          </p:cNvSpPr>
          <p:nvPr/>
        </p:nvSpPr>
        <p:spPr bwMode="auto">
          <a:xfrm>
            <a:off x="5861050" y="2708275"/>
            <a:ext cx="719138" cy="5238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a:latin typeface="+mn-lt"/>
                <a:ea typeface="+mn-ea"/>
              </a:rPr>
              <a:t>－</a:t>
            </a:r>
            <a:r>
              <a:rPr lang="en-US" altLang="zh-CN" sz="2800" b="1">
                <a:latin typeface="+mn-lt"/>
                <a:ea typeface="+mn-ea"/>
              </a:rPr>
              <a:t>1</a:t>
            </a:r>
          </a:p>
        </p:txBody>
      </p:sp>
      <p:sp>
        <p:nvSpPr>
          <p:cNvPr id="25" name="Text Box 36"/>
          <p:cNvSpPr txBox="1">
            <a:spLocks noChangeArrowheads="1"/>
          </p:cNvSpPr>
          <p:nvPr/>
        </p:nvSpPr>
        <p:spPr bwMode="auto">
          <a:xfrm>
            <a:off x="2403475" y="2708275"/>
            <a:ext cx="719138" cy="5238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a:latin typeface="+mn-lt"/>
                <a:ea typeface="+mn-ea"/>
              </a:rPr>
              <a:t>－</a:t>
            </a:r>
            <a:r>
              <a:rPr lang="en-US" altLang="zh-CN" sz="2800" b="1">
                <a:latin typeface="+mn-lt"/>
                <a:ea typeface="+mn-ea"/>
              </a:rPr>
              <a:t>5</a:t>
            </a:r>
          </a:p>
        </p:txBody>
      </p:sp>
      <p:sp>
        <p:nvSpPr>
          <p:cNvPr id="1068" name="Text Box 36"/>
          <p:cNvSpPr txBox="1">
            <a:spLocks noChangeArrowheads="1"/>
          </p:cNvSpPr>
          <p:nvPr/>
        </p:nvSpPr>
        <p:spPr bwMode="auto">
          <a:xfrm>
            <a:off x="5213350" y="2708275"/>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ea typeface="黑体" panose="02010609060101010101" pitchFamily="2" charset="-122"/>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strips(downLeft)">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strips(downLeft)">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strips(downLeft)">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strips(downLeft)">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strips(downLeft)">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strips(downLeft)">
                                      <p:cBhvr>
                                        <p:cTn id="4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2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6"/>
          <p:cNvSpPr txBox="1">
            <a:spLocks noChangeArrowheads="1"/>
          </p:cNvSpPr>
          <p:nvPr/>
        </p:nvSpPr>
        <p:spPr bwMode="auto">
          <a:xfrm>
            <a:off x="506413" y="3392488"/>
            <a:ext cx="3959225" cy="946150"/>
          </a:xfrm>
          <a:prstGeom prst="rect">
            <a:avLst/>
          </a:prstGeom>
          <a:noFill/>
          <a:ln>
            <a:noFill/>
          </a:ln>
          <a:effectLst/>
        </p:spPr>
        <p:txBody>
          <a:bodyPr>
            <a:spAutoFit/>
          </a:bodyPr>
          <a:lstStyle/>
          <a:p>
            <a:pPr eaLnBrk="1" hangingPunct="1">
              <a:spcBef>
                <a:spcPct val="50000"/>
              </a:spcBef>
              <a:defRPr/>
            </a:pPr>
            <a:r>
              <a:rPr lang="zh-CN" altLang="en-US" sz="2800" b="1" dirty="0">
                <a:solidFill>
                  <a:schemeClr val="accent2"/>
                </a:solidFill>
                <a:latin typeface="+mn-lt"/>
                <a:ea typeface="+mn-ea"/>
              </a:rPr>
              <a:t>除以一个负数等于乘这个负数的倒数</a:t>
            </a:r>
            <a:r>
              <a:rPr lang="en-US" altLang="zh-CN" sz="2800" b="1" dirty="0">
                <a:solidFill>
                  <a:schemeClr val="accent2"/>
                </a:solidFill>
                <a:latin typeface="+mn-lt"/>
                <a:ea typeface="+mn-ea"/>
              </a:rPr>
              <a:t>.</a:t>
            </a:r>
          </a:p>
        </p:txBody>
      </p:sp>
      <p:sp>
        <p:nvSpPr>
          <p:cNvPr id="8" name="AutoShape 2"/>
          <p:cNvSpPr>
            <a:spLocks noChangeArrowheads="1"/>
          </p:cNvSpPr>
          <p:nvPr/>
        </p:nvSpPr>
        <p:spPr bwMode="auto">
          <a:xfrm>
            <a:off x="328613" y="2941638"/>
            <a:ext cx="4314825" cy="2057400"/>
          </a:xfrm>
          <a:prstGeom prst="cloudCallout">
            <a:avLst>
              <a:gd name="adj1" fmla="val -50089"/>
              <a:gd name="adj2" fmla="val -53782"/>
            </a:avLst>
          </a:prstGeom>
          <a:noFill/>
          <a:ln w="28575">
            <a:solidFill>
              <a:schemeClr val="folHlink"/>
            </a:solidFill>
            <a:round/>
          </a:ln>
          <a:effectLst/>
        </p:spPr>
        <p:txBody>
          <a:bodyPr/>
          <a:lstStyle/>
          <a:p>
            <a:pPr algn="ctr" eaLnBrk="1" hangingPunct="1">
              <a:defRPr/>
            </a:pPr>
            <a:endParaRPr lang="zh-CN" altLang="en-US" sz="2800" b="1">
              <a:latin typeface="+mn-lt"/>
              <a:ea typeface="+mn-ea"/>
            </a:endParaRPr>
          </a:p>
        </p:txBody>
      </p:sp>
      <p:grpSp>
        <p:nvGrpSpPr>
          <p:cNvPr id="2055" name="Group 3"/>
          <p:cNvGrpSpPr/>
          <p:nvPr/>
        </p:nvGrpSpPr>
        <p:grpSpPr bwMode="auto">
          <a:xfrm>
            <a:off x="161925" y="633413"/>
            <a:ext cx="4986338" cy="2016125"/>
            <a:chOff x="0" y="0"/>
            <a:chExt cx="3141" cy="1270"/>
          </a:xfrm>
        </p:grpSpPr>
        <p:sp>
          <p:nvSpPr>
            <p:cNvPr id="10" name="Text Box 4"/>
            <p:cNvSpPr txBox="1">
              <a:spLocks noChangeArrowheads="1"/>
            </p:cNvSpPr>
            <p:nvPr/>
          </p:nvSpPr>
          <p:spPr bwMode="auto">
            <a:xfrm>
              <a:off x="0" y="0"/>
              <a:ext cx="1769" cy="327"/>
            </a:xfrm>
            <a:prstGeom prst="rect">
              <a:avLst/>
            </a:prstGeom>
            <a:noFill/>
            <a:ln>
              <a:noFill/>
            </a:ln>
            <a:effectLst/>
          </p:spPr>
          <p:txBody>
            <a:bodyPr>
              <a:spAutoFit/>
            </a:bodyPr>
            <a:lstStyle/>
            <a:p>
              <a:pPr eaLnBrk="1" hangingPunct="1">
                <a:spcBef>
                  <a:spcPct val="50000"/>
                </a:spcBef>
                <a:defRPr/>
              </a:pPr>
              <a:r>
                <a:rPr lang="zh-CN" altLang="en-US" sz="2800" b="1" dirty="0">
                  <a:latin typeface="+mn-lt"/>
                  <a:ea typeface="+mn-ea"/>
                </a:rPr>
                <a:t>正数除以负数</a:t>
              </a:r>
            </a:p>
          </p:txBody>
        </p:sp>
        <p:sp>
          <p:nvSpPr>
            <p:cNvPr id="11" name="Text Box 5"/>
            <p:cNvSpPr txBox="1">
              <a:spLocks noChangeArrowheads="1"/>
            </p:cNvSpPr>
            <p:nvPr/>
          </p:nvSpPr>
          <p:spPr bwMode="auto">
            <a:xfrm>
              <a:off x="0" y="489"/>
              <a:ext cx="1769" cy="327"/>
            </a:xfrm>
            <a:prstGeom prst="rect">
              <a:avLst/>
            </a:prstGeom>
            <a:noFill/>
            <a:ln>
              <a:noFill/>
            </a:ln>
            <a:effectLst/>
          </p:spPr>
          <p:txBody>
            <a:bodyPr>
              <a:spAutoFit/>
            </a:bodyPr>
            <a:lstStyle/>
            <a:p>
              <a:pPr eaLnBrk="1" hangingPunct="1">
                <a:spcBef>
                  <a:spcPct val="50000"/>
                </a:spcBef>
                <a:defRPr/>
              </a:pPr>
              <a:r>
                <a:rPr lang="zh-CN" altLang="en-US" sz="2800" b="1" dirty="0">
                  <a:latin typeface="+mn-lt"/>
                  <a:ea typeface="+mn-ea"/>
                </a:rPr>
                <a:t>负数除以负数</a:t>
              </a:r>
            </a:p>
          </p:txBody>
        </p:sp>
        <p:sp>
          <p:nvSpPr>
            <p:cNvPr id="12" name="Text Box 6"/>
            <p:cNvSpPr txBox="1">
              <a:spLocks noChangeArrowheads="1"/>
            </p:cNvSpPr>
            <p:nvPr/>
          </p:nvSpPr>
          <p:spPr bwMode="auto">
            <a:xfrm>
              <a:off x="45" y="943"/>
              <a:ext cx="1769" cy="327"/>
            </a:xfrm>
            <a:prstGeom prst="rect">
              <a:avLst/>
            </a:prstGeom>
            <a:noFill/>
            <a:ln>
              <a:noFill/>
            </a:ln>
            <a:effectLst/>
          </p:spPr>
          <p:txBody>
            <a:bodyPr>
              <a:spAutoFit/>
            </a:bodyPr>
            <a:lstStyle/>
            <a:p>
              <a:pPr eaLnBrk="1" hangingPunct="1">
                <a:spcBef>
                  <a:spcPct val="50000"/>
                </a:spcBef>
                <a:defRPr/>
              </a:pPr>
              <a:r>
                <a:rPr lang="zh-CN" altLang="en-US" sz="2800" b="1">
                  <a:latin typeface="+mn-lt"/>
                  <a:ea typeface="+mn-ea"/>
                </a:rPr>
                <a:t>零除以负数</a:t>
              </a:r>
            </a:p>
          </p:txBody>
        </p:sp>
        <p:sp>
          <p:nvSpPr>
            <p:cNvPr id="13" name="Rectangle 7"/>
            <p:cNvSpPr>
              <a:spLocks noChangeArrowheads="1"/>
            </p:cNvSpPr>
            <p:nvPr/>
          </p:nvSpPr>
          <p:spPr bwMode="auto">
            <a:xfrm>
              <a:off x="1814" y="30"/>
              <a:ext cx="948" cy="330"/>
            </a:xfrm>
            <a:prstGeom prst="rect">
              <a:avLst/>
            </a:prstGeom>
            <a:noFill/>
            <a:ln>
              <a:noFill/>
            </a:ln>
            <a:effectLst/>
          </p:spPr>
          <p:txBody>
            <a:bodyPr wrap="none">
              <a:spAutoFit/>
            </a:bodyPr>
            <a:lstStyle/>
            <a:p>
              <a:pPr eaLnBrk="1" hangingPunct="1">
                <a:defRPr/>
              </a:pPr>
              <a:r>
                <a:rPr lang="en-US" altLang="zh-CN" sz="2800" b="1" dirty="0">
                  <a:latin typeface="+mn-lt"/>
                  <a:ea typeface="+mn-ea"/>
                </a:rPr>
                <a:t>8÷(</a:t>
              </a:r>
              <a:r>
                <a:rPr lang="zh-CN" altLang="en-US" sz="2800" b="1" dirty="0">
                  <a:latin typeface="+mn-lt"/>
                  <a:ea typeface="+mn-ea"/>
                </a:rPr>
                <a:t>－</a:t>
              </a:r>
              <a:r>
                <a:rPr lang="en-US" altLang="zh-CN" sz="2800" b="1" dirty="0">
                  <a:latin typeface="+mn-lt"/>
                  <a:ea typeface="+mn-ea"/>
                </a:rPr>
                <a:t>4)</a:t>
              </a:r>
            </a:p>
          </p:txBody>
        </p:sp>
        <p:sp>
          <p:nvSpPr>
            <p:cNvPr id="15" name="Rectangle 8"/>
            <p:cNvSpPr>
              <a:spLocks noChangeArrowheads="1"/>
            </p:cNvSpPr>
            <p:nvPr/>
          </p:nvSpPr>
          <p:spPr bwMode="auto">
            <a:xfrm>
              <a:off x="1814" y="481"/>
              <a:ext cx="1327" cy="330"/>
            </a:xfrm>
            <a:prstGeom prst="rect">
              <a:avLst/>
            </a:prstGeom>
            <a:noFill/>
            <a:ln>
              <a:noFill/>
            </a:ln>
            <a:effectLst/>
          </p:spPr>
          <p:txBody>
            <a:bodyPr wrap="none">
              <a:spAutoFit/>
            </a:bodyPr>
            <a:lstStyle/>
            <a:p>
              <a:pPr eaLnBrk="1" hangingPunct="1">
                <a:defRPr/>
              </a:pPr>
              <a:r>
                <a:rPr lang="en-US" altLang="zh-CN" sz="2800" b="1">
                  <a:latin typeface="+mn-lt"/>
                  <a:ea typeface="+mn-ea"/>
                </a:rPr>
                <a:t>(</a:t>
              </a:r>
              <a:r>
                <a:rPr lang="zh-CN" altLang="en-US" sz="2800" b="1">
                  <a:latin typeface="+mn-lt"/>
                  <a:ea typeface="+mn-ea"/>
                </a:rPr>
                <a:t>－</a:t>
              </a:r>
              <a:r>
                <a:rPr lang="en-US" altLang="zh-CN" sz="2800" b="1">
                  <a:latin typeface="+mn-lt"/>
                  <a:ea typeface="+mn-ea"/>
                </a:rPr>
                <a:t>8)÷(</a:t>
              </a:r>
              <a:r>
                <a:rPr lang="zh-CN" altLang="en-US" sz="2800" b="1">
                  <a:latin typeface="+mn-lt"/>
                  <a:ea typeface="+mn-ea"/>
                </a:rPr>
                <a:t>－</a:t>
              </a:r>
              <a:r>
                <a:rPr lang="en-US" altLang="zh-CN" sz="2800" b="1">
                  <a:latin typeface="+mn-lt"/>
                  <a:ea typeface="+mn-ea"/>
                </a:rPr>
                <a:t>4)</a:t>
              </a:r>
            </a:p>
          </p:txBody>
        </p:sp>
        <p:sp>
          <p:nvSpPr>
            <p:cNvPr id="16" name="Rectangle 9"/>
            <p:cNvSpPr>
              <a:spLocks noChangeArrowheads="1"/>
            </p:cNvSpPr>
            <p:nvPr/>
          </p:nvSpPr>
          <p:spPr bwMode="auto">
            <a:xfrm>
              <a:off x="1859" y="936"/>
              <a:ext cx="948" cy="330"/>
            </a:xfrm>
            <a:prstGeom prst="rect">
              <a:avLst/>
            </a:prstGeom>
            <a:noFill/>
            <a:ln>
              <a:noFill/>
            </a:ln>
            <a:effectLst/>
          </p:spPr>
          <p:txBody>
            <a:bodyPr wrap="none">
              <a:spAutoFit/>
            </a:bodyPr>
            <a:lstStyle/>
            <a:p>
              <a:pPr eaLnBrk="1" hangingPunct="1">
                <a:defRPr/>
              </a:pPr>
              <a:r>
                <a:rPr lang="en-US" altLang="zh-CN" sz="2800" b="1">
                  <a:latin typeface="+mn-lt"/>
                  <a:ea typeface="+mn-ea"/>
                </a:rPr>
                <a:t>0÷(</a:t>
              </a:r>
              <a:r>
                <a:rPr lang="zh-CN" altLang="en-US" sz="2800" b="1">
                  <a:latin typeface="+mn-lt"/>
                  <a:ea typeface="+mn-ea"/>
                </a:rPr>
                <a:t>－</a:t>
              </a:r>
              <a:r>
                <a:rPr lang="en-US" altLang="zh-CN" sz="2800" b="1">
                  <a:latin typeface="+mn-lt"/>
                  <a:ea typeface="+mn-ea"/>
                </a:rPr>
                <a:t>4)</a:t>
              </a:r>
            </a:p>
          </p:txBody>
        </p:sp>
      </p:grpSp>
      <p:grpSp>
        <p:nvGrpSpPr>
          <p:cNvPr id="3" name="Group 10"/>
          <p:cNvGrpSpPr>
            <a:grpSpLocks noChangeAspect="1"/>
          </p:cNvGrpSpPr>
          <p:nvPr/>
        </p:nvGrpSpPr>
        <p:grpSpPr bwMode="auto">
          <a:xfrm>
            <a:off x="6080125" y="398463"/>
            <a:ext cx="1957388" cy="2455862"/>
            <a:chOff x="100" y="17"/>
            <a:chExt cx="1233" cy="1547"/>
          </a:xfrm>
        </p:grpSpPr>
        <p:graphicFrame>
          <p:nvGraphicFramePr>
            <p:cNvPr id="2050" name="Object 11"/>
            <p:cNvGraphicFramePr>
              <a:graphicFrameLocks noChangeAspect="1"/>
            </p:cNvGraphicFramePr>
            <p:nvPr/>
          </p:nvGraphicFramePr>
          <p:xfrm>
            <a:off x="100" y="567"/>
            <a:ext cx="1233" cy="585"/>
          </p:xfrm>
          <a:graphic>
            <a:graphicData uri="http://schemas.openxmlformats.org/presentationml/2006/ole">
              <mc:AlternateContent xmlns:mc="http://schemas.openxmlformats.org/markup-compatibility/2006">
                <mc:Choice xmlns:v="urn:schemas-microsoft-com:vml" Requires="v">
                  <p:oleObj spid="_x0000_s2088" name="Equation" r:id="rId3" imgW="748665" imgH="406400" progId="Equation.DSMT4">
                    <p:embed/>
                  </p:oleObj>
                </mc:Choice>
                <mc:Fallback>
                  <p:oleObj name="Equation" r:id="rId3" imgW="748665" imgH="40640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 y="567"/>
                          <a:ext cx="1233" cy="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1" name="Object 12"/>
            <p:cNvGraphicFramePr>
              <a:graphicFrameLocks noChangeAspect="1"/>
            </p:cNvGraphicFramePr>
            <p:nvPr/>
          </p:nvGraphicFramePr>
          <p:xfrm>
            <a:off x="213" y="1008"/>
            <a:ext cx="939" cy="556"/>
          </p:xfrm>
          <a:graphic>
            <a:graphicData uri="http://schemas.openxmlformats.org/presentationml/2006/ole">
              <mc:AlternateContent xmlns:mc="http://schemas.openxmlformats.org/markup-compatibility/2006">
                <mc:Choice xmlns:v="urn:schemas-microsoft-com:vml" Requires="v">
                  <p:oleObj spid="_x0000_s2089" name="Equation" r:id="rId5" imgW="558800" imgH="406400" progId="Equation.DSMT4">
                    <p:embed/>
                  </p:oleObj>
                </mc:Choice>
                <mc:Fallback>
                  <p:oleObj name="Equation" r:id="rId5" imgW="558800" imgH="406400" progId="Equation.DSMT4">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 y="1008"/>
                          <a:ext cx="939"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2" name="Object 13"/>
            <p:cNvGraphicFramePr>
              <a:graphicFrameLocks noChangeAspect="1"/>
            </p:cNvGraphicFramePr>
            <p:nvPr/>
          </p:nvGraphicFramePr>
          <p:xfrm>
            <a:off x="100" y="17"/>
            <a:ext cx="926" cy="616"/>
          </p:xfrm>
          <a:graphic>
            <a:graphicData uri="http://schemas.openxmlformats.org/presentationml/2006/ole">
              <mc:AlternateContent xmlns:mc="http://schemas.openxmlformats.org/markup-compatibility/2006">
                <mc:Choice xmlns:v="urn:schemas-microsoft-com:vml" Requires="v">
                  <p:oleObj spid="_x0000_s2090" name="Equation" r:id="rId7" imgW="558800" imgH="406400" progId="Equation.DSMT4">
                    <p:embed/>
                  </p:oleObj>
                </mc:Choice>
                <mc:Fallback>
                  <p:oleObj name="Equation" r:id="rId7" imgW="558800" imgH="406400"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 y="17"/>
                          <a:ext cx="92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21" name="Rectangle 14"/>
          <p:cNvSpPr>
            <a:spLocks noChangeArrowheads="1"/>
          </p:cNvSpPr>
          <p:nvPr/>
        </p:nvSpPr>
        <p:spPr bwMode="auto">
          <a:xfrm>
            <a:off x="954088" y="3509963"/>
            <a:ext cx="3432175" cy="522287"/>
          </a:xfrm>
          <a:prstGeom prst="rect">
            <a:avLst/>
          </a:prstGeom>
          <a:noFill/>
          <a:ln>
            <a:noFill/>
          </a:ln>
          <a:effectLst/>
        </p:spPr>
        <p:txBody>
          <a:bodyPr wrap="none">
            <a:spAutoFit/>
          </a:bodyPr>
          <a:lstStyle/>
          <a:p>
            <a:pPr eaLnBrk="1" hangingPunct="1">
              <a:spcBef>
                <a:spcPct val="50000"/>
              </a:spcBef>
              <a:defRPr/>
            </a:pPr>
            <a:r>
              <a:rPr lang="zh-CN" altLang="en-US" sz="2800" b="1" dirty="0">
                <a:latin typeface="+mn-lt"/>
                <a:ea typeface="+mn-ea"/>
              </a:rPr>
              <a:t>因为</a:t>
            </a:r>
            <a:r>
              <a:rPr lang="en-US" altLang="zh-CN" sz="2800" b="1" dirty="0">
                <a:latin typeface="+mn-lt"/>
                <a:ea typeface="+mn-ea"/>
              </a:rPr>
              <a:t>(</a:t>
            </a:r>
            <a:r>
              <a:rPr lang="zh-CN" altLang="en-US" sz="2800" b="1" dirty="0">
                <a:latin typeface="+mn-lt"/>
                <a:ea typeface="+mn-ea"/>
              </a:rPr>
              <a:t>－</a:t>
            </a:r>
            <a:r>
              <a:rPr lang="en-US" altLang="zh-CN" sz="2800" b="1" dirty="0">
                <a:latin typeface="+mn-lt"/>
                <a:ea typeface="+mn-ea"/>
              </a:rPr>
              <a:t>2)×(</a:t>
            </a:r>
            <a:r>
              <a:rPr lang="zh-CN" altLang="en-US" sz="2800" b="1" dirty="0">
                <a:latin typeface="+mn-lt"/>
                <a:ea typeface="+mn-ea"/>
              </a:rPr>
              <a:t>－</a:t>
            </a:r>
            <a:r>
              <a:rPr lang="en-US" altLang="zh-CN" sz="2800" b="1" dirty="0">
                <a:latin typeface="+mn-lt"/>
                <a:ea typeface="+mn-ea"/>
              </a:rPr>
              <a:t>4)</a:t>
            </a:r>
            <a:r>
              <a:rPr lang="zh-CN" altLang="en-US" sz="2800" b="1" dirty="0">
                <a:latin typeface="+mn-lt"/>
                <a:ea typeface="+mn-ea"/>
              </a:rPr>
              <a:t>＝</a:t>
            </a:r>
            <a:r>
              <a:rPr lang="en-US" altLang="zh-CN" sz="2800" b="1" dirty="0">
                <a:latin typeface="+mn-lt"/>
                <a:ea typeface="+mn-ea"/>
              </a:rPr>
              <a:t>8</a:t>
            </a:r>
            <a:r>
              <a:rPr lang="en-US" altLang="zh-CN" sz="2000" b="1" dirty="0">
                <a:latin typeface="+mn-lt"/>
                <a:ea typeface="+mn-ea"/>
              </a:rPr>
              <a:t> </a:t>
            </a:r>
          </a:p>
        </p:txBody>
      </p:sp>
      <p:sp>
        <p:nvSpPr>
          <p:cNvPr id="22" name="Rectangle 15"/>
          <p:cNvSpPr>
            <a:spLocks noChangeArrowheads="1"/>
          </p:cNvSpPr>
          <p:nvPr/>
        </p:nvSpPr>
        <p:spPr bwMode="auto">
          <a:xfrm>
            <a:off x="973138" y="3929063"/>
            <a:ext cx="3382962" cy="523875"/>
          </a:xfrm>
          <a:prstGeom prst="rect">
            <a:avLst/>
          </a:prstGeom>
          <a:noFill/>
          <a:ln>
            <a:noFill/>
          </a:ln>
          <a:effectLst/>
        </p:spPr>
        <p:txBody>
          <a:bodyPr>
            <a:spAutoFit/>
          </a:bodyPr>
          <a:lstStyle/>
          <a:p>
            <a:pPr eaLnBrk="1" hangingPunct="1">
              <a:spcBef>
                <a:spcPct val="50000"/>
              </a:spcBef>
              <a:defRPr/>
            </a:pPr>
            <a:r>
              <a:rPr lang="zh-CN" altLang="en-US" sz="2800" b="1" dirty="0">
                <a:latin typeface="+mn-lt"/>
                <a:ea typeface="+mn-ea"/>
              </a:rPr>
              <a:t>所以 </a:t>
            </a:r>
            <a:r>
              <a:rPr lang="en-US" altLang="zh-CN" sz="2800" b="1" dirty="0">
                <a:latin typeface="+mn-lt"/>
                <a:ea typeface="+mn-ea"/>
              </a:rPr>
              <a:t>8÷(</a:t>
            </a:r>
            <a:r>
              <a:rPr lang="zh-CN" altLang="en-US" sz="2800" b="1" dirty="0">
                <a:latin typeface="+mn-lt"/>
                <a:ea typeface="+mn-ea"/>
              </a:rPr>
              <a:t>－</a:t>
            </a:r>
            <a:r>
              <a:rPr lang="en-US" altLang="zh-CN" sz="2800" b="1" dirty="0">
                <a:latin typeface="+mn-lt"/>
                <a:ea typeface="+mn-ea"/>
              </a:rPr>
              <a:t>4)= </a:t>
            </a:r>
            <a:r>
              <a:rPr lang="zh-CN" altLang="en-US" sz="2800" b="1" dirty="0">
                <a:latin typeface="+mn-lt"/>
                <a:ea typeface="+mn-ea"/>
              </a:rPr>
              <a:t>－</a:t>
            </a:r>
            <a:r>
              <a:rPr lang="en-US" altLang="zh-CN" sz="2800" b="1" dirty="0">
                <a:latin typeface="+mn-lt"/>
                <a:ea typeface="+mn-ea"/>
              </a:rPr>
              <a:t>2</a:t>
            </a:r>
          </a:p>
        </p:txBody>
      </p:sp>
      <p:sp>
        <p:nvSpPr>
          <p:cNvPr id="24" name="Rectangle 17"/>
          <p:cNvSpPr>
            <a:spLocks noChangeArrowheads="1"/>
          </p:cNvSpPr>
          <p:nvPr/>
        </p:nvSpPr>
        <p:spPr bwMode="auto">
          <a:xfrm>
            <a:off x="4554538" y="690563"/>
            <a:ext cx="1087437" cy="523875"/>
          </a:xfrm>
          <a:prstGeom prst="rect">
            <a:avLst/>
          </a:prstGeom>
          <a:noFill/>
          <a:ln>
            <a:noFill/>
          </a:ln>
          <a:effectLst/>
        </p:spPr>
        <p:txBody>
          <a:bodyPr wrap="none">
            <a:spAutoFit/>
          </a:bodyPr>
          <a:lstStyle/>
          <a:p>
            <a:pPr eaLnBrk="1" hangingPunct="1">
              <a:defRPr/>
            </a:pPr>
            <a:r>
              <a:rPr lang="zh-CN" altLang="en-US" sz="2800" b="1">
                <a:solidFill>
                  <a:schemeClr val="tx2"/>
                </a:solidFill>
                <a:latin typeface="+mn-lt"/>
                <a:ea typeface="+mn-ea"/>
              </a:rPr>
              <a:t>＝</a:t>
            </a:r>
            <a:r>
              <a:rPr lang="zh-CN" altLang="en-US" sz="2800" b="1">
                <a:solidFill>
                  <a:srgbClr val="0000FF"/>
                </a:solidFill>
                <a:latin typeface="+mn-lt"/>
                <a:ea typeface="+mn-ea"/>
              </a:rPr>
              <a:t>－</a:t>
            </a:r>
            <a:r>
              <a:rPr lang="en-US" altLang="zh-CN" sz="2800" b="1">
                <a:solidFill>
                  <a:srgbClr val="0000FF"/>
                </a:solidFill>
                <a:latin typeface="+mn-lt"/>
                <a:ea typeface="+mn-ea"/>
              </a:rPr>
              <a:t>2</a:t>
            </a:r>
          </a:p>
        </p:txBody>
      </p:sp>
      <p:sp>
        <p:nvSpPr>
          <p:cNvPr id="25" name="Rectangle 18"/>
          <p:cNvSpPr>
            <a:spLocks noChangeArrowheads="1"/>
          </p:cNvSpPr>
          <p:nvPr/>
        </p:nvSpPr>
        <p:spPr bwMode="auto">
          <a:xfrm>
            <a:off x="5130800" y="1419225"/>
            <a:ext cx="727075" cy="523875"/>
          </a:xfrm>
          <a:prstGeom prst="rect">
            <a:avLst/>
          </a:prstGeom>
          <a:noFill/>
          <a:ln>
            <a:noFill/>
          </a:ln>
          <a:effectLst/>
        </p:spPr>
        <p:txBody>
          <a:bodyPr wrap="none">
            <a:spAutoFit/>
          </a:bodyPr>
          <a:lstStyle/>
          <a:p>
            <a:pPr eaLnBrk="1" hangingPunct="1">
              <a:defRPr/>
            </a:pPr>
            <a:r>
              <a:rPr lang="zh-CN" altLang="en-US" sz="2800" b="1">
                <a:solidFill>
                  <a:schemeClr val="tx2"/>
                </a:solidFill>
                <a:latin typeface="+mn-lt"/>
                <a:ea typeface="+mn-ea"/>
              </a:rPr>
              <a:t>＝</a:t>
            </a:r>
            <a:r>
              <a:rPr lang="en-US" altLang="zh-CN" sz="2800" b="1">
                <a:solidFill>
                  <a:srgbClr val="0000FF"/>
                </a:solidFill>
                <a:latin typeface="+mn-lt"/>
                <a:ea typeface="+mn-ea"/>
              </a:rPr>
              <a:t>2</a:t>
            </a:r>
          </a:p>
        </p:txBody>
      </p:sp>
      <p:sp>
        <p:nvSpPr>
          <p:cNvPr id="26" name="Rectangle 19"/>
          <p:cNvSpPr>
            <a:spLocks noChangeArrowheads="1"/>
          </p:cNvSpPr>
          <p:nvPr/>
        </p:nvSpPr>
        <p:spPr bwMode="auto">
          <a:xfrm>
            <a:off x="4554538" y="2100263"/>
            <a:ext cx="720725" cy="519112"/>
          </a:xfrm>
          <a:prstGeom prst="rect">
            <a:avLst/>
          </a:prstGeom>
          <a:noFill/>
          <a:ln>
            <a:noFill/>
          </a:ln>
          <a:effectLst/>
        </p:spPr>
        <p:txBody>
          <a:bodyPr wrap="none">
            <a:spAutoFit/>
          </a:bodyPr>
          <a:lstStyle/>
          <a:p>
            <a:pPr eaLnBrk="1" hangingPunct="1">
              <a:defRPr/>
            </a:pPr>
            <a:r>
              <a:rPr lang="zh-CN" altLang="en-US" sz="2800" b="1">
                <a:solidFill>
                  <a:schemeClr val="tx2"/>
                </a:solidFill>
                <a:latin typeface="+mn-lt"/>
                <a:ea typeface="+mn-ea"/>
              </a:rPr>
              <a:t>＝</a:t>
            </a:r>
            <a:r>
              <a:rPr lang="en-US" altLang="zh-CN" sz="2800" b="1">
                <a:solidFill>
                  <a:srgbClr val="0000FF"/>
                </a:solidFill>
                <a:latin typeface="+mn-lt"/>
                <a:ea typeface="+mn-ea"/>
              </a:rPr>
              <a:t>0</a:t>
            </a:r>
          </a:p>
        </p:txBody>
      </p:sp>
      <p:grpSp>
        <p:nvGrpSpPr>
          <p:cNvPr id="4" name="Group 20"/>
          <p:cNvGrpSpPr/>
          <p:nvPr/>
        </p:nvGrpSpPr>
        <p:grpSpPr bwMode="auto">
          <a:xfrm>
            <a:off x="7434263" y="625475"/>
            <a:ext cx="1231900" cy="2058988"/>
            <a:chOff x="0" y="-4"/>
            <a:chExt cx="776" cy="1297"/>
          </a:xfrm>
        </p:grpSpPr>
        <p:sp>
          <p:nvSpPr>
            <p:cNvPr id="28" name="Rectangle 21"/>
            <p:cNvSpPr>
              <a:spLocks noChangeArrowheads="1"/>
            </p:cNvSpPr>
            <p:nvPr/>
          </p:nvSpPr>
          <p:spPr bwMode="auto">
            <a:xfrm>
              <a:off x="0" y="-4"/>
              <a:ext cx="685" cy="330"/>
            </a:xfrm>
            <a:prstGeom prst="rect">
              <a:avLst/>
            </a:prstGeom>
            <a:noFill/>
            <a:ln>
              <a:noFill/>
            </a:ln>
            <a:effectLst/>
          </p:spPr>
          <p:txBody>
            <a:bodyPr wrap="none">
              <a:spAutoFit/>
            </a:bodyPr>
            <a:lstStyle/>
            <a:p>
              <a:pPr eaLnBrk="1" hangingPunct="1">
                <a:defRPr/>
              </a:pPr>
              <a:r>
                <a:rPr lang="zh-CN" altLang="en-US" sz="2800" b="1">
                  <a:solidFill>
                    <a:schemeClr val="tx2"/>
                  </a:solidFill>
                  <a:latin typeface="+mn-lt"/>
                  <a:ea typeface="+mn-ea"/>
                </a:rPr>
                <a:t>＝</a:t>
              </a:r>
              <a:r>
                <a:rPr lang="zh-CN" altLang="en-US" sz="2800" b="1">
                  <a:solidFill>
                    <a:srgbClr val="0000FF"/>
                  </a:solidFill>
                  <a:latin typeface="+mn-lt"/>
                  <a:ea typeface="+mn-ea"/>
                </a:rPr>
                <a:t>－</a:t>
              </a:r>
              <a:r>
                <a:rPr lang="en-US" altLang="zh-CN" sz="2800" b="1">
                  <a:solidFill>
                    <a:srgbClr val="0000FF"/>
                  </a:solidFill>
                  <a:latin typeface="+mn-lt"/>
                  <a:ea typeface="+mn-ea"/>
                </a:rPr>
                <a:t>2</a:t>
              </a:r>
            </a:p>
          </p:txBody>
        </p:sp>
        <p:sp>
          <p:nvSpPr>
            <p:cNvPr id="29" name="Rectangle 22"/>
            <p:cNvSpPr>
              <a:spLocks noChangeArrowheads="1"/>
            </p:cNvSpPr>
            <p:nvPr/>
          </p:nvSpPr>
          <p:spPr bwMode="auto">
            <a:xfrm>
              <a:off x="318" y="537"/>
              <a:ext cx="458" cy="330"/>
            </a:xfrm>
            <a:prstGeom prst="rect">
              <a:avLst/>
            </a:prstGeom>
            <a:noFill/>
            <a:ln>
              <a:noFill/>
            </a:ln>
            <a:effectLst/>
          </p:spPr>
          <p:txBody>
            <a:bodyPr wrap="none">
              <a:spAutoFit/>
            </a:bodyPr>
            <a:lstStyle/>
            <a:p>
              <a:pPr eaLnBrk="1" hangingPunct="1">
                <a:defRPr/>
              </a:pPr>
              <a:r>
                <a:rPr lang="zh-CN" altLang="en-US" sz="2800" b="1" dirty="0">
                  <a:solidFill>
                    <a:schemeClr val="tx2"/>
                  </a:solidFill>
                  <a:latin typeface="+mn-lt"/>
                  <a:ea typeface="+mn-ea"/>
                </a:rPr>
                <a:t>＝</a:t>
              </a:r>
              <a:r>
                <a:rPr lang="en-US" altLang="zh-CN" sz="2800" b="1" dirty="0">
                  <a:solidFill>
                    <a:srgbClr val="0000FF"/>
                  </a:solidFill>
                  <a:latin typeface="+mn-lt"/>
                  <a:ea typeface="+mn-ea"/>
                </a:rPr>
                <a:t>2</a:t>
              </a:r>
            </a:p>
          </p:txBody>
        </p:sp>
        <p:sp>
          <p:nvSpPr>
            <p:cNvPr id="30" name="Rectangle 23"/>
            <p:cNvSpPr>
              <a:spLocks noChangeArrowheads="1"/>
            </p:cNvSpPr>
            <p:nvPr/>
          </p:nvSpPr>
          <p:spPr bwMode="auto">
            <a:xfrm>
              <a:off x="151" y="963"/>
              <a:ext cx="458" cy="330"/>
            </a:xfrm>
            <a:prstGeom prst="rect">
              <a:avLst/>
            </a:prstGeom>
            <a:noFill/>
            <a:ln>
              <a:noFill/>
            </a:ln>
            <a:effectLst/>
          </p:spPr>
          <p:txBody>
            <a:bodyPr wrap="none">
              <a:spAutoFit/>
            </a:bodyPr>
            <a:lstStyle/>
            <a:p>
              <a:pPr eaLnBrk="1" hangingPunct="1">
                <a:defRPr/>
              </a:pPr>
              <a:r>
                <a:rPr lang="zh-CN" altLang="en-US" sz="2800" b="1" dirty="0">
                  <a:solidFill>
                    <a:schemeClr val="tx2"/>
                  </a:solidFill>
                  <a:latin typeface="+mn-lt"/>
                  <a:ea typeface="+mn-ea"/>
                </a:rPr>
                <a:t>＝</a:t>
              </a:r>
              <a:r>
                <a:rPr lang="en-US" altLang="zh-CN" sz="2800" b="1" dirty="0">
                  <a:solidFill>
                    <a:srgbClr val="0000FF"/>
                  </a:solidFill>
                  <a:latin typeface="+mn-lt"/>
                  <a:ea typeface="+mn-ea"/>
                </a:rPr>
                <a:t>0</a:t>
              </a:r>
            </a:p>
          </p:txBody>
        </p:sp>
      </p:grpSp>
      <p:pic>
        <p:nvPicPr>
          <p:cNvPr id="31" name="Group 24"/>
          <p:cNvPicPr>
            <a:picLocks noChangeArrowheads="1"/>
          </p:cNvPicPr>
          <p:nvPr/>
        </p:nvPicPr>
        <p:blipFill>
          <a:blip r:embed="rId9" cstate="email"/>
          <a:srcRect/>
          <a:stretch>
            <a:fillRect/>
          </a:stretch>
        </p:blipFill>
        <p:spPr bwMode="auto">
          <a:xfrm>
            <a:off x="4810125" y="2816225"/>
            <a:ext cx="3773488"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Rectangle 29"/>
          <p:cNvSpPr>
            <a:spLocks noChangeArrowheads="1"/>
          </p:cNvSpPr>
          <p:nvPr/>
        </p:nvSpPr>
        <p:spPr bwMode="auto">
          <a:xfrm>
            <a:off x="914400" y="3508375"/>
            <a:ext cx="4032250" cy="519113"/>
          </a:xfrm>
          <a:prstGeom prst="rect">
            <a:avLst/>
          </a:prstGeom>
          <a:noFill/>
          <a:ln>
            <a:noFill/>
          </a:ln>
          <a:effectLst/>
        </p:spPr>
        <p:txBody>
          <a:bodyPr>
            <a:spAutoFit/>
          </a:bodyPr>
          <a:lstStyle/>
          <a:p>
            <a:pPr eaLnBrk="1" hangingPunct="1">
              <a:spcBef>
                <a:spcPct val="50000"/>
              </a:spcBef>
              <a:defRPr/>
            </a:pPr>
            <a:r>
              <a:rPr lang="zh-CN" altLang="en-US" sz="2800" b="1" dirty="0">
                <a:latin typeface="+mn-lt"/>
                <a:ea typeface="+mn-ea"/>
              </a:rPr>
              <a:t>因为  </a:t>
            </a:r>
            <a:r>
              <a:rPr lang="en-US" altLang="zh-CN" sz="2800" b="1" dirty="0">
                <a:latin typeface="+mn-lt"/>
                <a:ea typeface="+mn-ea"/>
              </a:rPr>
              <a:t>2×(</a:t>
            </a:r>
            <a:r>
              <a:rPr lang="zh-CN" altLang="en-US" sz="2800" b="1" dirty="0">
                <a:latin typeface="+mn-lt"/>
                <a:ea typeface="+mn-ea"/>
              </a:rPr>
              <a:t>－</a:t>
            </a:r>
            <a:r>
              <a:rPr lang="en-US" altLang="zh-CN" sz="2800" b="1" dirty="0">
                <a:latin typeface="+mn-lt"/>
                <a:ea typeface="+mn-ea"/>
              </a:rPr>
              <a:t>4)</a:t>
            </a:r>
            <a:r>
              <a:rPr lang="zh-CN" altLang="en-US" sz="2800" b="1" dirty="0">
                <a:latin typeface="+mn-lt"/>
                <a:ea typeface="+mn-ea"/>
              </a:rPr>
              <a:t>＝－</a:t>
            </a:r>
            <a:r>
              <a:rPr lang="en-US" altLang="zh-CN" sz="2800" b="1" dirty="0">
                <a:latin typeface="+mn-lt"/>
                <a:ea typeface="+mn-ea"/>
              </a:rPr>
              <a:t>8 </a:t>
            </a:r>
          </a:p>
        </p:txBody>
      </p:sp>
      <p:sp>
        <p:nvSpPr>
          <p:cNvPr id="37" name="Rectangle 30"/>
          <p:cNvSpPr>
            <a:spLocks noChangeArrowheads="1"/>
          </p:cNvSpPr>
          <p:nvPr/>
        </p:nvSpPr>
        <p:spPr bwMode="auto">
          <a:xfrm>
            <a:off x="893763" y="3933825"/>
            <a:ext cx="3368675" cy="523875"/>
          </a:xfrm>
          <a:prstGeom prst="rect">
            <a:avLst/>
          </a:prstGeom>
          <a:noFill/>
          <a:ln>
            <a:noFill/>
          </a:ln>
          <a:effectLst/>
        </p:spPr>
        <p:txBody>
          <a:bodyPr wrap="none">
            <a:spAutoFit/>
          </a:bodyPr>
          <a:lstStyle/>
          <a:p>
            <a:pPr eaLnBrk="1" hangingPunct="1">
              <a:spcBef>
                <a:spcPct val="50000"/>
              </a:spcBef>
              <a:defRPr/>
            </a:pPr>
            <a:r>
              <a:rPr lang="zh-CN" altLang="en-US" sz="2800" b="1" dirty="0">
                <a:latin typeface="+mn-lt"/>
                <a:ea typeface="+mn-ea"/>
              </a:rPr>
              <a:t>所以</a:t>
            </a:r>
            <a:r>
              <a:rPr lang="en-US" altLang="zh-CN" sz="2800" b="1" dirty="0">
                <a:latin typeface="+mn-lt"/>
                <a:ea typeface="+mn-ea"/>
              </a:rPr>
              <a:t>(</a:t>
            </a:r>
            <a:r>
              <a:rPr lang="zh-CN" altLang="en-US" sz="2800" b="1" dirty="0">
                <a:latin typeface="+mn-lt"/>
                <a:ea typeface="+mn-ea"/>
              </a:rPr>
              <a:t>－</a:t>
            </a:r>
            <a:r>
              <a:rPr lang="en-US" altLang="zh-CN" sz="2800" b="1" dirty="0">
                <a:latin typeface="+mn-lt"/>
                <a:ea typeface="+mn-ea"/>
              </a:rPr>
              <a:t>8)÷(</a:t>
            </a:r>
            <a:r>
              <a:rPr lang="zh-CN" altLang="en-US" sz="2800" b="1" dirty="0">
                <a:latin typeface="+mn-lt"/>
                <a:ea typeface="+mn-ea"/>
              </a:rPr>
              <a:t>－</a:t>
            </a:r>
            <a:r>
              <a:rPr lang="en-US" altLang="zh-CN" sz="2800" b="1" dirty="0">
                <a:latin typeface="+mn-lt"/>
                <a:ea typeface="+mn-ea"/>
              </a:rPr>
              <a:t>4)</a:t>
            </a:r>
            <a:r>
              <a:rPr lang="zh-CN" altLang="en-US" sz="2800" b="1" dirty="0">
                <a:latin typeface="+mn-lt"/>
                <a:ea typeface="+mn-ea"/>
              </a:rPr>
              <a:t>＝</a:t>
            </a:r>
            <a:r>
              <a:rPr lang="en-US" altLang="zh-CN" sz="2800" b="1" dirty="0">
                <a:latin typeface="+mn-lt"/>
                <a:ea typeface="+mn-ea"/>
              </a:rPr>
              <a:t>2</a:t>
            </a:r>
          </a:p>
        </p:txBody>
      </p:sp>
      <p:sp>
        <p:nvSpPr>
          <p:cNvPr id="38" name="Rectangle 31"/>
          <p:cNvSpPr>
            <a:spLocks noChangeArrowheads="1"/>
          </p:cNvSpPr>
          <p:nvPr/>
        </p:nvSpPr>
        <p:spPr bwMode="auto">
          <a:xfrm>
            <a:off x="936625" y="3478213"/>
            <a:ext cx="3959225" cy="519112"/>
          </a:xfrm>
          <a:prstGeom prst="rect">
            <a:avLst/>
          </a:prstGeom>
          <a:noFill/>
          <a:ln>
            <a:noFill/>
          </a:ln>
          <a:effectLst/>
        </p:spPr>
        <p:txBody>
          <a:bodyPr>
            <a:spAutoFit/>
          </a:bodyPr>
          <a:lstStyle/>
          <a:p>
            <a:pPr eaLnBrk="1" hangingPunct="1">
              <a:spcBef>
                <a:spcPct val="50000"/>
              </a:spcBef>
              <a:defRPr/>
            </a:pPr>
            <a:r>
              <a:rPr lang="zh-CN" altLang="en-US" sz="2800" b="1" dirty="0">
                <a:latin typeface="+mn-lt"/>
                <a:ea typeface="+mn-ea"/>
              </a:rPr>
              <a:t>因为  </a:t>
            </a:r>
            <a:r>
              <a:rPr lang="en-US" altLang="zh-CN" sz="2800" b="1" dirty="0">
                <a:latin typeface="+mn-lt"/>
                <a:ea typeface="+mn-ea"/>
              </a:rPr>
              <a:t>0×(</a:t>
            </a:r>
            <a:r>
              <a:rPr lang="zh-CN" altLang="en-US" sz="2800" b="1" dirty="0">
                <a:latin typeface="+mn-lt"/>
                <a:ea typeface="+mn-ea"/>
              </a:rPr>
              <a:t>－</a:t>
            </a:r>
            <a:r>
              <a:rPr lang="en-US" altLang="zh-CN" sz="2800" b="1" dirty="0">
                <a:latin typeface="+mn-lt"/>
                <a:ea typeface="+mn-ea"/>
              </a:rPr>
              <a:t>4)</a:t>
            </a:r>
            <a:r>
              <a:rPr lang="zh-CN" altLang="en-US" sz="2800" b="1" dirty="0">
                <a:latin typeface="+mn-lt"/>
                <a:ea typeface="+mn-ea"/>
              </a:rPr>
              <a:t>＝</a:t>
            </a:r>
            <a:r>
              <a:rPr lang="en-US" altLang="zh-CN" sz="2800" b="1" dirty="0">
                <a:latin typeface="+mn-lt"/>
                <a:ea typeface="+mn-ea"/>
              </a:rPr>
              <a:t>0 </a:t>
            </a:r>
          </a:p>
        </p:txBody>
      </p:sp>
      <p:sp>
        <p:nvSpPr>
          <p:cNvPr id="39" name="Rectangle 32"/>
          <p:cNvSpPr>
            <a:spLocks noChangeArrowheads="1"/>
          </p:cNvSpPr>
          <p:nvPr/>
        </p:nvSpPr>
        <p:spPr bwMode="auto">
          <a:xfrm>
            <a:off x="942975" y="3970338"/>
            <a:ext cx="3744913" cy="519112"/>
          </a:xfrm>
          <a:prstGeom prst="rect">
            <a:avLst/>
          </a:prstGeom>
          <a:noFill/>
          <a:ln>
            <a:noFill/>
          </a:ln>
          <a:effectLst/>
        </p:spPr>
        <p:txBody>
          <a:bodyPr>
            <a:spAutoFit/>
          </a:bodyPr>
          <a:lstStyle/>
          <a:p>
            <a:pPr eaLnBrk="1" hangingPunct="1">
              <a:spcBef>
                <a:spcPct val="50000"/>
              </a:spcBef>
              <a:defRPr/>
            </a:pPr>
            <a:r>
              <a:rPr lang="zh-CN" altLang="en-US" sz="2800" b="1" dirty="0">
                <a:latin typeface="+mn-lt"/>
                <a:ea typeface="+mn-ea"/>
              </a:rPr>
              <a:t>所以  </a:t>
            </a:r>
            <a:r>
              <a:rPr lang="en-US" altLang="zh-CN" sz="2800" b="1" dirty="0">
                <a:latin typeface="+mn-lt"/>
                <a:ea typeface="+mn-ea"/>
              </a:rPr>
              <a:t>0÷(</a:t>
            </a:r>
            <a:r>
              <a:rPr lang="zh-CN" altLang="en-US" sz="2800" b="1" dirty="0">
                <a:latin typeface="+mn-lt"/>
                <a:ea typeface="+mn-ea"/>
              </a:rPr>
              <a:t>－</a:t>
            </a:r>
            <a:r>
              <a:rPr lang="en-US" altLang="zh-CN" sz="2800" b="1" dirty="0">
                <a:latin typeface="+mn-lt"/>
                <a:ea typeface="+mn-ea"/>
              </a:rPr>
              <a:t>4)</a:t>
            </a:r>
            <a:r>
              <a:rPr lang="zh-CN" altLang="en-US" sz="2800" b="1" dirty="0">
                <a:latin typeface="+mn-lt"/>
                <a:ea typeface="+mn-ea"/>
              </a:rPr>
              <a:t>＝</a:t>
            </a:r>
            <a:r>
              <a:rPr lang="en-US" altLang="zh-CN" sz="2800" b="1" dirty="0">
                <a:latin typeface="+mn-lt"/>
                <a:ea typeface="+mn-ea"/>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par>
                                <p:cTn id="8" presetID="9" presetClass="entr" presetSubtype="0" fill="hold" grpId="1"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par>
                          <p:cTn id="11" fill="hold">
                            <p:stCondLst>
                              <p:cond delay="500"/>
                            </p:stCondLst>
                            <p:childTnLst>
                              <p:par>
                                <p:cTn id="12" presetID="9" presetClass="entr" presetSubtype="0" fill="hold" grpId="0" nodeType="afterEffect">
                                  <p:stCondLst>
                                    <p:cond delay="1500"/>
                                  </p:stCondLst>
                                  <p:childTnLst>
                                    <p:set>
                                      <p:cBhvr>
                                        <p:cTn id="13" dur="1" fill="hold">
                                          <p:stCondLst>
                                            <p:cond delay="0"/>
                                          </p:stCondLst>
                                        </p:cTn>
                                        <p:tgtEl>
                                          <p:spTgt spid="22"/>
                                        </p:tgtEl>
                                        <p:attrNameLst>
                                          <p:attrName>style.visibility</p:attrName>
                                        </p:attrNameLst>
                                      </p:cBhvr>
                                      <p:to>
                                        <p:strVal val="visible"/>
                                      </p:to>
                                    </p:set>
                                    <p:animEffect transition="in" filter="dissolv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heckerboard(across)">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xit" presetSubtype="10" fill="hold" grpId="1" nodeType="clickEffect">
                                  <p:stCondLst>
                                    <p:cond delay="0"/>
                                  </p:stCondLst>
                                  <p:childTnLst>
                                    <p:animEffect transition="out" filter="blinds(horizontal)">
                                      <p:cBhvr>
                                        <p:cTn id="23" dur="500"/>
                                        <p:tgtEl>
                                          <p:spTgt spid="21"/>
                                        </p:tgtEl>
                                      </p:cBhvr>
                                    </p:animEffect>
                                    <p:set>
                                      <p:cBhvr>
                                        <p:cTn id="24" dur="1" fill="hold">
                                          <p:stCondLst>
                                            <p:cond delay="499"/>
                                          </p:stCondLst>
                                        </p:cTn>
                                        <p:tgtEl>
                                          <p:spTgt spid="21"/>
                                        </p:tgtEl>
                                        <p:attrNameLst>
                                          <p:attrName>style.visibility</p:attrName>
                                        </p:attrNameLst>
                                      </p:cBhvr>
                                      <p:to>
                                        <p:strVal val="hidden"/>
                                      </p:to>
                                    </p:set>
                                  </p:childTnLst>
                                </p:cTn>
                              </p:par>
                              <p:par>
                                <p:cTn id="25" presetID="3" presetClass="exit" presetSubtype="10" fill="hold" grpId="1" nodeType="withEffect">
                                  <p:stCondLst>
                                    <p:cond delay="0"/>
                                  </p:stCondLst>
                                  <p:childTnLst>
                                    <p:animEffect transition="out" filter="blinds(horizontal)">
                                      <p:cBhvr>
                                        <p:cTn id="26" dur="500"/>
                                        <p:tgtEl>
                                          <p:spTgt spid="22"/>
                                        </p:tgtEl>
                                      </p:cBhvr>
                                    </p:animEffect>
                                    <p:set>
                                      <p:cBhvr>
                                        <p:cTn id="27" dur="1" fill="hold">
                                          <p:stCondLst>
                                            <p:cond delay="499"/>
                                          </p:stCondLst>
                                        </p:cTn>
                                        <p:tgtEl>
                                          <p:spTgt spid="2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checkerboard(across)">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xit" presetSubtype="10" fill="hold" grpId="1" nodeType="clickEffect">
                                  <p:stCondLst>
                                    <p:cond delay="0"/>
                                  </p:stCondLst>
                                  <p:childTnLst>
                                    <p:animEffect transition="out" filter="blinds(horizontal)">
                                      <p:cBhvr>
                                        <p:cTn id="44" dur="500"/>
                                        <p:tgtEl>
                                          <p:spTgt spid="36"/>
                                        </p:tgtEl>
                                      </p:cBhvr>
                                    </p:animEffect>
                                    <p:set>
                                      <p:cBhvr>
                                        <p:cTn id="45" dur="1" fill="hold">
                                          <p:stCondLst>
                                            <p:cond delay="499"/>
                                          </p:stCondLst>
                                        </p:cTn>
                                        <p:tgtEl>
                                          <p:spTgt spid="36"/>
                                        </p:tgtEl>
                                        <p:attrNameLst>
                                          <p:attrName>style.visibility</p:attrName>
                                        </p:attrNameLst>
                                      </p:cBhvr>
                                      <p:to>
                                        <p:strVal val="hidden"/>
                                      </p:to>
                                    </p:set>
                                  </p:childTnLst>
                                </p:cTn>
                              </p:par>
                              <p:par>
                                <p:cTn id="46" presetID="3" presetClass="exit" presetSubtype="10" fill="hold" grpId="1" nodeType="withEffect">
                                  <p:stCondLst>
                                    <p:cond delay="0"/>
                                  </p:stCondLst>
                                  <p:childTnLst>
                                    <p:animEffect transition="out" filter="blinds(horizontal)">
                                      <p:cBhvr>
                                        <p:cTn id="47" dur="500"/>
                                        <p:tgtEl>
                                          <p:spTgt spid="37"/>
                                        </p:tgtEl>
                                      </p:cBhvr>
                                    </p:animEffect>
                                    <p:set>
                                      <p:cBhvr>
                                        <p:cTn id="48" dur="1" fill="hold">
                                          <p:stCondLst>
                                            <p:cond delay="499"/>
                                          </p:stCondLst>
                                        </p:cTn>
                                        <p:tgtEl>
                                          <p:spTgt spid="37"/>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checkerboard(across)">
                                      <p:cBhvr>
                                        <p:cTn id="61" dur="500"/>
                                        <p:tgtEl>
                                          <p:spTgt spid="26"/>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xit" presetSubtype="10" fill="hold" grpId="1" nodeType="clickEffect">
                                  <p:stCondLst>
                                    <p:cond delay="0"/>
                                  </p:stCondLst>
                                  <p:childTnLst>
                                    <p:animEffect transition="out" filter="blinds(horizontal)">
                                      <p:cBhvr>
                                        <p:cTn id="65" dur="500"/>
                                        <p:tgtEl>
                                          <p:spTgt spid="38"/>
                                        </p:tgtEl>
                                      </p:cBhvr>
                                    </p:animEffect>
                                    <p:set>
                                      <p:cBhvr>
                                        <p:cTn id="66" dur="1" fill="hold">
                                          <p:stCondLst>
                                            <p:cond delay="499"/>
                                          </p:stCondLst>
                                        </p:cTn>
                                        <p:tgtEl>
                                          <p:spTgt spid="38"/>
                                        </p:tgtEl>
                                        <p:attrNameLst>
                                          <p:attrName>style.visibility</p:attrName>
                                        </p:attrNameLst>
                                      </p:cBhvr>
                                      <p:to>
                                        <p:strVal val="hidden"/>
                                      </p:to>
                                    </p:set>
                                  </p:childTnLst>
                                </p:cTn>
                              </p:par>
                              <p:par>
                                <p:cTn id="67" presetID="3" presetClass="exit" presetSubtype="10" fill="hold" grpId="1" nodeType="withEffect">
                                  <p:stCondLst>
                                    <p:cond delay="0"/>
                                  </p:stCondLst>
                                  <p:childTnLst>
                                    <p:animEffect transition="out" filter="blinds(horizontal)">
                                      <p:cBhvr>
                                        <p:cTn id="68" dur="500"/>
                                        <p:tgtEl>
                                          <p:spTgt spid="39"/>
                                        </p:tgtEl>
                                      </p:cBhvr>
                                    </p:animEffect>
                                    <p:set>
                                      <p:cBhvr>
                                        <p:cTn id="69" dur="1" fill="hold">
                                          <p:stCondLst>
                                            <p:cond delay="499"/>
                                          </p:stCondLst>
                                        </p:cTn>
                                        <p:tgtEl>
                                          <p:spTgt spid="39"/>
                                        </p:tgtEl>
                                        <p:attrNameLst>
                                          <p:attrName>style.visibility</p:attrName>
                                        </p:attrNameLst>
                                      </p:cBhvr>
                                      <p:to>
                                        <p:strVal val="hidden"/>
                                      </p:to>
                                    </p:set>
                                  </p:childTnLst>
                                </p:cTn>
                              </p:par>
                              <p:par>
                                <p:cTn id="70" presetID="3" presetClass="exit" presetSubtype="10" fill="hold" grpId="0" nodeType="withEffect">
                                  <p:stCondLst>
                                    <p:cond delay="0"/>
                                  </p:stCondLst>
                                  <p:childTnLst>
                                    <p:animEffect transition="out" filter="blinds(horizontal)">
                                      <p:cBhvr>
                                        <p:cTn id="71" dur="500"/>
                                        <p:tgtEl>
                                          <p:spTgt spid="8"/>
                                        </p:tgtEl>
                                      </p:cBhvr>
                                    </p:animEffect>
                                    <p:set>
                                      <p:cBhvr>
                                        <p:cTn id="72" dur="1" fill="hold">
                                          <p:stCondLst>
                                            <p:cond delay="499"/>
                                          </p:stCondLst>
                                        </p:cTn>
                                        <p:tgtEl>
                                          <p:spTgt spid="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wipe(up)">
                                      <p:cBhvr>
                                        <p:cTn id="77" dur="1000"/>
                                        <p:tgtEl>
                                          <p:spTgt spid="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4"/>
                                        </p:tgtEl>
                                        <p:attrNameLst>
                                          <p:attrName>style.visibility</p:attrName>
                                        </p:attrNameLst>
                                      </p:cBhvr>
                                      <p:to>
                                        <p:strVal val="visible"/>
                                      </p:to>
                                    </p:set>
                                    <p:animEffect transition="in" filter="wipe(up)">
                                      <p:cBhvr>
                                        <p:cTn id="82" dur="1000"/>
                                        <p:tgtEl>
                                          <p:spTgt spid="4"/>
                                        </p:tgtEl>
                                      </p:cBhvr>
                                    </p:animEffect>
                                  </p:childTnLst>
                                </p:cTn>
                              </p:par>
                            </p:childTnLst>
                          </p:cTn>
                        </p:par>
                      </p:childTnLst>
                    </p:cTn>
                  </p:par>
                  <p:par>
                    <p:cTn id="83" fill="hold">
                      <p:stCondLst>
                        <p:cond delay="indefinite"/>
                      </p:stCondLst>
                      <p:childTnLst>
                        <p:par>
                          <p:cTn id="84" fill="hold">
                            <p:stCondLst>
                              <p:cond delay="0"/>
                            </p:stCondLst>
                            <p:childTnLst>
                              <p:par>
                                <p:cTn id="85" presetID="15" presetClass="entr" presetSubtype="0" fill="hold" nodeType="click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1000" fill="hold"/>
                                        <p:tgtEl>
                                          <p:spTgt spid="31"/>
                                        </p:tgtEl>
                                        <p:attrNameLst>
                                          <p:attrName>ppt_w</p:attrName>
                                        </p:attrNameLst>
                                      </p:cBhvr>
                                      <p:tavLst>
                                        <p:tav tm="0">
                                          <p:val>
                                            <p:fltVal val="0"/>
                                          </p:val>
                                        </p:tav>
                                        <p:tav tm="100000">
                                          <p:val>
                                            <p:strVal val="#ppt_w"/>
                                          </p:val>
                                        </p:tav>
                                      </p:tavLst>
                                    </p:anim>
                                    <p:anim calcmode="lin" valueType="num">
                                      <p:cBhvr>
                                        <p:cTn id="88" dur="1000" fill="hold"/>
                                        <p:tgtEl>
                                          <p:spTgt spid="31"/>
                                        </p:tgtEl>
                                        <p:attrNameLst>
                                          <p:attrName>ppt_h</p:attrName>
                                        </p:attrNameLst>
                                      </p:cBhvr>
                                      <p:tavLst>
                                        <p:tav tm="0">
                                          <p:val>
                                            <p:fltVal val="0"/>
                                          </p:val>
                                        </p:tav>
                                        <p:tav tm="100000">
                                          <p:val>
                                            <p:strVal val="#ppt_h"/>
                                          </p:val>
                                        </p:tav>
                                      </p:tavLst>
                                    </p:anim>
                                    <p:anim calcmode="lin" valueType="num">
                                      <p:cBhvr>
                                        <p:cTn id="89" dur="1000" fill="hold"/>
                                        <p:tgtEl>
                                          <p:spTgt spid="31"/>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3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iterate type="lt">
                                    <p:tmPct val="5000"/>
                                  </p:iterate>
                                  <p:childTnLst>
                                    <p:set>
                                      <p:cBhvr>
                                        <p:cTn id="94" dur="1" fill="hold">
                                          <p:stCondLst>
                                            <p:cond delay="0"/>
                                          </p:stCondLst>
                                        </p:cTn>
                                        <p:tgtEl>
                                          <p:spTgt spid="23"/>
                                        </p:tgtEl>
                                        <p:attrNameLst>
                                          <p:attrName>style.visibility</p:attrName>
                                        </p:attrNameLst>
                                      </p:cBhvr>
                                      <p:to>
                                        <p:strVal val="visible"/>
                                      </p:to>
                                    </p:set>
                                    <p:anim calcmode="lin" valueType="num">
                                      <p:cBhvr>
                                        <p:cTn id="95" dur="1000" fill="hold"/>
                                        <p:tgtEl>
                                          <p:spTgt spid="23"/>
                                        </p:tgtEl>
                                        <p:attrNameLst>
                                          <p:attrName>ppt_w</p:attrName>
                                        </p:attrNameLst>
                                      </p:cBhvr>
                                      <p:tavLst>
                                        <p:tav tm="0">
                                          <p:val>
                                            <p:fltVal val="0"/>
                                          </p:val>
                                        </p:tav>
                                        <p:tav tm="100000">
                                          <p:val>
                                            <p:strVal val="#ppt_w"/>
                                          </p:val>
                                        </p:tav>
                                      </p:tavLst>
                                    </p:anim>
                                    <p:anim calcmode="lin" valueType="num">
                                      <p:cBhvr>
                                        <p:cTn id="96" dur="1000" fill="hold"/>
                                        <p:tgtEl>
                                          <p:spTgt spid="23"/>
                                        </p:tgtEl>
                                        <p:attrNameLst>
                                          <p:attrName>ppt_h</p:attrName>
                                        </p:attrNameLst>
                                      </p:cBhvr>
                                      <p:tavLst>
                                        <p:tav tm="0">
                                          <p:val>
                                            <p:fltVal val="0"/>
                                          </p:val>
                                        </p:tav>
                                        <p:tav tm="100000">
                                          <p:val>
                                            <p:strVal val="#ppt_h"/>
                                          </p:val>
                                        </p:tav>
                                      </p:tavLst>
                                    </p:anim>
                                    <p:anim calcmode="lin" valueType="num">
                                      <p:cBhvr>
                                        <p:cTn id="97" dur="1000" fill="hold"/>
                                        <p:tgtEl>
                                          <p:spTgt spid="23"/>
                                        </p:tgtEl>
                                        <p:attrNameLst>
                                          <p:attrName>style.rotation</p:attrName>
                                        </p:attrNameLst>
                                      </p:cBhvr>
                                      <p:tavLst>
                                        <p:tav tm="0">
                                          <p:val>
                                            <p:fltVal val="90"/>
                                          </p:val>
                                        </p:tav>
                                        <p:tav tm="100000">
                                          <p:val>
                                            <p:fltVal val="0"/>
                                          </p:val>
                                        </p:tav>
                                      </p:tavLst>
                                    </p:anim>
                                    <p:animEffect transition="in" filter="fade">
                                      <p:cBhvr>
                                        <p:cTn id="98"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utoUpdateAnimBg="0"/>
      <p:bldP spid="8" grpId="0" bldLvl="0" animBg="1" autoUpdateAnimBg="0"/>
      <p:bldP spid="8" grpId="1" bldLvl="0" animBg="1" autoUpdateAnimBg="0"/>
      <p:bldP spid="21" grpId="0" autoUpdateAnimBg="0"/>
      <p:bldP spid="21" grpId="1" autoUpdateAnimBg="0"/>
      <p:bldP spid="22" grpId="0" autoUpdateAnimBg="0"/>
      <p:bldP spid="22" grpId="1" autoUpdateAnimBg="0"/>
      <p:bldP spid="24" grpId="0" autoUpdateAnimBg="0"/>
      <p:bldP spid="25" grpId="0" autoUpdateAnimBg="0"/>
      <p:bldP spid="26" grpId="0" autoUpdateAnimBg="0"/>
      <p:bldP spid="36" grpId="0" autoUpdateAnimBg="0"/>
      <p:bldP spid="36" grpId="1" autoUpdateAnimBg="0"/>
      <p:bldP spid="37" grpId="0" autoUpdateAnimBg="0"/>
      <p:bldP spid="37" grpId="1" autoUpdateAnimBg="0"/>
      <p:bldP spid="38" grpId="0" autoUpdateAnimBg="0"/>
      <p:bldP spid="38" grpId="1" autoUpdateAnimBg="0"/>
      <p:bldP spid="39" grpId="0" autoUpdateAnimBg="0"/>
      <p:bldP spid="39" grpId="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1247775" y="747713"/>
            <a:ext cx="5256213" cy="57943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3200" b="1" dirty="0">
                <a:solidFill>
                  <a:srgbClr val="0000FF"/>
                </a:solidFill>
                <a:latin typeface="+mn-lt"/>
                <a:ea typeface="+mn-ea"/>
              </a:rPr>
              <a:t>有理数除法法则</a:t>
            </a:r>
            <a:r>
              <a:rPr lang="en-US" altLang="zh-CN" sz="3200" b="1" dirty="0">
                <a:solidFill>
                  <a:srgbClr val="0000FF"/>
                </a:solidFill>
                <a:latin typeface="+mn-lt"/>
                <a:ea typeface="+mn-ea"/>
              </a:rPr>
              <a:t>:</a:t>
            </a:r>
          </a:p>
        </p:txBody>
      </p:sp>
      <p:sp>
        <p:nvSpPr>
          <p:cNvPr id="10" name="Text Box 4"/>
          <p:cNvSpPr txBox="1">
            <a:spLocks noChangeArrowheads="1"/>
          </p:cNvSpPr>
          <p:nvPr/>
        </p:nvSpPr>
        <p:spPr bwMode="auto">
          <a:xfrm>
            <a:off x="1320800" y="1616075"/>
            <a:ext cx="6702425" cy="107632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3200" b="1" dirty="0">
                <a:solidFill>
                  <a:srgbClr val="FF0000"/>
                </a:solidFill>
                <a:latin typeface="+mn-lt"/>
                <a:ea typeface="+mn-ea"/>
              </a:rPr>
              <a:t>除以一个不等于</a:t>
            </a:r>
            <a:r>
              <a:rPr lang="en-US" altLang="zh-CN" sz="3200" b="1" dirty="0">
                <a:solidFill>
                  <a:srgbClr val="FF0000"/>
                </a:solidFill>
                <a:latin typeface="+mn-lt"/>
                <a:ea typeface="+mn-ea"/>
              </a:rPr>
              <a:t>0</a:t>
            </a:r>
            <a:r>
              <a:rPr lang="zh-CN" altLang="en-US" sz="3200" b="1" dirty="0">
                <a:solidFill>
                  <a:srgbClr val="FF0000"/>
                </a:solidFill>
                <a:latin typeface="+mn-lt"/>
                <a:ea typeface="+mn-ea"/>
              </a:rPr>
              <a:t>的数</a:t>
            </a:r>
            <a:r>
              <a:rPr lang="en-US" altLang="zh-CN" sz="3200" b="1" dirty="0">
                <a:solidFill>
                  <a:srgbClr val="FF0000"/>
                </a:solidFill>
                <a:latin typeface="+mn-lt"/>
                <a:ea typeface="+mn-ea"/>
              </a:rPr>
              <a:t>,</a:t>
            </a:r>
            <a:r>
              <a:rPr lang="zh-CN" altLang="en-US" sz="3200" b="1" dirty="0">
                <a:solidFill>
                  <a:srgbClr val="FF0000"/>
                </a:solidFill>
                <a:latin typeface="+mn-lt"/>
                <a:ea typeface="+mn-ea"/>
              </a:rPr>
              <a:t>等于乘这个数的倒数</a:t>
            </a:r>
            <a:r>
              <a:rPr lang="en-US" altLang="zh-CN" sz="3200" b="1" dirty="0">
                <a:solidFill>
                  <a:srgbClr val="FF0000"/>
                </a:solidFill>
                <a:latin typeface="+mn-lt"/>
                <a:ea typeface="+mn-ea"/>
              </a:rPr>
              <a:t>.</a:t>
            </a:r>
          </a:p>
        </p:txBody>
      </p:sp>
      <p:graphicFrame>
        <p:nvGraphicFramePr>
          <p:cNvPr id="11" name="Object 5"/>
          <p:cNvGraphicFramePr>
            <a:graphicFrameLocks noChangeAspect="1"/>
          </p:cNvGraphicFramePr>
          <p:nvPr/>
        </p:nvGraphicFramePr>
        <p:xfrm>
          <a:off x="2555875" y="2900363"/>
          <a:ext cx="3527425" cy="1189037"/>
        </p:xfrm>
        <a:graphic>
          <a:graphicData uri="http://schemas.openxmlformats.org/presentationml/2006/ole">
            <mc:AlternateContent xmlns:mc="http://schemas.openxmlformats.org/markup-compatibility/2006">
              <mc:Choice xmlns:v="urn:schemas-microsoft-com:vml" Requires="v">
                <p:oleObj spid="_x0000_s3082" name="Equation" r:id="rId3" imgW="1169035" imgH="393700" progId="Equation.DSMT4">
                  <p:embed/>
                </p:oleObj>
              </mc:Choice>
              <mc:Fallback>
                <p:oleObj name="Equation" r:id="rId3" imgW="1169035" imgH="3937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2900363"/>
                        <a:ext cx="3527425"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iterate type="lt">
                                    <p:tmAbs val="0"/>
                                  </p:iterate>
                                  <p:childTnLst>
                                    <p:set>
                                      <p:cBhvr>
                                        <p:cTn id="11" dur="1" fill="hold">
                                          <p:stCondLst>
                                            <p:cond delay="0"/>
                                          </p:stCondLst>
                                        </p:cTn>
                                        <p:tgtEl>
                                          <p:spTgt spid="10"/>
                                        </p:tgtEl>
                                        <p:attrNameLst>
                                          <p:attrName>style.visibility</p:attrName>
                                        </p:attrNameLst>
                                      </p:cBhvr>
                                      <p:to>
                                        <p:strVal val="visible"/>
                                      </p:to>
                                    </p:set>
                                    <p:animEffect transition="in" filter="box(in)">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1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987425" y="1660525"/>
            <a:ext cx="7153275" cy="22923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ts val="600"/>
              </a:spcBef>
              <a:defRPr/>
            </a:pPr>
            <a:r>
              <a:rPr lang="zh-CN" altLang="en-US" sz="3200" b="1" dirty="0">
                <a:latin typeface="+mn-lt"/>
                <a:ea typeface="+mn-ea"/>
              </a:rPr>
              <a:t>两数相除</a:t>
            </a:r>
            <a:r>
              <a:rPr lang="en-US" altLang="zh-CN" sz="3200" b="1" dirty="0">
                <a:latin typeface="+mn-lt"/>
                <a:ea typeface="+mn-ea"/>
              </a:rPr>
              <a:t>,</a:t>
            </a:r>
            <a:r>
              <a:rPr lang="zh-CN" altLang="en-US" sz="3200" b="1" dirty="0">
                <a:latin typeface="+mn-lt"/>
                <a:ea typeface="+mn-ea"/>
              </a:rPr>
              <a:t>同号得</a:t>
            </a:r>
            <a:r>
              <a:rPr lang="zh-CN" altLang="en-US" sz="3200" b="1" u="sng" dirty="0">
                <a:latin typeface="+mn-lt"/>
                <a:ea typeface="+mn-ea"/>
              </a:rPr>
              <a:t>             </a:t>
            </a:r>
            <a:r>
              <a:rPr lang="en-US" altLang="zh-CN" sz="3200" b="1" dirty="0">
                <a:latin typeface="+mn-lt"/>
                <a:ea typeface="+mn-ea"/>
              </a:rPr>
              <a:t>,</a:t>
            </a:r>
            <a:r>
              <a:rPr lang="zh-CN" altLang="en-US" sz="3200" b="1" dirty="0">
                <a:latin typeface="+mn-lt"/>
                <a:ea typeface="+mn-ea"/>
              </a:rPr>
              <a:t>异号得</a:t>
            </a:r>
            <a:r>
              <a:rPr lang="zh-CN" altLang="en-US" sz="3200" b="1" u="sng" dirty="0">
                <a:latin typeface="+mn-lt"/>
                <a:ea typeface="+mn-ea"/>
              </a:rPr>
              <a:t>            </a:t>
            </a:r>
            <a:r>
              <a:rPr lang="en-US" altLang="zh-CN" sz="3200" b="1" dirty="0">
                <a:latin typeface="+mn-lt"/>
                <a:ea typeface="+mn-ea"/>
              </a:rPr>
              <a:t>,</a:t>
            </a:r>
            <a:r>
              <a:rPr lang="zh-CN" altLang="en-US" sz="3200" b="1" dirty="0">
                <a:latin typeface="+mn-lt"/>
                <a:ea typeface="+mn-ea"/>
              </a:rPr>
              <a:t>并把绝对值相</a:t>
            </a:r>
            <a:r>
              <a:rPr lang="zh-CN" altLang="en-US" sz="3200" b="1" u="sng" dirty="0">
                <a:latin typeface="+mn-lt"/>
                <a:ea typeface="+mn-ea"/>
              </a:rPr>
              <a:t>           </a:t>
            </a:r>
            <a:r>
              <a:rPr lang="en-US" altLang="zh-CN" sz="3200" b="1" dirty="0">
                <a:latin typeface="+mn-lt"/>
                <a:ea typeface="+mn-ea"/>
              </a:rPr>
              <a:t>,0</a:t>
            </a:r>
            <a:r>
              <a:rPr lang="zh-CN" altLang="en-US" sz="3200" b="1" dirty="0">
                <a:latin typeface="+mn-lt"/>
                <a:ea typeface="+mn-ea"/>
              </a:rPr>
              <a:t>除以任何一个不等于</a:t>
            </a:r>
            <a:r>
              <a:rPr lang="en-US" altLang="zh-CN" sz="3200" b="1" dirty="0">
                <a:latin typeface="+mn-lt"/>
                <a:ea typeface="+mn-ea"/>
              </a:rPr>
              <a:t>0</a:t>
            </a:r>
            <a:r>
              <a:rPr lang="zh-CN" altLang="en-US" sz="3200" b="1" dirty="0">
                <a:latin typeface="+mn-lt"/>
                <a:ea typeface="+mn-ea"/>
              </a:rPr>
              <a:t>的数</a:t>
            </a:r>
            <a:r>
              <a:rPr lang="en-US" altLang="zh-CN" sz="3200" b="1" dirty="0">
                <a:latin typeface="+mn-lt"/>
                <a:ea typeface="+mn-ea"/>
              </a:rPr>
              <a:t>,</a:t>
            </a:r>
            <a:r>
              <a:rPr lang="zh-CN" altLang="en-US" sz="3200" b="1" dirty="0">
                <a:latin typeface="+mn-lt"/>
                <a:ea typeface="+mn-ea"/>
              </a:rPr>
              <a:t>都得</a:t>
            </a:r>
            <a:r>
              <a:rPr lang="zh-CN" altLang="en-US" sz="3200" b="1" u="sng" dirty="0">
                <a:latin typeface="+mn-lt"/>
                <a:ea typeface="+mn-ea"/>
              </a:rPr>
              <a:t>            </a:t>
            </a:r>
            <a:r>
              <a:rPr lang="en-US" altLang="zh-CN" sz="3200" b="1" dirty="0">
                <a:latin typeface="+mn-lt"/>
                <a:ea typeface="+mn-ea"/>
              </a:rPr>
              <a:t>.</a:t>
            </a:r>
          </a:p>
        </p:txBody>
      </p:sp>
      <p:sp>
        <p:nvSpPr>
          <p:cNvPr id="10" name="Text Box 4"/>
          <p:cNvSpPr txBox="1">
            <a:spLocks noChangeArrowheads="1"/>
          </p:cNvSpPr>
          <p:nvPr/>
        </p:nvSpPr>
        <p:spPr bwMode="auto">
          <a:xfrm>
            <a:off x="4379913" y="1784350"/>
            <a:ext cx="1081087" cy="579438"/>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3200" b="1" dirty="0">
                <a:solidFill>
                  <a:srgbClr val="FF0000"/>
                </a:solidFill>
                <a:latin typeface="+mn-lt"/>
                <a:ea typeface="+mn-ea"/>
              </a:rPr>
              <a:t>正</a:t>
            </a:r>
          </a:p>
        </p:txBody>
      </p:sp>
      <p:sp>
        <p:nvSpPr>
          <p:cNvPr id="11" name="Text Box 5"/>
          <p:cNvSpPr txBox="1">
            <a:spLocks noChangeArrowheads="1"/>
          </p:cNvSpPr>
          <p:nvPr/>
        </p:nvSpPr>
        <p:spPr bwMode="auto">
          <a:xfrm>
            <a:off x="6940550" y="1749425"/>
            <a:ext cx="1008063" cy="579438"/>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3200" b="1" dirty="0">
                <a:solidFill>
                  <a:srgbClr val="FF0000"/>
                </a:solidFill>
                <a:latin typeface="+mn-lt"/>
                <a:ea typeface="+mn-ea"/>
              </a:rPr>
              <a:t>负</a:t>
            </a:r>
          </a:p>
        </p:txBody>
      </p:sp>
      <p:sp>
        <p:nvSpPr>
          <p:cNvPr id="13" name="Text Box 6"/>
          <p:cNvSpPr txBox="1">
            <a:spLocks noChangeArrowheads="1"/>
          </p:cNvSpPr>
          <p:nvPr/>
        </p:nvSpPr>
        <p:spPr bwMode="auto">
          <a:xfrm>
            <a:off x="3768725" y="2471738"/>
            <a:ext cx="792163" cy="57943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3200" b="1">
                <a:solidFill>
                  <a:srgbClr val="FF0000"/>
                </a:solidFill>
                <a:latin typeface="+mn-lt"/>
                <a:ea typeface="+mn-ea"/>
              </a:rPr>
              <a:t>除</a:t>
            </a:r>
          </a:p>
        </p:txBody>
      </p:sp>
      <p:sp>
        <p:nvSpPr>
          <p:cNvPr id="14" name="Text Box 7"/>
          <p:cNvSpPr txBox="1">
            <a:spLocks noChangeArrowheads="1"/>
          </p:cNvSpPr>
          <p:nvPr/>
        </p:nvSpPr>
        <p:spPr bwMode="auto">
          <a:xfrm>
            <a:off x="4164013" y="3208338"/>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rgbClr val="FF0000"/>
                </a:solidFill>
                <a:latin typeface="Times New Roman" panose="02020603050405020304" pitchFamily="18" charset="0"/>
                <a:ea typeface="黑体" panose="02010609060101010101" pitchFamily="2" charset="-122"/>
              </a:rPr>
              <a:t>0</a:t>
            </a:r>
          </a:p>
        </p:txBody>
      </p:sp>
      <p:sp>
        <p:nvSpPr>
          <p:cNvPr id="15" name="Text Box 8"/>
          <p:cNvSpPr txBox="1">
            <a:spLocks noChangeArrowheads="1"/>
          </p:cNvSpPr>
          <p:nvPr/>
        </p:nvSpPr>
        <p:spPr bwMode="auto">
          <a:xfrm>
            <a:off x="987425" y="827088"/>
            <a:ext cx="4537075" cy="58578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3200" b="1" dirty="0">
                <a:solidFill>
                  <a:srgbClr val="0000FF"/>
                </a:solidFill>
                <a:latin typeface="+mn-lt"/>
                <a:ea typeface="+mn-ea"/>
              </a:rPr>
              <a:t>两数相除的符号法则</a:t>
            </a:r>
            <a:r>
              <a:rPr lang="en-US" altLang="zh-CN" sz="3200" b="1" dirty="0">
                <a:solidFill>
                  <a:srgbClr val="0000FF"/>
                </a:solidFill>
                <a:latin typeface="+mn-lt"/>
                <a:ea typeface="+mn-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80">
                                          <p:stCondLst>
                                            <p:cond delay="0"/>
                                          </p:stCondLst>
                                        </p:cTn>
                                        <p:tgtEl>
                                          <p:spTgt spid="10"/>
                                        </p:tgtEl>
                                      </p:cBhvr>
                                    </p:animEffect>
                                    <p:anim calcmode="lin" valueType="num">
                                      <p:cBhvr>
                                        <p:cTn id="1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8" dur="26">
                                          <p:stCondLst>
                                            <p:cond delay="650"/>
                                          </p:stCondLst>
                                        </p:cTn>
                                        <p:tgtEl>
                                          <p:spTgt spid="10"/>
                                        </p:tgtEl>
                                      </p:cBhvr>
                                      <p:to x="100000" y="60000"/>
                                    </p:animScale>
                                    <p:animScale>
                                      <p:cBhvr>
                                        <p:cTn id="19" dur="166" decel="50000">
                                          <p:stCondLst>
                                            <p:cond delay="676"/>
                                          </p:stCondLst>
                                        </p:cTn>
                                        <p:tgtEl>
                                          <p:spTgt spid="10"/>
                                        </p:tgtEl>
                                      </p:cBhvr>
                                      <p:to x="100000" y="100000"/>
                                    </p:animScale>
                                    <p:animScale>
                                      <p:cBhvr>
                                        <p:cTn id="20" dur="26">
                                          <p:stCondLst>
                                            <p:cond delay="1312"/>
                                          </p:stCondLst>
                                        </p:cTn>
                                        <p:tgtEl>
                                          <p:spTgt spid="10"/>
                                        </p:tgtEl>
                                      </p:cBhvr>
                                      <p:to x="100000" y="80000"/>
                                    </p:animScale>
                                    <p:animScale>
                                      <p:cBhvr>
                                        <p:cTn id="21" dur="166" decel="50000">
                                          <p:stCondLst>
                                            <p:cond delay="1338"/>
                                          </p:stCondLst>
                                        </p:cTn>
                                        <p:tgtEl>
                                          <p:spTgt spid="10"/>
                                        </p:tgtEl>
                                      </p:cBhvr>
                                      <p:to x="100000" y="100000"/>
                                    </p:animScale>
                                    <p:animScale>
                                      <p:cBhvr>
                                        <p:cTn id="22" dur="26">
                                          <p:stCondLst>
                                            <p:cond delay="1642"/>
                                          </p:stCondLst>
                                        </p:cTn>
                                        <p:tgtEl>
                                          <p:spTgt spid="10"/>
                                        </p:tgtEl>
                                      </p:cBhvr>
                                      <p:to x="100000" y="90000"/>
                                    </p:animScale>
                                    <p:animScale>
                                      <p:cBhvr>
                                        <p:cTn id="23" dur="166" decel="50000">
                                          <p:stCondLst>
                                            <p:cond delay="1668"/>
                                          </p:stCondLst>
                                        </p:cTn>
                                        <p:tgtEl>
                                          <p:spTgt spid="10"/>
                                        </p:tgtEl>
                                      </p:cBhvr>
                                      <p:to x="100000" y="100000"/>
                                    </p:animScale>
                                    <p:animScale>
                                      <p:cBhvr>
                                        <p:cTn id="24" dur="26">
                                          <p:stCondLst>
                                            <p:cond delay="1808"/>
                                          </p:stCondLst>
                                        </p:cTn>
                                        <p:tgtEl>
                                          <p:spTgt spid="10"/>
                                        </p:tgtEl>
                                      </p:cBhvr>
                                      <p:to x="100000" y="95000"/>
                                    </p:animScale>
                                    <p:animScale>
                                      <p:cBhvr>
                                        <p:cTn id="25" dur="166" decel="50000">
                                          <p:stCondLst>
                                            <p:cond delay="1834"/>
                                          </p:stCondLst>
                                        </p:cTn>
                                        <p:tgtEl>
                                          <p:spTgt spid="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80">
                                          <p:stCondLst>
                                            <p:cond delay="0"/>
                                          </p:stCondLst>
                                        </p:cTn>
                                        <p:tgtEl>
                                          <p:spTgt spid="11"/>
                                        </p:tgtEl>
                                      </p:cBhvr>
                                    </p:animEffect>
                                    <p:anim calcmode="lin" valueType="num">
                                      <p:cBhvr>
                                        <p:cTn id="3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6" dur="26">
                                          <p:stCondLst>
                                            <p:cond delay="650"/>
                                          </p:stCondLst>
                                        </p:cTn>
                                        <p:tgtEl>
                                          <p:spTgt spid="11"/>
                                        </p:tgtEl>
                                      </p:cBhvr>
                                      <p:to x="100000" y="60000"/>
                                    </p:animScale>
                                    <p:animScale>
                                      <p:cBhvr>
                                        <p:cTn id="37" dur="166" decel="50000">
                                          <p:stCondLst>
                                            <p:cond delay="676"/>
                                          </p:stCondLst>
                                        </p:cTn>
                                        <p:tgtEl>
                                          <p:spTgt spid="11"/>
                                        </p:tgtEl>
                                      </p:cBhvr>
                                      <p:to x="100000" y="100000"/>
                                    </p:animScale>
                                    <p:animScale>
                                      <p:cBhvr>
                                        <p:cTn id="38" dur="26">
                                          <p:stCondLst>
                                            <p:cond delay="1312"/>
                                          </p:stCondLst>
                                        </p:cTn>
                                        <p:tgtEl>
                                          <p:spTgt spid="11"/>
                                        </p:tgtEl>
                                      </p:cBhvr>
                                      <p:to x="100000" y="80000"/>
                                    </p:animScale>
                                    <p:animScale>
                                      <p:cBhvr>
                                        <p:cTn id="39" dur="166" decel="50000">
                                          <p:stCondLst>
                                            <p:cond delay="1338"/>
                                          </p:stCondLst>
                                        </p:cTn>
                                        <p:tgtEl>
                                          <p:spTgt spid="11"/>
                                        </p:tgtEl>
                                      </p:cBhvr>
                                      <p:to x="100000" y="100000"/>
                                    </p:animScale>
                                    <p:animScale>
                                      <p:cBhvr>
                                        <p:cTn id="40" dur="26">
                                          <p:stCondLst>
                                            <p:cond delay="1642"/>
                                          </p:stCondLst>
                                        </p:cTn>
                                        <p:tgtEl>
                                          <p:spTgt spid="11"/>
                                        </p:tgtEl>
                                      </p:cBhvr>
                                      <p:to x="100000" y="90000"/>
                                    </p:animScale>
                                    <p:animScale>
                                      <p:cBhvr>
                                        <p:cTn id="41" dur="166" decel="50000">
                                          <p:stCondLst>
                                            <p:cond delay="1668"/>
                                          </p:stCondLst>
                                        </p:cTn>
                                        <p:tgtEl>
                                          <p:spTgt spid="11"/>
                                        </p:tgtEl>
                                      </p:cBhvr>
                                      <p:to x="100000" y="100000"/>
                                    </p:animScale>
                                    <p:animScale>
                                      <p:cBhvr>
                                        <p:cTn id="42" dur="26">
                                          <p:stCondLst>
                                            <p:cond delay="1808"/>
                                          </p:stCondLst>
                                        </p:cTn>
                                        <p:tgtEl>
                                          <p:spTgt spid="11"/>
                                        </p:tgtEl>
                                      </p:cBhvr>
                                      <p:to x="100000" y="95000"/>
                                    </p:animScale>
                                    <p:animScale>
                                      <p:cBhvr>
                                        <p:cTn id="43" dur="166" decel="50000">
                                          <p:stCondLst>
                                            <p:cond delay="1834"/>
                                          </p:stCondLst>
                                        </p:cTn>
                                        <p:tgtEl>
                                          <p:spTgt spid="11"/>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down)">
                                      <p:cBhvr>
                                        <p:cTn id="48" dur="580">
                                          <p:stCondLst>
                                            <p:cond delay="0"/>
                                          </p:stCondLst>
                                        </p:cTn>
                                        <p:tgtEl>
                                          <p:spTgt spid="13"/>
                                        </p:tgtEl>
                                      </p:cBhvr>
                                    </p:animEffect>
                                    <p:anim calcmode="lin" valueType="num">
                                      <p:cBhvr>
                                        <p:cTn id="49"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4" dur="26">
                                          <p:stCondLst>
                                            <p:cond delay="650"/>
                                          </p:stCondLst>
                                        </p:cTn>
                                        <p:tgtEl>
                                          <p:spTgt spid="13"/>
                                        </p:tgtEl>
                                      </p:cBhvr>
                                      <p:to x="100000" y="60000"/>
                                    </p:animScale>
                                    <p:animScale>
                                      <p:cBhvr>
                                        <p:cTn id="55" dur="166" decel="50000">
                                          <p:stCondLst>
                                            <p:cond delay="676"/>
                                          </p:stCondLst>
                                        </p:cTn>
                                        <p:tgtEl>
                                          <p:spTgt spid="13"/>
                                        </p:tgtEl>
                                      </p:cBhvr>
                                      <p:to x="100000" y="100000"/>
                                    </p:animScale>
                                    <p:animScale>
                                      <p:cBhvr>
                                        <p:cTn id="56" dur="26">
                                          <p:stCondLst>
                                            <p:cond delay="1312"/>
                                          </p:stCondLst>
                                        </p:cTn>
                                        <p:tgtEl>
                                          <p:spTgt spid="13"/>
                                        </p:tgtEl>
                                      </p:cBhvr>
                                      <p:to x="100000" y="80000"/>
                                    </p:animScale>
                                    <p:animScale>
                                      <p:cBhvr>
                                        <p:cTn id="57" dur="166" decel="50000">
                                          <p:stCondLst>
                                            <p:cond delay="1338"/>
                                          </p:stCondLst>
                                        </p:cTn>
                                        <p:tgtEl>
                                          <p:spTgt spid="13"/>
                                        </p:tgtEl>
                                      </p:cBhvr>
                                      <p:to x="100000" y="100000"/>
                                    </p:animScale>
                                    <p:animScale>
                                      <p:cBhvr>
                                        <p:cTn id="58" dur="26">
                                          <p:stCondLst>
                                            <p:cond delay="1642"/>
                                          </p:stCondLst>
                                        </p:cTn>
                                        <p:tgtEl>
                                          <p:spTgt spid="13"/>
                                        </p:tgtEl>
                                      </p:cBhvr>
                                      <p:to x="100000" y="90000"/>
                                    </p:animScale>
                                    <p:animScale>
                                      <p:cBhvr>
                                        <p:cTn id="59" dur="166" decel="50000">
                                          <p:stCondLst>
                                            <p:cond delay="1668"/>
                                          </p:stCondLst>
                                        </p:cTn>
                                        <p:tgtEl>
                                          <p:spTgt spid="13"/>
                                        </p:tgtEl>
                                      </p:cBhvr>
                                      <p:to x="100000" y="100000"/>
                                    </p:animScale>
                                    <p:animScale>
                                      <p:cBhvr>
                                        <p:cTn id="60" dur="26">
                                          <p:stCondLst>
                                            <p:cond delay="1808"/>
                                          </p:stCondLst>
                                        </p:cTn>
                                        <p:tgtEl>
                                          <p:spTgt spid="13"/>
                                        </p:tgtEl>
                                      </p:cBhvr>
                                      <p:to x="100000" y="95000"/>
                                    </p:animScale>
                                    <p:animScale>
                                      <p:cBhvr>
                                        <p:cTn id="61" dur="166" decel="50000">
                                          <p:stCondLst>
                                            <p:cond delay="1834"/>
                                          </p:stCondLst>
                                        </p:cTn>
                                        <p:tgtEl>
                                          <p:spTgt spid="13"/>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80">
                                          <p:stCondLst>
                                            <p:cond delay="0"/>
                                          </p:stCondLst>
                                        </p:cTn>
                                        <p:tgtEl>
                                          <p:spTgt spid="14"/>
                                        </p:tgtEl>
                                      </p:cBhvr>
                                    </p:animEffect>
                                    <p:anim calcmode="lin" valueType="num">
                                      <p:cBhvr>
                                        <p:cTn id="67"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2" dur="26">
                                          <p:stCondLst>
                                            <p:cond delay="650"/>
                                          </p:stCondLst>
                                        </p:cTn>
                                        <p:tgtEl>
                                          <p:spTgt spid="14"/>
                                        </p:tgtEl>
                                      </p:cBhvr>
                                      <p:to x="100000" y="60000"/>
                                    </p:animScale>
                                    <p:animScale>
                                      <p:cBhvr>
                                        <p:cTn id="73" dur="166" decel="50000">
                                          <p:stCondLst>
                                            <p:cond delay="676"/>
                                          </p:stCondLst>
                                        </p:cTn>
                                        <p:tgtEl>
                                          <p:spTgt spid="14"/>
                                        </p:tgtEl>
                                      </p:cBhvr>
                                      <p:to x="100000" y="100000"/>
                                    </p:animScale>
                                    <p:animScale>
                                      <p:cBhvr>
                                        <p:cTn id="74" dur="26">
                                          <p:stCondLst>
                                            <p:cond delay="1312"/>
                                          </p:stCondLst>
                                        </p:cTn>
                                        <p:tgtEl>
                                          <p:spTgt spid="14"/>
                                        </p:tgtEl>
                                      </p:cBhvr>
                                      <p:to x="100000" y="80000"/>
                                    </p:animScale>
                                    <p:animScale>
                                      <p:cBhvr>
                                        <p:cTn id="75" dur="166" decel="50000">
                                          <p:stCondLst>
                                            <p:cond delay="1338"/>
                                          </p:stCondLst>
                                        </p:cTn>
                                        <p:tgtEl>
                                          <p:spTgt spid="14"/>
                                        </p:tgtEl>
                                      </p:cBhvr>
                                      <p:to x="100000" y="100000"/>
                                    </p:animScale>
                                    <p:animScale>
                                      <p:cBhvr>
                                        <p:cTn id="76" dur="26">
                                          <p:stCondLst>
                                            <p:cond delay="1642"/>
                                          </p:stCondLst>
                                        </p:cTn>
                                        <p:tgtEl>
                                          <p:spTgt spid="14"/>
                                        </p:tgtEl>
                                      </p:cBhvr>
                                      <p:to x="100000" y="90000"/>
                                    </p:animScale>
                                    <p:animScale>
                                      <p:cBhvr>
                                        <p:cTn id="77" dur="166" decel="50000">
                                          <p:stCondLst>
                                            <p:cond delay="1668"/>
                                          </p:stCondLst>
                                        </p:cTn>
                                        <p:tgtEl>
                                          <p:spTgt spid="14"/>
                                        </p:tgtEl>
                                      </p:cBhvr>
                                      <p:to x="100000" y="100000"/>
                                    </p:animScale>
                                    <p:animScale>
                                      <p:cBhvr>
                                        <p:cTn id="78" dur="26">
                                          <p:stCondLst>
                                            <p:cond delay="1808"/>
                                          </p:stCondLst>
                                        </p:cTn>
                                        <p:tgtEl>
                                          <p:spTgt spid="14"/>
                                        </p:tgtEl>
                                      </p:cBhvr>
                                      <p:to x="100000" y="95000"/>
                                    </p:animScale>
                                    <p:animScale>
                                      <p:cBhvr>
                                        <p:cTn id="79" dur="166" decel="50000">
                                          <p:stCondLst>
                                            <p:cond delay="1834"/>
                                          </p:stCondLst>
                                        </p:cTn>
                                        <p:tgtEl>
                                          <p:spTgt spid="14"/>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15" presetClass="entr" presetSubtype="0"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p:cTn id="84" dur="1000" fill="hold"/>
                                        <p:tgtEl>
                                          <p:spTgt spid="15"/>
                                        </p:tgtEl>
                                        <p:attrNameLst>
                                          <p:attrName>ppt_w</p:attrName>
                                        </p:attrNameLst>
                                      </p:cBhvr>
                                      <p:tavLst>
                                        <p:tav tm="0">
                                          <p:val>
                                            <p:fltVal val="0"/>
                                          </p:val>
                                        </p:tav>
                                        <p:tav tm="100000">
                                          <p:val>
                                            <p:strVal val="#ppt_w"/>
                                          </p:val>
                                        </p:tav>
                                      </p:tavLst>
                                    </p:anim>
                                    <p:anim calcmode="lin" valueType="num">
                                      <p:cBhvr>
                                        <p:cTn id="85" dur="1000" fill="hold"/>
                                        <p:tgtEl>
                                          <p:spTgt spid="15"/>
                                        </p:tgtEl>
                                        <p:attrNameLst>
                                          <p:attrName>ppt_h</p:attrName>
                                        </p:attrNameLst>
                                      </p:cBhvr>
                                      <p:tavLst>
                                        <p:tav tm="0">
                                          <p:val>
                                            <p:fltVal val="0"/>
                                          </p:val>
                                        </p:tav>
                                        <p:tav tm="100000">
                                          <p:val>
                                            <p:strVal val="#ppt_h"/>
                                          </p:val>
                                        </p:tav>
                                      </p:tavLst>
                                    </p:anim>
                                    <p:anim calcmode="lin" valueType="num">
                                      <p:cBhvr>
                                        <p:cTn id="86"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87"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11" grpId="0" autoUpdateAnimBg="0"/>
      <p:bldP spid="13" grpId="0" autoUpdateAnimBg="0"/>
      <p:bldP spid="14" grpId="0" autoUpdateAnimBg="0"/>
      <p:bldP spid="1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76275" y="560388"/>
            <a:ext cx="5076825" cy="52228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dirty="0">
                <a:latin typeface="+mn-lt"/>
                <a:ea typeface="+mn-ea"/>
              </a:rPr>
              <a:t>例</a:t>
            </a:r>
            <a:r>
              <a:rPr lang="en-US" altLang="zh-CN" sz="2800" b="1" dirty="0">
                <a:latin typeface="+mn-lt"/>
                <a:ea typeface="+mn-ea"/>
              </a:rPr>
              <a:t>5   </a:t>
            </a:r>
            <a:r>
              <a:rPr lang="zh-CN" altLang="en-US" sz="2800" b="1" dirty="0">
                <a:latin typeface="+mn-lt"/>
                <a:ea typeface="+mn-ea"/>
              </a:rPr>
              <a:t>计算</a:t>
            </a:r>
            <a:r>
              <a:rPr lang="en-US" altLang="zh-CN" sz="2800" b="1" dirty="0">
                <a:latin typeface="+mn-lt"/>
                <a:ea typeface="+mn-ea"/>
              </a:rPr>
              <a:t>:    (1)   (</a:t>
            </a:r>
            <a:r>
              <a:rPr lang="zh-CN" altLang="en-US" sz="2800" b="1" dirty="0">
                <a:latin typeface="+mn-lt"/>
                <a:ea typeface="+mn-ea"/>
              </a:rPr>
              <a:t>－</a:t>
            </a:r>
            <a:r>
              <a:rPr lang="en-US" altLang="zh-CN" sz="2800" b="1" dirty="0">
                <a:latin typeface="+mn-lt"/>
                <a:ea typeface="+mn-ea"/>
              </a:rPr>
              <a:t>36) ÷9 </a:t>
            </a:r>
          </a:p>
        </p:txBody>
      </p:sp>
      <p:sp>
        <p:nvSpPr>
          <p:cNvPr id="6" name="Text Box 7"/>
          <p:cNvSpPr txBox="1">
            <a:spLocks noChangeArrowheads="1"/>
          </p:cNvSpPr>
          <p:nvPr/>
        </p:nvSpPr>
        <p:spPr bwMode="auto">
          <a:xfrm>
            <a:off x="2914650" y="2552700"/>
            <a:ext cx="184150" cy="519113"/>
          </a:xfrm>
          <a:prstGeom prst="rect">
            <a:avLst/>
          </a:prstGeom>
          <a:noFill/>
          <a:ln>
            <a:noFill/>
          </a:ln>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sz="2800">
              <a:latin typeface="+mn-lt"/>
              <a:ea typeface="+mn-ea"/>
            </a:endParaRPr>
          </a:p>
        </p:txBody>
      </p:sp>
      <p:graphicFrame>
        <p:nvGraphicFramePr>
          <p:cNvPr id="7" name="Object 12"/>
          <p:cNvGraphicFramePr>
            <a:graphicFrameLocks noChangeAspect="1"/>
          </p:cNvGraphicFramePr>
          <p:nvPr/>
        </p:nvGraphicFramePr>
        <p:xfrm>
          <a:off x="2338388" y="3144838"/>
          <a:ext cx="2319337" cy="1006475"/>
        </p:xfrm>
        <a:graphic>
          <a:graphicData uri="http://schemas.openxmlformats.org/presentationml/2006/ole">
            <mc:AlternateContent xmlns:mc="http://schemas.openxmlformats.org/markup-compatibility/2006">
              <mc:Choice xmlns:v="urn:schemas-microsoft-com:vml" Requires="v">
                <p:oleObj spid="_x0000_s4125" name="Equation" r:id="rId3" imgW="939165" imgH="444500" progId="Equation.DSMT4">
                  <p:embed/>
                </p:oleObj>
              </mc:Choice>
              <mc:Fallback>
                <p:oleObj name="Equation" r:id="rId3" imgW="939165" imgH="444500"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8388" y="3144838"/>
                        <a:ext cx="23193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16"/>
          <p:cNvGraphicFramePr>
            <a:graphicFrameLocks noChangeAspect="1"/>
          </p:cNvGraphicFramePr>
          <p:nvPr/>
        </p:nvGraphicFramePr>
        <p:xfrm>
          <a:off x="2338388" y="4049713"/>
          <a:ext cx="576262" cy="879475"/>
        </p:xfrm>
        <a:graphic>
          <a:graphicData uri="http://schemas.openxmlformats.org/presentationml/2006/ole">
            <mc:AlternateContent xmlns:mc="http://schemas.openxmlformats.org/markup-compatibility/2006">
              <mc:Choice xmlns:v="urn:schemas-microsoft-com:vml" Requires="v">
                <p:oleObj spid="_x0000_s4126" name="Equation" r:id="rId5" imgW="266700" imgH="405765" progId="Equation.DSMT4">
                  <p:embed/>
                </p:oleObj>
              </mc:Choice>
              <mc:Fallback>
                <p:oleObj name="Equation" r:id="rId5" imgW="266700" imgH="405765"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8388" y="4049713"/>
                        <a:ext cx="576262"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 Box 18"/>
          <p:cNvSpPr txBox="1">
            <a:spLocks noChangeArrowheads="1"/>
          </p:cNvSpPr>
          <p:nvPr/>
        </p:nvSpPr>
        <p:spPr bwMode="auto">
          <a:xfrm>
            <a:off x="703263" y="1309688"/>
            <a:ext cx="6584950" cy="519112"/>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dirty="0">
                <a:latin typeface="+mn-lt"/>
                <a:ea typeface="+mn-ea"/>
              </a:rPr>
              <a:t>解</a:t>
            </a:r>
            <a:r>
              <a:rPr lang="zh-CN" altLang="en-US" sz="2800" dirty="0">
                <a:latin typeface="+mn-lt"/>
                <a:ea typeface="+mn-ea"/>
              </a:rPr>
              <a:t>：    </a:t>
            </a:r>
            <a:r>
              <a:rPr lang="zh-CN" altLang="en-US" sz="2800" b="1" dirty="0">
                <a:latin typeface="+mn-lt"/>
                <a:ea typeface="+mn-ea"/>
              </a:rPr>
              <a:t>(1)</a:t>
            </a:r>
            <a:r>
              <a:rPr lang="zh-CN" altLang="en-US" sz="2800" dirty="0">
                <a:latin typeface="+mn-lt"/>
                <a:ea typeface="+mn-ea"/>
              </a:rPr>
              <a:t>  </a:t>
            </a:r>
            <a:r>
              <a:rPr lang="zh-CN" altLang="en-US" sz="2800" b="1" dirty="0">
                <a:latin typeface="+mn-lt"/>
                <a:ea typeface="+mn-ea"/>
              </a:rPr>
              <a:t>(－36)÷9＝(－36)</a:t>
            </a:r>
            <a:r>
              <a:rPr lang="zh-CN" altLang="en-US" sz="2800" b="1" dirty="0">
                <a:solidFill>
                  <a:srgbClr val="FF0000"/>
                </a:solidFill>
                <a:latin typeface="+mn-lt"/>
                <a:ea typeface="+mn-ea"/>
              </a:rPr>
              <a:t>×</a:t>
            </a:r>
            <a:r>
              <a:rPr lang="zh-CN" altLang="en-US" sz="2800" b="1" dirty="0">
                <a:latin typeface="+mn-lt"/>
                <a:ea typeface="+mn-ea"/>
              </a:rPr>
              <a:t>  　＝－4</a:t>
            </a:r>
          </a:p>
        </p:txBody>
      </p:sp>
      <p:graphicFrame>
        <p:nvGraphicFramePr>
          <p:cNvPr id="10" name="Object 19"/>
          <p:cNvGraphicFramePr>
            <a:graphicFrameLocks noChangeAspect="1"/>
          </p:cNvGraphicFramePr>
          <p:nvPr/>
        </p:nvGraphicFramePr>
        <p:xfrm>
          <a:off x="5707063" y="1096963"/>
          <a:ext cx="328612" cy="950912"/>
        </p:xfrm>
        <a:graphic>
          <a:graphicData uri="http://schemas.openxmlformats.org/presentationml/2006/ole">
            <mc:AlternateContent xmlns:mc="http://schemas.openxmlformats.org/markup-compatibility/2006">
              <mc:Choice xmlns:v="urn:schemas-microsoft-com:vml" Requires="v">
                <p:oleObj spid="_x0000_s4127" name="Equation" r:id="rId7" imgW="139700" imgH="406400" progId="Equation.DSMT4">
                  <p:embed/>
                </p:oleObj>
              </mc:Choice>
              <mc:Fallback>
                <p:oleObj name="Equation" r:id="rId7" imgW="139700" imgH="406400" progId="Equation.DSMT4">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07063" y="1096963"/>
                        <a:ext cx="328612" cy="950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2"/>
          <p:cNvGraphicFramePr>
            <a:graphicFrameLocks noChangeAspect="1"/>
          </p:cNvGraphicFramePr>
          <p:nvPr/>
        </p:nvGraphicFramePr>
        <p:xfrm>
          <a:off x="2559050" y="1985963"/>
          <a:ext cx="2122488" cy="1033462"/>
        </p:xfrm>
        <a:graphic>
          <a:graphicData uri="http://schemas.openxmlformats.org/presentationml/2006/ole">
            <mc:AlternateContent xmlns:mc="http://schemas.openxmlformats.org/markup-compatibility/2006">
              <mc:Choice xmlns:v="urn:schemas-microsoft-com:vml" Requires="v">
                <p:oleObj spid="_x0000_s4128" name="Equation" r:id="rId9" imgW="837565" imgH="444500" progId="Equation.DSMT4">
                  <p:embed/>
                </p:oleObj>
              </mc:Choice>
              <mc:Fallback>
                <p:oleObj name="Equation" r:id="rId9" imgW="837565" imgH="444500" progId="Equation.DSMT4">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59050" y="1985963"/>
                        <a:ext cx="2122488"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2"/>
          <p:cNvGraphicFramePr>
            <a:graphicFrameLocks noChangeAspect="1"/>
          </p:cNvGraphicFramePr>
          <p:nvPr/>
        </p:nvGraphicFramePr>
        <p:xfrm>
          <a:off x="5922963" y="352425"/>
          <a:ext cx="2017712" cy="982663"/>
        </p:xfrm>
        <a:graphic>
          <a:graphicData uri="http://schemas.openxmlformats.org/presentationml/2006/ole">
            <mc:AlternateContent xmlns:mc="http://schemas.openxmlformats.org/markup-compatibility/2006">
              <mc:Choice xmlns:v="urn:schemas-microsoft-com:vml" Requires="v">
                <p:oleObj spid="_x0000_s4129" name="Equation" r:id="rId11" imgW="837565" imgH="444500" progId="Equation.DSMT4">
                  <p:embed/>
                </p:oleObj>
              </mc:Choice>
              <mc:Fallback>
                <p:oleObj name="Equation" r:id="rId11" imgW="837565" imgH="444500" progId="Equation.DSMT4">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22963" y="352425"/>
                        <a:ext cx="2017712" cy="982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31"/>
          <p:cNvSpPr txBox="1">
            <a:spLocks noChangeArrowheads="1"/>
          </p:cNvSpPr>
          <p:nvPr/>
        </p:nvSpPr>
        <p:spPr bwMode="auto">
          <a:xfrm>
            <a:off x="5356225" y="563563"/>
            <a:ext cx="647700" cy="519112"/>
          </a:xfrm>
          <a:prstGeom prst="rect">
            <a:avLst/>
          </a:prstGeom>
          <a:noFill/>
          <a:ln>
            <a:noFill/>
          </a:ln>
          <a:effectLst/>
        </p:spPr>
        <p:txBody>
          <a:bodyPr>
            <a:spAutoFit/>
          </a:bodyPr>
          <a:lstStyle/>
          <a:p>
            <a:pPr eaLnBrk="1" hangingPunct="1">
              <a:spcBef>
                <a:spcPct val="50000"/>
              </a:spcBef>
              <a:defRPr/>
            </a:pPr>
            <a:r>
              <a:rPr lang="en-US" altLang="zh-CN" sz="2800" b="1" dirty="0">
                <a:latin typeface="+mn-lt"/>
                <a:ea typeface="+mn-ea"/>
              </a:rPr>
              <a:t>(2)</a:t>
            </a:r>
          </a:p>
        </p:txBody>
      </p:sp>
      <p:sp>
        <p:nvSpPr>
          <p:cNvPr id="14" name="Text Box 32"/>
          <p:cNvSpPr txBox="1">
            <a:spLocks noChangeArrowheads="1"/>
          </p:cNvSpPr>
          <p:nvPr/>
        </p:nvSpPr>
        <p:spPr bwMode="auto">
          <a:xfrm>
            <a:off x="1768475" y="2184400"/>
            <a:ext cx="863600" cy="519113"/>
          </a:xfrm>
          <a:prstGeom prst="rect">
            <a:avLst/>
          </a:prstGeom>
          <a:noFill/>
          <a:ln>
            <a:noFill/>
          </a:ln>
          <a:effectLst/>
        </p:spPr>
        <p:txBody>
          <a:bodyPr>
            <a:spAutoFit/>
          </a:bodyPr>
          <a:lstStyle/>
          <a:p>
            <a:pPr eaLnBrk="1" hangingPunct="1">
              <a:spcBef>
                <a:spcPct val="50000"/>
              </a:spcBef>
              <a:defRPr/>
            </a:pPr>
            <a:r>
              <a:rPr lang="zh-CN" altLang="en-US" sz="2800" b="1">
                <a:latin typeface="+mn-lt"/>
                <a:ea typeface="+mn-ea"/>
              </a:rPr>
              <a:t>(</a:t>
            </a:r>
            <a:r>
              <a:rPr lang="en-US" altLang="zh-CN" sz="2800" b="1">
                <a:latin typeface="+mn-lt"/>
                <a:ea typeface="+mn-ea"/>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par>
                                <p:cTn id="25" presetID="3" presetClass="entr" presetSubtype="1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par>
                                <p:cTn id="28" presetID="3" presetClass="entr" presetSubtype="1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par>
                                <p:cTn id="31" presetID="3" presetClass="entr" presetSubtype="1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4"/>
          <p:cNvSpPr>
            <a:spLocks noChangeArrowheads="1"/>
          </p:cNvSpPr>
          <p:nvPr/>
        </p:nvSpPr>
        <p:spPr bwMode="auto">
          <a:xfrm>
            <a:off x="2720975" y="542925"/>
            <a:ext cx="5499100" cy="584200"/>
          </a:xfrm>
          <a:prstGeom prst="rect">
            <a:avLst/>
          </a:prstGeom>
          <a:noFill/>
          <a:ln w="9525">
            <a:noFill/>
            <a:miter lim="800000"/>
          </a:ln>
          <a:effectLst/>
        </p:spPr>
        <p:txBody>
          <a:bodyPr>
            <a:spAutoFit/>
          </a:bodyPr>
          <a:lstStyle>
            <a:lvl1pPr eaLnBrk="0" hangingPunct="0">
              <a:lnSpc>
                <a:spcPct val="120000"/>
              </a:lnSpc>
              <a:defRPr sz="2400" b="1">
                <a:solidFill>
                  <a:schemeClr val="tx1"/>
                </a:solidFill>
                <a:latin typeface="宋体" panose="02010600030101010101" pitchFamily="2" charset="-122"/>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宋体" panose="02010600030101010101" pitchFamily="2" charset="-122"/>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宋体" panose="02010600030101010101" pitchFamily="2" charset="-122"/>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9pPr>
          </a:lstStyle>
          <a:p>
            <a:pPr eaLnBrk="1" hangingPunct="1">
              <a:lnSpc>
                <a:spcPct val="100000"/>
              </a:lnSpc>
              <a:defRPr/>
            </a:pPr>
            <a:r>
              <a:rPr lang="zh-CN" altLang="en-US" sz="3200" dirty="0">
                <a:solidFill>
                  <a:srgbClr val="0066FF"/>
                </a:solidFill>
                <a:effectLst>
                  <a:outerShdw blurRad="38100" dist="38100" dir="2700000" algn="tl">
                    <a:srgbClr val="C0C0C0"/>
                  </a:outerShdw>
                </a:effectLst>
                <a:latin typeface="Times New Roman" panose="02020603050405020304" pitchFamily="18" charset="0"/>
                <a:ea typeface="黑体" panose="02010609060101010101" pitchFamily="2" charset="-122"/>
              </a:rPr>
              <a:t>有理数除法法则的运用</a:t>
            </a:r>
          </a:p>
        </p:txBody>
      </p:sp>
      <p:sp>
        <p:nvSpPr>
          <p:cNvPr id="3" name="矩形 4"/>
          <p:cNvSpPr>
            <a:spLocks noChangeArrowheads="1"/>
          </p:cNvSpPr>
          <p:nvPr/>
        </p:nvSpPr>
        <p:spPr bwMode="auto">
          <a:xfrm>
            <a:off x="990600" y="542925"/>
            <a:ext cx="1730375" cy="579438"/>
          </a:xfrm>
          <a:prstGeom prst="roundRect">
            <a:avLst/>
          </a:prstGeom>
          <a:solidFill>
            <a:srgbClr val="0066FF"/>
          </a:solidFill>
          <a:ln>
            <a:noFill/>
          </a:ln>
        </p:spPr>
        <p:style>
          <a:lnRef idx="3">
            <a:schemeClr val="lt1"/>
          </a:lnRef>
          <a:fillRef idx="1">
            <a:schemeClr val="dk1"/>
          </a:fillRef>
          <a:effectRef idx="1">
            <a:schemeClr val="dk1"/>
          </a:effectRef>
          <a:fontRef idx="minor">
            <a:schemeClr val="lt1"/>
          </a:fontRef>
        </p:style>
        <p:txBody>
          <a:bodyPr anchor="ctr">
            <a:spAutoFit/>
          </a:bodyPr>
          <a:lstStyle>
            <a:lvl1pPr eaLnBrk="0" hangingPunct="0">
              <a:lnSpc>
                <a:spcPct val="120000"/>
              </a:lnSpc>
              <a:defRPr sz="2400" b="1">
                <a:solidFill>
                  <a:schemeClr val="tx1"/>
                </a:solidFill>
                <a:latin typeface="宋体" panose="02010600030101010101" pitchFamily="2" charset="-122"/>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宋体" panose="02010600030101010101" pitchFamily="2" charset="-122"/>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宋体" panose="02010600030101010101" pitchFamily="2" charset="-122"/>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宋体" panose="02010600030101010101" pitchFamily="2" charset="-122"/>
                <a:ea typeface="宋体" panose="02010600030101010101" pitchFamily="2" charset="-122"/>
              </a:defRPr>
            </a:lvl9pPr>
          </a:lstStyle>
          <a:p>
            <a:pPr algn="ctr" eaLnBrk="1" hangingPunct="1">
              <a:lnSpc>
                <a:spcPct val="100000"/>
              </a:lnSpc>
              <a:defRPr/>
            </a:pPr>
            <a:r>
              <a:rPr lang="zh-CN" altLang="en-US" sz="2800" b="0" dirty="0">
                <a:solidFill>
                  <a:srgbClr val="FFFFFF"/>
                </a:solidFill>
                <a:latin typeface="Times New Roman" panose="02020603050405020304" pitchFamily="18" charset="0"/>
                <a:ea typeface="黑体" panose="02010609060101010101" pitchFamily="2" charset="-122"/>
              </a:rPr>
              <a:t>知识点</a:t>
            </a:r>
            <a:r>
              <a:rPr lang="en-US" altLang="zh-CN" sz="2800" dirty="0">
                <a:solidFill>
                  <a:srgbClr val="FFFFFF"/>
                </a:solidFill>
                <a:latin typeface="Times New Roman" panose="02020603050405020304" pitchFamily="18" charset="0"/>
                <a:ea typeface="黑体" panose="02010609060101010101" pitchFamily="2" charset="-122"/>
              </a:rPr>
              <a:t>2</a:t>
            </a:r>
            <a:endParaRPr lang="zh-CN" altLang="en-US" sz="2800" dirty="0">
              <a:solidFill>
                <a:srgbClr val="FFFFFF"/>
              </a:solidFill>
              <a:latin typeface="Times New Roman" panose="02020603050405020304" pitchFamily="18" charset="0"/>
              <a:ea typeface="黑体" panose="02010609060101010101" pitchFamily="2" charset="-122"/>
            </a:endParaRPr>
          </a:p>
        </p:txBody>
      </p:sp>
      <p:sp>
        <p:nvSpPr>
          <p:cNvPr id="14" name="Rectangle 7"/>
          <p:cNvSpPr>
            <a:spLocks noChangeArrowheads="1"/>
          </p:cNvSpPr>
          <p:nvPr/>
        </p:nvSpPr>
        <p:spPr bwMode="auto">
          <a:xfrm>
            <a:off x="990600" y="1403350"/>
            <a:ext cx="7229475" cy="1076325"/>
          </a:xfrm>
          <a:prstGeom prst="rect">
            <a:avLst/>
          </a:prstGeom>
          <a:noFill/>
          <a:ln>
            <a:noFill/>
          </a:ln>
          <a:effectLst/>
        </p:spPr>
        <p:txBody>
          <a:bodyPr anchor="ctr">
            <a:spAutoFit/>
          </a:bodyPr>
          <a:lstStyle/>
          <a:p>
            <a:pPr eaLnBrk="1" hangingPunct="1">
              <a:lnSpc>
                <a:spcPct val="120000"/>
              </a:lnSpc>
              <a:defRPr/>
            </a:pPr>
            <a:r>
              <a:rPr lang="zh-CN" altLang="en-US" sz="2800" b="1" dirty="0">
                <a:latin typeface="+mn-lt"/>
                <a:ea typeface="+mn-ea"/>
                <a:cs typeface="Times New Roman" panose="02020603050405020304" pitchFamily="18" charset="0"/>
              </a:rPr>
              <a:t>认真看例</a:t>
            </a:r>
            <a:r>
              <a:rPr lang="en-US" altLang="zh-CN" sz="2800" b="1" dirty="0">
                <a:latin typeface="+mn-lt"/>
                <a:ea typeface="+mn-ea"/>
                <a:cs typeface="Times New Roman" panose="02020603050405020304" pitchFamily="18" charset="0"/>
              </a:rPr>
              <a:t>5</a:t>
            </a:r>
            <a:r>
              <a:rPr lang="zh-CN" altLang="en-US" sz="2800" b="1" dirty="0">
                <a:latin typeface="+mn-lt"/>
                <a:ea typeface="+mn-ea"/>
                <a:cs typeface="Times New Roman" panose="02020603050405020304" pitchFamily="18" charset="0"/>
              </a:rPr>
              <a:t>的计算过程，比较两题运用除法法则的方法有什么不同之处</a:t>
            </a:r>
            <a:r>
              <a:rPr lang="en-US" altLang="zh-CN" sz="2800" b="1" dirty="0">
                <a:latin typeface="+mn-lt"/>
                <a:ea typeface="+mn-ea"/>
                <a:cs typeface="Times New Roman" panose="02020603050405020304" pitchFamily="18" charset="0"/>
              </a:rPr>
              <a:t>.</a:t>
            </a:r>
            <a:endParaRPr lang="zh-CN" altLang="en-US" sz="2800" b="1" dirty="0">
              <a:latin typeface="+mn-lt"/>
              <a:ea typeface="+mn-ea"/>
              <a:cs typeface="Times New Roman" panose="02020603050405020304" pitchFamily="18" charset="0"/>
            </a:endParaRPr>
          </a:p>
        </p:txBody>
      </p:sp>
      <p:sp>
        <p:nvSpPr>
          <p:cNvPr id="18" name="Text Box 3"/>
          <p:cNvSpPr txBox="1">
            <a:spLocks noChangeArrowheads="1"/>
          </p:cNvSpPr>
          <p:nvPr/>
        </p:nvSpPr>
        <p:spPr bwMode="auto">
          <a:xfrm>
            <a:off x="1152525" y="2728913"/>
            <a:ext cx="5076825" cy="5238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dirty="0">
                <a:latin typeface="+mn-lt"/>
                <a:ea typeface="+mn-ea"/>
              </a:rPr>
              <a:t>例</a:t>
            </a:r>
            <a:r>
              <a:rPr lang="en-US" altLang="zh-CN" sz="2800" b="1" dirty="0">
                <a:latin typeface="+mn-lt"/>
                <a:ea typeface="+mn-ea"/>
              </a:rPr>
              <a:t>5    </a:t>
            </a:r>
            <a:r>
              <a:rPr lang="zh-CN" altLang="en-US" sz="2800" b="1" dirty="0">
                <a:latin typeface="+mn-lt"/>
                <a:ea typeface="+mn-ea"/>
              </a:rPr>
              <a:t>计算</a:t>
            </a:r>
            <a:r>
              <a:rPr lang="en-US" altLang="zh-CN" sz="2800" b="1" dirty="0">
                <a:latin typeface="+mn-lt"/>
                <a:ea typeface="+mn-ea"/>
              </a:rPr>
              <a:t>:    (1)   (</a:t>
            </a:r>
            <a:r>
              <a:rPr lang="zh-CN" altLang="en-US" sz="2800" b="1" dirty="0">
                <a:latin typeface="+mn-lt"/>
                <a:ea typeface="+mn-ea"/>
              </a:rPr>
              <a:t>－</a:t>
            </a:r>
            <a:r>
              <a:rPr lang="en-US" altLang="zh-CN" sz="2800" b="1" dirty="0">
                <a:latin typeface="+mn-lt"/>
                <a:ea typeface="+mn-ea"/>
              </a:rPr>
              <a:t>36) ÷9 </a:t>
            </a:r>
          </a:p>
        </p:txBody>
      </p:sp>
      <p:sp>
        <p:nvSpPr>
          <p:cNvPr id="21" name="Text Box 18"/>
          <p:cNvSpPr txBox="1">
            <a:spLocks noChangeArrowheads="1"/>
          </p:cNvSpPr>
          <p:nvPr/>
        </p:nvSpPr>
        <p:spPr bwMode="auto">
          <a:xfrm>
            <a:off x="1179513" y="3478213"/>
            <a:ext cx="6583362" cy="519112"/>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zh-CN" altLang="en-US" sz="2800" b="1" dirty="0">
                <a:latin typeface="+mn-lt"/>
                <a:ea typeface="+mn-ea"/>
              </a:rPr>
              <a:t>解</a:t>
            </a:r>
            <a:r>
              <a:rPr lang="zh-CN" altLang="en-US" sz="2800" dirty="0">
                <a:latin typeface="+mn-lt"/>
                <a:ea typeface="+mn-ea"/>
              </a:rPr>
              <a:t>：    </a:t>
            </a:r>
            <a:r>
              <a:rPr lang="zh-CN" altLang="en-US" sz="2800" b="1" dirty="0">
                <a:latin typeface="+mn-lt"/>
                <a:ea typeface="+mn-ea"/>
              </a:rPr>
              <a:t>(1)</a:t>
            </a:r>
            <a:r>
              <a:rPr lang="zh-CN" altLang="en-US" sz="2800" dirty="0">
                <a:latin typeface="+mn-lt"/>
                <a:ea typeface="+mn-ea"/>
              </a:rPr>
              <a:t>  </a:t>
            </a:r>
            <a:r>
              <a:rPr lang="zh-CN" altLang="en-US" sz="2800" b="1" dirty="0">
                <a:latin typeface="+mn-lt"/>
                <a:ea typeface="+mn-ea"/>
              </a:rPr>
              <a:t>(－36)÷9＝(－36)</a:t>
            </a:r>
            <a:r>
              <a:rPr lang="zh-CN" altLang="en-US" sz="2800" b="1" dirty="0">
                <a:solidFill>
                  <a:srgbClr val="FF0000"/>
                </a:solidFill>
                <a:latin typeface="+mn-lt"/>
                <a:ea typeface="+mn-ea"/>
              </a:rPr>
              <a:t>×</a:t>
            </a:r>
            <a:r>
              <a:rPr lang="zh-CN" altLang="en-US" sz="2800" b="1" dirty="0">
                <a:latin typeface="+mn-lt"/>
                <a:ea typeface="+mn-ea"/>
              </a:rPr>
              <a:t>  　＝－4</a:t>
            </a:r>
          </a:p>
        </p:txBody>
      </p:sp>
      <p:graphicFrame>
        <p:nvGraphicFramePr>
          <p:cNvPr id="22" name="Object 19"/>
          <p:cNvGraphicFramePr>
            <a:graphicFrameLocks noChangeAspect="1"/>
          </p:cNvGraphicFramePr>
          <p:nvPr/>
        </p:nvGraphicFramePr>
        <p:xfrm>
          <a:off x="6137275" y="3252788"/>
          <a:ext cx="328613" cy="950912"/>
        </p:xfrm>
        <a:graphic>
          <a:graphicData uri="http://schemas.openxmlformats.org/presentationml/2006/ole">
            <mc:AlternateContent xmlns:mc="http://schemas.openxmlformats.org/markup-compatibility/2006">
              <mc:Choice xmlns:v="urn:schemas-microsoft-com:vml" Requires="v">
                <p:oleObj spid="_x0000_s5133" name="Equation" r:id="rId3" imgW="139700" imgH="406400" progId="Equation.DSMT4">
                  <p:embed/>
                </p:oleObj>
              </mc:Choice>
              <mc:Fallback>
                <p:oleObj name="Equation" r:id="rId3" imgW="139700" imgH="406400" progId="Equation.DSMT4">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7275" y="3252788"/>
                        <a:ext cx="328613" cy="950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linds(horizontal)">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8" grpId="0"/>
      <p:bldP spid="21"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黑-T">
      <a:majorFont>
        <a:latin typeface="Times New Roman"/>
        <a:ea typeface="黑体"/>
        <a:cs typeface=""/>
      </a:majorFont>
      <a:minorFont>
        <a:latin typeface="Times New Roman"/>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764</Words>
  <Application>Microsoft Office PowerPoint</Application>
  <PresentationFormat>全屏显示(16:9)</PresentationFormat>
  <Paragraphs>109</Paragraphs>
  <Slides>17</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5" baseType="lpstr">
      <vt:lpstr>黑体</vt:lpstr>
      <vt:lpstr>宋体</vt:lpstr>
      <vt:lpstr>微软雅黑</vt:lpstr>
      <vt:lpstr>Arial</vt:lpstr>
      <vt:lpstr>Times New Roman</vt:lpstr>
      <vt:lpstr>Wingdings</vt:lpstr>
      <vt:lpstr>WWW.2PPT.COM
</vt:lpstr>
      <vt:lpstr>Equation</vt:lpstr>
      <vt:lpstr>有理数的除法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2023-01-16T16:11:06Z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F8E0C7735BD547D4A09D9952050E45D4</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