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2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3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4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notesSlides/notesSlide5.xml" ContentType="application/vnd.openxmlformats-officedocument.presentationml.notesSlide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notesSlides/notesSlide6.xml" ContentType="application/vnd.openxmlformats-officedocument.presentationml.notesSlide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notesSlides/notesSlide8.xml" ContentType="application/vnd.openxmlformats-officedocument.presentationml.notesSlide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notesSlides/notesSlide9.xml" ContentType="application/vnd.openxmlformats-officedocument.presentationml.notesSlid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0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0" r:id="rId2"/>
    <p:sldId id="279" r:id="rId3"/>
    <p:sldId id="264" r:id="rId4"/>
    <p:sldId id="265" r:id="rId5"/>
    <p:sldId id="266" r:id="rId6"/>
    <p:sldId id="283" r:id="rId7"/>
    <p:sldId id="284" r:id="rId8"/>
    <p:sldId id="268" r:id="rId9"/>
    <p:sldId id="281" r:id="rId10"/>
    <p:sldId id="282" r:id="rId11"/>
    <p:sldId id="270" r:id="rId12"/>
    <p:sldId id="271" r:id="rId13"/>
    <p:sldId id="272" r:id="rId14"/>
    <p:sldId id="280" r:id="rId15"/>
    <p:sldId id="278" r:id="rId16"/>
  </p:sldIdLst>
  <p:sldSz cx="9144000" cy="6858000" type="screen4x3"/>
  <p:notesSz cx="6858000" cy="9144000"/>
  <p:custDataLst>
    <p:tags r:id="rId19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SzPct val="10000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52" autoAdjust="0"/>
    <p:restoredTop sz="94660" autoAdjust="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heme" Target="../theme/theme3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3011" name="日期占位符 2"/>
          <p:cNvSpPr>
            <a:spLocks noGrp="1" noChangeArrowheads="1"/>
          </p:cNvSpPr>
          <p:nvPr>
            <p:ph type="dt" sz="quarter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3012" name="页脚占位符 3"/>
          <p:cNvSpPr>
            <a:spLocks noGrp="1" noChangeArrowheads="1"/>
          </p:cNvSpPr>
          <p:nvPr>
            <p:ph type="ftr" sz="quarter" idx="3"/>
            <p:custDataLst>
              <p:tags r:id="rId4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3013" name="灯片编号占位符 4"/>
          <p:cNvSpPr>
            <a:spLocks noGrp="1" noChangeArrowheads="1"/>
          </p:cNvSpPr>
          <p:nvPr>
            <p:ph type="sldNum" sz="quarter" idx="4"/>
            <p:custDataLst>
              <p:tags r:id="rId5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B68CF148-4BD9-45E3-B4BD-10AC15BB5D9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heme" Target="../theme/them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页眉占位符 1"/>
          <p:cNvSpPr>
            <a:spLocks noGrp="1" noChangeArrowheads="1"/>
          </p:cNvSpPr>
          <p:nvPr>
            <p:ph type="hdr" sz="quarter"/>
            <p:custDataLst>
              <p:tags r:id="rId2"/>
            </p:custDataLst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defTabSz="685800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41987" name="日期占位符 2"/>
          <p:cNvSpPr>
            <a:spLocks noGrp="1" noChangeArrowheads="1"/>
          </p:cNvSpPr>
          <p:nvPr>
            <p:ph type="dt" idx="2"/>
            <p:custDataLst>
              <p:tags r:id="rId3"/>
            </p:custDataLst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21508" name="幻灯片图像占位符 3"/>
          <p:cNvSpPr>
            <a:spLocks noGrp="1" noRot="1" noChangeAspect="1"/>
          </p:cNvSpPr>
          <p:nvPr>
            <p:ph type="sldImg" idx="12"/>
            <p:custDataLst>
              <p:tags r:id="rId4"/>
            </p:custDataLst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endParaRPr lang="zh-CN" altLang="en-US" smtClean="0"/>
          </a:p>
        </p:txBody>
      </p:sp>
      <p:sp>
        <p:nvSpPr>
          <p:cNvPr id="41989" name="备注占位符 4"/>
          <p:cNvSpPr>
            <a:spLocks noGrp="1" noChangeArrowheads="1"/>
          </p:cNvSpPr>
          <p:nvPr>
            <p:ph type="body" sz="quarter" idx="1"/>
            <p:custDataLst>
              <p:tags r:id="rId5"/>
            </p:custDataLst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41990" name="页脚占位符 5"/>
          <p:cNvSpPr>
            <a:spLocks noGrp="1" noChangeArrowheads="1"/>
          </p:cNvSpPr>
          <p:nvPr>
            <p:ph type="ftr" sz="quarter" idx="3"/>
            <p:custDataLst>
              <p:tags r:id="rId6"/>
            </p:custDataLst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41991" name="灯片编号占位符 6"/>
          <p:cNvSpPr>
            <a:spLocks noGrp="1" noChangeArrowheads="1"/>
          </p:cNvSpPr>
          <p:nvPr>
            <p:ph type="sldNum" sz="quarter" idx="4"/>
            <p:custDataLst>
              <p:tags r:id="rId7"/>
            </p:custDataLst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/>
            </a:lvl1pPr>
          </a:lstStyle>
          <a:p>
            <a:fld id="{E503FD74-380C-471F-BD7A-239B610E3A7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slide" Target="../slides/slide3.xml"/><Relationship Id="rId4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38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5" Type="http://schemas.openxmlformats.org/officeDocument/2006/relationships/slide" Target="../slides/slide15.xml"/><Relationship Id="rId4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" Target="../slides/slide4.xml"/><Relationship Id="rId4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" Target="../slides/slide5.xml"/><Relationship Id="rId4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5" Type="http://schemas.openxmlformats.org/officeDocument/2006/relationships/slide" Target="../slides/slide8.xml"/><Relationship Id="rId4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" Target="../slides/slide10.xml"/><Relationship Id="rId4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5" Type="http://schemas.openxmlformats.org/officeDocument/2006/relationships/slide" Target="../slides/slide11.xml"/><Relationship Id="rId4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" Target="../slides/slide12.xml"/><Relationship Id="rId4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5" Type="http://schemas.openxmlformats.org/officeDocument/2006/relationships/slide" Target="../slides/slide13.xml"/><Relationship Id="rId4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2.xml"/><Relationship Id="rId2" Type="http://schemas.openxmlformats.org/officeDocument/2006/relationships/tags" Target="../tags/tag131.xml"/><Relationship Id="rId1" Type="http://schemas.openxmlformats.org/officeDocument/2006/relationships/tags" Target="../tags/tag130.xml"/><Relationship Id="rId5" Type="http://schemas.openxmlformats.org/officeDocument/2006/relationships/slide" Target="../slides/slide14.xml"/><Relationship Id="rId4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4036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BF97CBAD-60FB-4916-9F1C-5D8A81632777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3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3252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67B37D74-E8B8-4B3D-97B5-3C1ABF941835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15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5060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95E99407-3A66-472A-92C4-E5D52A68518A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4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6084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63CB9074-80EB-4DDA-A4D7-0D36E381B106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5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7108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9F82BF29-E79A-4080-A8B4-29654451BD89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8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8132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A8C5936F-27A8-4B93-B79B-4A27388467E6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10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49156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1E17FE52-DCFE-4D39-B3BA-F612ACE6D139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11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0180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03DD7784-9EEF-4B91-8EDC-0FB94209B077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12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1204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A23F0B82-8DA2-4F2A-B144-38B478D58815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13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幻灯片图像占位符 1"/>
          <p:cNvSpPr>
            <a:spLocks noGrp="1" noRot="1" noChangeAspect="1" noChangeArrowheads="1" noTextEdit="1"/>
          </p:cNvSpPr>
          <p:nvPr>
            <p:ph type="sldImg"/>
            <p:custDataLst>
              <p:tags r:id="rId1"/>
            </p:custDataLst>
          </p:nvPr>
        </p:nvSpPr>
        <p:spPr bwMode="auto">
          <a:noFill/>
          <a:ln algn="ctr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备注占位符 2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defTabSz="914400"/>
            <a:endParaRPr lang="zh-CN" altLang="en-US">
              <a:latin typeface="Calibri" panose="020F0502020204030204" pitchFamily="34" charset="0"/>
            </a:endParaRPr>
          </a:p>
        </p:txBody>
      </p:sp>
      <p:sp>
        <p:nvSpPr>
          <p:cNvPr id="52228" name="灯片编号占位符 3"/>
          <p:cNvSpPr>
            <a:spLocks noGrp="1" noChangeArrowheads="1"/>
          </p:cNvSpPr>
          <p:nvPr>
            <p:ph type="sldNum" sz="quarter" idx="4"/>
            <p:custDataLst>
              <p:tags r:id="rId3"/>
            </p:custDataLst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SzTx/>
              <a:buFontTx/>
              <a:buNone/>
            </a:pPr>
            <a:fld id="{B4A0362B-236C-4557-A605-CCEC774EBF3C}" type="slidenum">
              <a:rPr lang="zh-CN" altLang="en-US">
                <a:latin typeface="Arial" panose="020B0604020202020204" pitchFamily="34" charset="0"/>
                <a:sym typeface="Wingdings" panose="05000000000000000000" pitchFamily="2" charset="2"/>
              </a:rPr>
              <a:t>14</a:t>
            </a:fld>
            <a:endParaRPr lang="zh-CN" altLang="en-US">
              <a:latin typeface="Arial" panose="020B060402020202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702435"/>
            <a:ext cx="78867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570BF3-69B2-4E66-AFE3-E51F41E8862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FE53DF4-7F1D-4458-BD67-7981248AC4FF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380BE1-7117-4A05-AB4C-E1102A345B2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2CEF237-ACDD-4FE7-9C71-07C369C95D91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9100"/>
            <a:ext cx="7886700" cy="2781300"/>
          </a:xfrm>
        </p:spPr>
        <p:txBody>
          <a:bodyPr anchor="t"/>
          <a:lstStyle>
            <a:lvl1pPr>
              <a:defRPr sz="36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722120"/>
            <a:ext cx="7886700" cy="1102995"/>
          </a:xfrm>
        </p:spPr>
        <p:txBody>
          <a:bodyPr lIns="144145" anchor="b"/>
          <a:lstStyle>
            <a:lvl1pPr marL="0" indent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6B21E48-5ABE-4BFA-AA7C-29915085F89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921581EE-33A9-40F1-8919-BA9152E5EBA7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B1106C-2D3B-4D8E-B806-4E2130C63D48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239A19A-1DD9-4E25-B53F-11D02C0773EF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079" y="365125"/>
            <a:ext cx="7886700" cy="800100"/>
          </a:xfrm>
        </p:spPr>
        <p:txBody>
          <a:bodyPr/>
          <a:lstStyle>
            <a:lvl1pPr algn="ctr"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603" y="1482090"/>
            <a:ext cx="3915728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8650" y="2368550"/>
            <a:ext cx="3916680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491" y="1482090"/>
            <a:ext cx="3822859" cy="823595"/>
          </a:xfrm>
        </p:spPr>
        <p:txBody>
          <a:bodyPr anchor="ctr"/>
          <a:lstStyle>
            <a:lvl1pPr marL="0" indent="0">
              <a:buNone/>
              <a:defRPr sz="2400">
                <a:solidFill>
                  <a:srgbClr val="0070C0"/>
                </a:solidFill>
              </a:defRPr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491" y="2368550"/>
            <a:ext cx="3822859" cy="3820795"/>
          </a:xfrm>
        </p:spPr>
        <p:txBody>
          <a:bodyPr/>
          <a:lstStyle>
            <a:lvl1pPr>
              <a:defRPr sz="2100"/>
            </a:lvl1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4DEE58-5C0D-4EFE-BCFF-DA2D5728714B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8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EE44FBC2-A35E-4133-B84E-EC6FD9E17750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9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197485"/>
            <a:ext cx="7886700" cy="1325563"/>
          </a:xfrm>
        </p:spPr>
        <p:txBody>
          <a:bodyPr anchor="b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D3645F-4F9C-44D0-9080-69E8E3A5E1FA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616A00B-B80D-4751-8451-B6DC25564CCB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9525" y="-1905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12594" y="457200"/>
            <a:ext cx="3294221" cy="105537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512118" y="1694180"/>
            <a:ext cx="3295174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EA2A51-3E90-4D8E-B8EB-F5947AED96E9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C228E0D-8ED6-4CE9-99CC-2B9BE73453C9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629" y="-7620"/>
            <a:ext cx="5263039" cy="6861810"/>
          </a:xfrm>
          <a:noFill/>
        </p:spPr>
        <p:txBody>
          <a:bodyPr lIns="252095" tIns="144145" rtlCol="0"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7181" y="457200"/>
            <a:ext cx="3209925" cy="1055370"/>
          </a:xfrm>
        </p:spPr>
        <p:txBody>
          <a:bodyPr anchor="t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07181" y="1694180"/>
            <a:ext cx="3210401" cy="4480560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/>
                </a:solidFill>
              </a:defRPr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9EA236-DC28-4FC8-AB84-3CA4204CBB7C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6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DE51364E-5265-4EE5-8A54-78B793A704D9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7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8219FF-4EB7-44F3-B736-AA8763818F5F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661886A3-0D5E-47CE-BADC-10A594D0695C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327025"/>
            <a:ext cx="78867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A7E46CD-9964-4AB1-AD27-966931506ECD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FCA17CE-0F40-4529-9E39-8FE193F9FAC5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1C42DCAC-46CE-4FE8-A02A-B7F6B6D4EBAA}" type="datetime1">
              <a:rPr lang="en-US" altLang="en-US"/>
              <a:t>1/17/2023</a:t>
            </a:fld>
            <a:endParaRPr lang="en-US" alt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900">
                <a:solidFill>
                  <a:srgbClr val="898989"/>
                </a:solidFill>
              </a:defRPr>
            </a:lvl1pPr>
          </a:lstStyle>
          <a:p>
            <a:fld id="{E4245E95-5B74-4C35-AF3C-04C29374AE9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 kern="12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5pPr>
      <a:lvl6pPr marL="4572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6pPr>
      <a:lvl7pPr marL="9144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7pPr>
      <a:lvl8pPr marL="13716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8pPr>
      <a:lvl9pPr marL="1828800"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SzPct val="100000"/>
        <a:defRPr sz="3300">
          <a:solidFill>
            <a:schemeClr val="tx1"/>
          </a:solidFill>
          <a:latin typeface="Franklin Gothic Medium" panose="020B0603020102020204" pitchFamily="34" charset="0"/>
          <a:ea typeface="微软雅黑" panose="020B0503020204020204" pitchFamily="34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SzPct val="100000"/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SzPct val="100000"/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35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tags" Target="../tags/tag90.xml"/><Relationship Id="rId7" Type="http://schemas.openxmlformats.org/officeDocument/2006/relationships/tags" Target="../tags/tag94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tags" Target="../tags/tag93.xml"/><Relationship Id="rId11" Type="http://schemas.openxmlformats.org/officeDocument/2006/relationships/image" Target="../media/image10.jpeg"/><Relationship Id="rId5" Type="http://schemas.openxmlformats.org/officeDocument/2006/relationships/tags" Target="../tags/tag92.xml"/><Relationship Id="rId10" Type="http://schemas.openxmlformats.org/officeDocument/2006/relationships/audio" Target="../media/audio1.wav"/><Relationship Id="rId4" Type="http://schemas.openxmlformats.org/officeDocument/2006/relationships/tags" Target="../tags/tag91.xml"/><Relationship Id="rId9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13" Type="http://schemas.openxmlformats.org/officeDocument/2006/relationships/image" Target="../media/image10.jpeg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12" Type="http://schemas.openxmlformats.org/officeDocument/2006/relationships/notesSlide" Target="../notesSlides/notesSlide6.xml"/><Relationship Id="rId2" Type="http://schemas.openxmlformats.org/officeDocument/2006/relationships/tags" Target="../tags/tag99.xml"/><Relationship Id="rId1" Type="http://schemas.openxmlformats.org/officeDocument/2006/relationships/tags" Target="../tags/tag98.xml"/><Relationship Id="rId6" Type="http://schemas.openxmlformats.org/officeDocument/2006/relationships/tags" Target="../tags/tag103.xml"/><Relationship Id="rId11" Type="http://schemas.openxmlformats.org/officeDocument/2006/relationships/slideLayout" Target="../slideLayouts/slideLayout21.xml"/><Relationship Id="rId5" Type="http://schemas.openxmlformats.org/officeDocument/2006/relationships/tags" Target="../tags/tag102.xml"/><Relationship Id="rId10" Type="http://schemas.openxmlformats.org/officeDocument/2006/relationships/tags" Target="../tags/tag107.xml"/><Relationship Id="rId4" Type="http://schemas.openxmlformats.org/officeDocument/2006/relationships/tags" Target="../tags/tag101.xml"/><Relationship Id="rId9" Type="http://schemas.openxmlformats.org/officeDocument/2006/relationships/tags" Target="../tags/tag10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3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6" Type="http://schemas.openxmlformats.org/officeDocument/2006/relationships/image" Target="../media/image11.png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13" Type="http://schemas.openxmlformats.org/officeDocument/2006/relationships/oleObject" Target="../embeddings/oleObject1.bin"/><Relationship Id="rId18" Type="http://schemas.openxmlformats.org/officeDocument/2006/relationships/image" Target="../media/image14.wmf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12" Type="http://schemas.openxmlformats.org/officeDocument/2006/relationships/notesSlide" Target="../notesSlides/notesSlide8.xml"/><Relationship Id="rId17" Type="http://schemas.openxmlformats.org/officeDocument/2006/relationships/oleObject" Target="../embeddings/oleObject3.bin"/><Relationship Id="rId2" Type="http://schemas.openxmlformats.org/officeDocument/2006/relationships/tags" Target="../tags/tag117.xml"/><Relationship Id="rId16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tags" Target="../tags/tag121.xml"/><Relationship Id="rId11" Type="http://schemas.openxmlformats.org/officeDocument/2006/relationships/slideLayout" Target="../slideLayouts/slideLayout23.xml"/><Relationship Id="rId5" Type="http://schemas.openxmlformats.org/officeDocument/2006/relationships/tags" Target="../tags/tag120.xml"/><Relationship Id="rId15" Type="http://schemas.openxmlformats.org/officeDocument/2006/relationships/oleObject" Target="../embeddings/oleObject2.bin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Relationship Id="rId1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4.xml"/><Relationship Id="rId1" Type="http://schemas.openxmlformats.org/officeDocument/2006/relationships/tags" Target="../tags/tag1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35.xml"/><Relationship Id="rId2" Type="http://schemas.openxmlformats.org/officeDocument/2006/relationships/tags" Target="../tags/tag134.xml"/><Relationship Id="rId1" Type="http://schemas.openxmlformats.org/officeDocument/2006/relationships/tags" Target="../tags/tag133.xml"/><Relationship Id="rId6" Type="http://schemas.openxmlformats.org/officeDocument/2006/relationships/image" Target="../media/image15.png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7" Type="http://schemas.openxmlformats.org/officeDocument/2006/relationships/image" Target="../media/image4.png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tags" Target="../tags/tag31.xml"/><Relationship Id="rId18" Type="http://schemas.openxmlformats.org/officeDocument/2006/relationships/tags" Target="../tags/tag36.xml"/><Relationship Id="rId26" Type="http://schemas.openxmlformats.org/officeDocument/2006/relationships/notesSlide" Target="../notesSlides/notesSlide2.xml"/><Relationship Id="rId3" Type="http://schemas.openxmlformats.org/officeDocument/2006/relationships/tags" Target="../tags/tag21.xml"/><Relationship Id="rId21" Type="http://schemas.openxmlformats.org/officeDocument/2006/relationships/tags" Target="../tags/tag39.xml"/><Relationship Id="rId7" Type="http://schemas.openxmlformats.org/officeDocument/2006/relationships/tags" Target="../tags/tag25.xml"/><Relationship Id="rId12" Type="http://schemas.openxmlformats.org/officeDocument/2006/relationships/tags" Target="../tags/tag30.xml"/><Relationship Id="rId17" Type="http://schemas.openxmlformats.org/officeDocument/2006/relationships/tags" Target="../tags/tag35.xml"/><Relationship Id="rId25" Type="http://schemas.openxmlformats.org/officeDocument/2006/relationships/slideLayout" Target="../slideLayouts/slideLayout14.xml"/><Relationship Id="rId2" Type="http://schemas.openxmlformats.org/officeDocument/2006/relationships/tags" Target="../tags/tag20.xml"/><Relationship Id="rId16" Type="http://schemas.openxmlformats.org/officeDocument/2006/relationships/tags" Target="../tags/tag34.xml"/><Relationship Id="rId20" Type="http://schemas.openxmlformats.org/officeDocument/2006/relationships/tags" Target="../tags/tag38.xml"/><Relationship Id="rId29" Type="http://schemas.openxmlformats.org/officeDocument/2006/relationships/image" Target="../media/image7.jpeg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tags" Target="../tags/tag29.xml"/><Relationship Id="rId24" Type="http://schemas.openxmlformats.org/officeDocument/2006/relationships/tags" Target="../tags/tag42.xml"/><Relationship Id="rId5" Type="http://schemas.openxmlformats.org/officeDocument/2006/relationships/tags" Target="../tags/tag23.xml"/><Relationship Id="rId15" Type="http://schemas.openxmlformats.org/officeDocument/2006/relationships/tags" Target="../tags/tag33.xml"/><Relationship Id="rId23" Type="http://schemas.openxmlformats.org/officeDocument/2006/relationships/tags" Target="../tags/tag41.xml"/><Relationship Id="rId28" Type="http://schemas.openxmlformats.org/officeDocument/2006/relationships/image" Target="../media/image6.png"/><Relationship Id="rId10" Type="http://schemas.openxmlformats.org/officeDocument/2006/relationships/tags" Target="../tags/tag28.xml"/><Relationship Id="rId19" Type="http://schemas.openxmlformats.org/officeDocument/2006/relationships/tags" Target="../tags/tag37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tags" Target="../tags/tag32.xml"/><Relationship Id="rId22" Type="http://schemas.openxmlformats.org/officeDocument/2006/relationships/tags" Target="../tags/tag40.xml"/><Relationship Id="rId27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53.xml"/><Relationship Id="rId3" Type="http://schemas.openxmlformats.org/officeDocument/2006/relationships/tags" Target="../tags/tag48.xml"/><Relationship Id="rId7" Type="http://schemas.openxmlformats.org/officeDocument/2006/relationships/tags" Target="../tags/tag52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6" Type="http://schemas.openxmlformats.org/officeDocument/2006/relationships/tags" Target="../tags/tag51.xml"/><Relationship Id="rId11" Type="http://schemas.openxmlformats.org/officeDocument/2006/relationships/notesSlide" Target="../notesSlides/notesSlide3.xml"/><Relationship Id="rId5" Type="http://schemas.openxmlformats.org/officeDocument/2006/relationships/tags" Target="../tags/tag50.xml"/><Relationship Id="rId10" Type="http://schemas.openxmlformats.org/officeDocument/2006/relationships/slideLayout" Target="../slideLayouts/slideLayout15.xml"/><Relationship Id="rId4" Type="http://schemas.openxmlformats.org/officeDocument/2006/relationships/tags" Target="../tags/tag49.xml"/><Relationship Id="rId9" Type="http://schemas.openxmlformats.org/officeDocument/2006/relationships/tags" Target="../tags/tag5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3" Type="http://schemas.openxmlformats.org/officeDocument/2006/relationships/tags" Target="../tags/tag60.xml"/><Relationship Id="rId7" Type="http://schemas.openxmlformats.org/officeDocument/2006/relationships/tags" Target="../tags/tag64.xml"/><Relationship Id="rId12" Type="http://schemas.openxmlformats.org/officeDocument/2006/relationships/slideLayout" Target="../slideLayouts/slideLayout16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0" Type="http://schemas.openxmlformats.org/officeDocument/2006/relationships/tags" Target="../tags/tag67.xml"/><Relationship Id="rId4" Type="http://schemas.openxmlformats.org/officeDocument/2006/relationships/tags" Target="../tags/tag61.xml"/><Relationship Id="rId9" Type="http://schemas.openxmlformats.org/officeDocument/2006/relationships/tags" Target="../tags/tag6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71.xml"/><Relationship Id="rId7" Type="http://schemas.openxmlformats.org/officeDocument/2006/relationships/slideLayout" Target="../slideLayouts/slideLayout17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6" Type="http://schemas.openxmlformats.org/officeDocument/2006/relationships/tags" Target="../tags/tag74.xml"/><Relationship Id="rId5" Type="http://schemas.openxmlformats.org/officeDocument/2006/relationships/tags" Target="../tags/tag73.xml"/><Relationship Id="rId4" Type="http://schemas.openxmlformats.org/officeDocument/2006/relationships/tags" Target="../tags/tag7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image" Target="../media/image9.jpeg"/><Relationship Id="rId2" Type="http://schemas.openxmlformats.org/officeDocument/2006/relationships/tags" Target="../tags/tag76.xml"/><Relationship Id="rId1" Type="http://schemas.openxmlformats.org/officeDocument/2006/relationships/tags" Target="../tags/tag75.xml"/><Relationship Id="rId6" Type="http://schemas.openxmlformats.org/officeDocument/2006/relationships/tags" Target="../tags/tag80.xml"/><Relationship Id="rId11" Type="http://schemas.openxmlformats.org/officeDocument/2006/relationships/notesSlide" Target="../notesSlides/notesSlide4.xml"/><Relationship Id="rId5" Type="http://schemas.openxmlformats.org/officeDocument/2006/relationships/tags" Target="../tags/tag79.xml"/><Relationship Id="rId10" Type="http://schemas.openxmlformats.org/officeDocument/2006/relationships/slideLayout" Target="../slideLayouts/slideLayout18.xml"/><Relationship Id="rId4" Type="http://schemas.openxmlformats.org/officeDocument/2006/relationships/tags" Target="../tags/tag78.xml"/><Relationship Id="rId9" Type="http://schemas.openxmlformats.org/officeDocument/2006/relationships/tags" Target="../tags/tag8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9.xml"/><Relationship Id="rId1" Type="http://schemas.openxmlformats.org/officeDocument/2006/relationships/tags" Target="../tags/tag8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图片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3508" y="3175000"/>
            <a:ext cx="6497637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TextBox 7"/>
          <p:cNvSpPr>
            <a:spLocks noChangeArrowheads="1"/>
          </p:cNvSpPr>
          <p:nvPr/>
        </p:nvSpPr>
        <p:spPr bwMode="auto">
          <a:xfrm>
            <a:off x="449262" y="764704"/>
            <a:ext cx="8245475" cy="1649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+mn-ea"/>
                <a:ea typeface="+mn-ea"/>
              </a:rPr>
              <a:t>第</a:t>
            </a:r>
            <a:r>
              <a:rPr lang="en-US" altLang="zh-CN" sz="3600" b="1" dirty="0">
                <a:latin typeface="+mn-ea"/>
                <a:ea typeface="+mn-ea"/>
              </a:rPr>
              <a:t>5</a:t>
            </a:r>
            <a:r>
              <a:rPr lang="zh-CN" altLang="en-US" sz="3600" b="1" dirty="0">
                <a:latin typeface="+mn-ea"/>
                <a:ea typeface="+mn-ea"/>
              </a:rPr>
              <a:t>章</a:t>
            </a:r>
            <a:r>
              <a:rPr lang="en-US" altLang="zh-CN" sz="3600" b="1" dirty="0">
                <a:latin typeface="+mn-ea"/>
                <a:ea typeface="+mn-ea"/>
              </a:rPr>
              <a:t> </a:t>
            </a:r>
          </a:p>
          <a:p>
            <a:pPr algn="ctr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60A75"/>
                </a:solidFill>
                <a:latin typeface="+mn-ea"/>
                <a:ea typeface="+mn-ea"/>
              </a:rPr>
              <a:t>代数式与函数的初步认识</a:t>
            </a:r>
          </a:p>
        </p:txBody>
      </p:sp>
      <p:pic>
        <p:nvPicPr>
          <p:cNvPr id="26628" name="图片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952244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9" name="TextBox 8"/>
          <p:cNvSpPr>
            <a:spLocks noChangeArrowheads="1"/>
          </p:cNvSpPr>
          <p:nvPr/>
        </p:nvSpPr>
        <p:spPr bwMode="auto">
          <a:xfrm>
            <a:off x="1728788" y="3573532"/>
            <a:ext cx="58277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buFont typeface="Arial" panose="020B0604020202020204" pitchFamily="34" charset="0"/>
              <a:buNone/>
            </a:pPr>
            <a:r>
              <a:rPr lang="en-US" altLang="zh-CN" sz="4000" b="1" dirty="0">
                <a:latin typeface="+mj-ea"/>
                <a:ea typeface="+mj-ea"/>
              </a:rPr>
              <a:t>5.4 </a:t>
            </a:r>
            <a:r>
              <a:rPr lang="zh-CN" altLang="en-US" sz="4000" b="1" dirty="0">
                <a:latin typeface="+mj-ea"/>
                <a:ea typeface="+mj-ea"/>
              </a:rPr>
              <a:t>生活中的常量与变</a:t>
            </a:r>
            <a:r>
              <a:rPr lang="zh-CN" altLang="en-US" sz="4000" b="1" dirty="0" smtClean="0">
                <a:latin typeface="+mj-ea"/>
                <a:ea typeface="+mj-ea"/>
              </a:rPr>
              <a:t>量</a:t>
            </a:r>
            <a:endParaRPr lang="zh-CN" altLang="en-US" sz="4000" b="1" dirty="0">
              <a:latin typeface="+mj-ea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611188" y="908720"/>
            <a:ext cx="160020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 algn="ctr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填一填</a:t>
            </a:r>
          </a:p>
        </p:txBody>
      </p:sp>
      <p:pic>
        <p:nvPicPr>
          <p:cNvPr id="35843" name="Picture 3" descr="bus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92875" y="762000"/>
            <a:ext cx="1905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8" name="Text Box 4"/>
          <p:cNvSpPr/>
          <p:nvPr>
            <p:custDataLst>
              <p:tags r:id="rId3"/>
            </p:custDataLst>
          </p:nvPr>
        </p:nvSpPr>
        <p:spPr>
          <a:xfrm>
            <a:off x="323850" y="1800225"/>
            <a:ext cx="8229600" cy="41862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汽车以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80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小时的速度行驶，用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时表示行驶的时间，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千米表示行驶路程，其中常量是    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＿＿＿＿＿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，变量是 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＿＿＿＿＿＿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汽车行驶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200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千米的路程，用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小时表示行驶的速度，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时表示行驶的时间，其中常量是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 ，变量是    ＿</a:t>
            </a:r>
            <a:r>
              <a:rPr lang="zh-CN" altLang="en-US" sz="2800" b="1" u="sng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＿＿＿＿＿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＿＿。</a:t>
            </a:r>
          </a:p>
        </p:txBody>
      </p:sp>
      <p:sp>
        <p:nvSpPr>
          <p:cNvPr id="36869" name="Text Box 5"/>
          <p:cNvSpPr/>
          <p:nvPr>
            <p:custDataLst>
              <p:tags r:id="rId4"/>
            </p:custDataLst>
          </p:nvPr>
        </p:nvSpPr>
        <p:spPr>
          <a:xfrm>
            <a:off x="322263" y="2951163"/>
            <a:ext cx="2176462" cy="7381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80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小时</a:t>
            </a:r>
          </a:p>
        </p:txBody>
      </p:sp>
      <p:sp>
        <p:nvSpPr>
          <p:cNvPr id="36870" name="Text Box 6"/>
          <p:cNvSpPr/>
          <p:nvPr>
            <p:custDataLst>
              <p:tags r:id="rId5"/>
            </p:custDataLst>
          </p:nvPr>
        </p:nvSpPr>
        <p:spPr>
          <a:xfrm>
            <a:off x="3798888" y="3016250"/>
            <a:ext cx="1992312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时，</a:t>
            </a:r>
            <a:r>
              <a:rPr lang="zh-CN" altLang="en-US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</a:p>
        </p:txBody>
      </p:sp>
      <p:sp>
        <p:nvSpPr>
          <p:cNvPr id="36871" name="Text Box 7"/>
          <p:cNvSpPr/>
          <p:nvPr>
            <p:custDataLst>
              <p:tags r:id="rId6"/>
            </p:custDataLst>
          </p:nvPr>
        </p:nvSpPr>
        <p:spPr>
          <a:xfrm>
            <a:off x="571500" y="5103813"/>
            <a:ext cx="1676400" cy="739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200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</a:p>
        </p:txBody>
      </p:sp>
      <p:sp>
        <p:nvSpPr>
          <p:cNvPr id="36872" name="Text Box 8"/>
          <p:cNvSpPr/>
          <p:nvPr>
            <p:custDataLst>
              <p:tags r:id="rId7"/>
            </p:custDataLst>
          </p:nvPr>
        </p:nvSpPr>
        <p:spPr>
          <a:xfrm>
            <a:off x="4146550" y="5103813"/>
            <a:ext cx="2725738" cy="739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千米</a:t>
            </a: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小时，</a:t>
            </a: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bu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 animBg="1"/>
      <p:bldP spid="36870" grpId="0" animBg="1"/>
      <p:bldP spid="36871" grpId="0" animBg="1"/>
      <p:bldP spid="3687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620713" y="974725"/>
            <a:ext cx="160020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 algn="ctr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填一填</a:t>
            </a:r>
          </a:p>
        </p:txBody>
      </p:sp>
      <p:pic>
        <p:nvPicPr>
          <p:cNvPr id="36867" name="Picture 3" descr="bus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8450" y="749300"/>
            <a:ext cx="19050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/>
          <p:cNvSpPr/>
          <p:nvPr>
            <p:custDataLst>
              <p:tags r:id="rId3"/>
            </p:custDataLst>
          </p:nvPr>
        </p:nvSpPr>
        <p:spPr>
          <a:xfrm>
            <a:off x="849313" y="1606550"/>
            <a:ext cx="7326312" cy="267811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（</a:t>
            </a:r>
            <a:r>
              <a:rPr lang="en-US" altLang="zh-CN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在行程问题中，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s=vt.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s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一定时，常量是＿＿＿ ，变量是  ＿＿＿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一定时，常量是＿＿＿ ，变量是  ＿＿＿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t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一定时，常量是＿＿＿ ，变量是  ＿＿＿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;</a:t>
            </a:r>
          </a:p>
        </p:txBody>
      </p:sp>
      <p:sp>
        <p:nvSpPr>
          <p:cNvPr id="38917" name="Text Box 9"/>
          <p:cNvSpPr/>
          <p:nvPr>
            <p:custDataLst>
              <p:tags r:id="rId4"/>
            </p:custDataLst>
          </p:nvPr>
        </p:nvSpPr>
        <p:spPr>
          <a:xfrm>
            <a:off x="4156075" y="2262188"/>
            <a:ext cx="4572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endParaRPr lang="en-US" altLang="zh-CN" sz="2800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8918" name="Text Box 10"/>
          <p:cNvSpPr/>
          <p:nvPr>
            <p:custDataLst>
              <p:tags r:id="rId5"/>
            </p:custDataLst>
          </p:nvPr>
        </p:nvSpPr>
        <p:spPr>
          <a:xfrm>
            <a:off x="6727825" y="2298700"/>
            <a:ext cx="874713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</a:p>
        </p:txBody>
      </p:sp>
      <p:sp>
        <p:nvSpPr>
          <p:cNvPr id="38919" name="Text Box 11"/>
          <p:cNvSpPr/>
          <p:nvPr>
            <p:custDataLst>
              <p:tags r:id="rId6"/>
            </p:custDataLst>
          </p:nvPr>
        </p:nvSpPr>
        <p:spPr>
          <a:xfrm>
            <a:off x="403225" y="4243388"/>
            <a:ext cx="8458200" cy="2030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注意：</a:t>
            </a:r>
            <a:r>
              <a:rPr lang="zh-CN" altLang="en-US" sz="2800" b="1">
                <a:solidFill>
                  <a:schemeClr val="accent2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常量和变量是对某一变化过程来说，不是绝对而是相对的。常量不一定是具体的数，也有用字母表示的。</a:t>
            </a:r>
          </a:p>
        </p:txBody>
      </p:sp>
      <p:sp>
        <p:nvSpPr>
          <p:cNvPr id="38920" name="Text Box 10"/>
          <p:cNvSpPr/>
          <p:nvPr>
            <p:custDataLst>
              <p:tags r:id="rId7"/>
            </p:custDataLst>
          </p:nvPr>
        </p:nvSpPr>
        <p:spPr>
          <a:xfrm>
            <a:off x="4205288" y="2989263"/>
            <a:ext cx="38735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endParaRPr lang="en-US" altLang="zh-CN" sz="2800" b="1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8921" name="Text Box 10"/>
          <p:cNvSpPr/>
          <p:nvPr>
            <p:custDataLst>
              <p:tags r:id="rId8"/>
            </p:custDataLst>
          </p:nvPr>
        </p:nvSpPr>
        <p:spPr>
          <a:xfrm>
            <a:off x="4225925" y="3635375"/>
            <a:ext cx="38735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endParaRPr lang="en-US" altLang="zh-CN" sz="2800" b="1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8922" name="Text Box 10"/>
          <p:cNvSpPr/>
          <p:nvPr>
            <p:custDataLst>
              <p:tags r:id="rId9"/>
            </p:custDataLst>
          </p:nvPr>
        </p:nvSpPr>
        <p:spPr>
          <a:xfrm>
            <a:off x="6783388" y="2992438"/>
            <a:ext cx="874712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</a:p>
        </p:txBody>
      </p:sp>
      <p:sp>
        <p:nvSpPr>
          <p:cNvPr id="38923" name="Text Box 10"/>
          <p:cNvSpPr/>
          <p:nvPr>
            <p:custDataLst>
              <p:tags r:id="rId10"/>
            </p:custDataLst>
          </p:nvPr>
        </p:nvSpPr>
        <p:spPr>
          <a:xfrm>
            <a:off x="6796088" y="3570288"/>
            <a:ext cx="874712" cy="5222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  <a:r>
              <a:rPr lang="en-US" altLang="zh-CN" sz="28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8" grpId="0" animBg="1"/>
      <p:bldP spid="38919" grpId="0" animBg="1"/>
      <p:bldP spid="38920" grpId="0" animBg="1"/>
      <p:bldP spid="38921" grpId="0" animBg="1"/>
      <p:bldP spid="38922" grpId="0" animBg="1"/>
      <p:bldP spid="389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" y="817563"/>
            <a:ext cx="3049588" cy="5262562"/>
          </a:xfrm>
          <a:prstGeom prst="rect">
            <a:avLst/>
          </a:prstGeom>
          <a:noFill/>
          <a:ln w="9525" algn="ctr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4.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某水果店橘子的单价为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2.5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千克，记买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k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千克橘子的总价为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元。请用千克数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k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的代数式来表示总价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其中的常量和变量分别是什么。</a:t>
            </a:r>
          </a:p>
        </p:txBody>
      </p:sp>
      <p:sp>
        <p:nvSpPr>
          <p:cNvPr id="40963" name="Text Box 7"/>
          <p:cNvSpPr/>
          <p:nvPr>
            <p:custDataLst>
              <p:tags r:id="rId2"/>
            </p:custDataLst>
          </p:nvPr>
        </p:nvSpPr>
        <p:spPr>
          <a:xfrm>
            <a:off x="3954463" y="4198938"/>
            <a:ext cx="4772025" cy="20304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chemeClr val="accent2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每二人小组举两个常量和变量的实际例子，比一比哪一组做的最好！</a:t>
            </a:r>
          </a:p>
        </p:txBody>
      </p:sp>
      <p:pic>
        <p:nvPicPr>
          <p:cNvPr id="37892" name="Picture 8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clrChange>
              <a:clrFrom>
                <a:srgbClr val="010600"/>
              </a:clrFrom>
              <a:clrTo>
                <a:srgbClr val="010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71863" y="909638"/>
            <a:ext cx="5254625" cy="316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/>
          <p:nvPr>
            <p:custDataLst>
              <p:tags r:id="rId2"/>
            </p:custDataLst>
          </p:nvPr>
        </p:nvSpPr>
        <p:spPr>
          <a:xfrm>
            <a:off x="360363" y="2035175"/>
            <a:ext cx="8418512" cy="13858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1.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长方形的长和宽分别是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和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，周长是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=2(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a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+</a:t>
            </a:r>
            <a:r>
              <a:rPr lang="en-US" altLang="zh-CN" sz="28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b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),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其中常量是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___,</a:t>
            </a:r>
            <a:r>
              <a: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变量是</a:t>
            </a:r>
            <a:r>
              <a:rPr lang="en-US" altLang="zh-CN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______.</a:t>
            </a:r>
            <a:endParaRPr lang="zh-CN" altLang="en-US" sz="28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43011" name="Text Box 8"/>
          <p:cNvSpPr/>
          <p:nvPr>
            <p:custDataLst>
              <p:tags r:id="rId3"/>
            </p:custDataLst>
          </p:nvPr>
        </p:nvSpPr>
        <p:spPr>
          <a:xfrm>
            <a:off x="2252663" y="2752725"/>
            <a:ext cx="471487" cy="519113"/>
          </a:xfrm>
          <a:prstGeom prst="rect">
            <a:avLst/>
          </a:prstGeom>
          <a:noFill/>
          <a:ln>
            <a:noFill/>
            <a:miter lim="800000"/>
          </a:ln>
          <a:effectLst>
            <a:outerShdw dist="35921" dir="2700000" algn="ctr">
              <a:srgbClr val="C0C0C0">
                <a:alpha val="78000"/>
              </a:srgbClr>
            </a:outerShdw>
          </a:effectLst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effectLst>
                  <a:outerShdw dist="35921" dir="2700000" algn="ctr">
                    <a:srgbClr val="C0C0C0">
                      <a:alpha val="78039"/>
                    </a:srgbClr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/>
              </a:rPr>
              <a:t>2</a:t>
            </a:r>
            <a:endParaRPr lang="en-US" altLang="zh-CN" sz="2800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</a:endParaRPr>
          </a:p>
        </p:txBody>
      </p:sp>
      <p:sp>
        <p:nvSpPr>
          <p:cNvPr id="43012" name="Text Box 9"/>
          <p:cNvSpPr/>
          <p:nvPr>
            <p:custDataLst>
              <p:tags r:id="rId4"/>
            </p:custDataLst>
          </p:nvPr>
        </p:nvSpPr>
        <p:spPr>
          <a:xfrm>
            <a:off x="4065588" y="2751138"/>
            <a:ext cx="1054100" cy="519112"/>
          </a:xfrm>
          <a:prstGeom prst="rect">
            <a:avLst/>
          </a:prstGeom>
          <a:noFill/>
          <a:ln>
            <a:noFill/>
            <a:miter lim="800000"/>
          </a:ln>
          <a:effectLst>
            <a:outerShdw dist="35921" dir="2700000" algn="ctr">
              <a:srgbClr val="C0C0C0">
                <a:alpha val="78000"/>
              </a:srgbClr>
            </a:outerShdw>
          </a:effectLst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800" i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35921" dir="2700000" algn="ctr">
                    <a:srgbClr val="C0C0C0">
                      <a:alpha val="78039"/>
                    </a:srgbClr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/>
              </a:rPr>
              <a:t>C,a,b</a:t>
            </a:r>
            <a:endParaRPr lang="en-US" altLang="zh-CN" sz="2800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</a:endParaRPr>
          </a:p>
        </p:txBody>
      </p:sp>
      <p:sp>
        <p:nvSpPr>
          <p:cNvPr id="43013" name="Rectangle 8"/>
          <p:cNvSpPr/>
          <p:nvPr>
            <p:custDataLst>
              <p:tags r:id="rId5"/>
            </p:custDataLst>
          </p:nvPr>
        </p:nvSpPr>
        <p:spPr>
          <a:xfrm>
            <a:off x="360363" y="1243013"/>
            <a:ext cx="6777037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anchor="ctr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一、指出下列事件中的常量与变量：</a:t>
            </a:r>
          </a:p>
        </p:txBody>
      </p:sp>
      <p:grpSp>
        <p:nvGrpSpPr>
          <p:cNvPr id="38918" name="组合 2"/>
          <p:cNvGrpSpPr/>
          <p:nvPr/>
        </p:nvGrpSpPr>
        <p:grpSpPr bwMode="auto">
          <a:xfrm>
            <a:off x="360363" y="3890963"/>
            <a:ext cx="8161337" cy="2032000"/>
            <a:chOff x="323850" y="2730192"/>
            <a:chExt cx="8161782" cy="2031325"/>
          </a:xfrm>
        </p:grpSpPr>
        <p:sp>
          <p:nvSpPr>
            <p:cNvPr id="38919" name="Rectangle 8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23850" y="2730192"/>
              <a:ext cx="8161782" cy="2031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2.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圆锥体积</a:t>
              </a:r>
              <a:r>
                <a:rPr lang="en-US" altLang="zh-CN" sz="2800" b="1" i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v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与圆锥底面半径</a:t>
              </a:r>
              <a:r>
                <a:rPr lang="en-US" altLang="zh-CN" sz="2800" b="1" i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r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及圆锥的高</a:t>
              </a:r>
              <a:r>
                <a:rPr lang="en-US" altLang="zh-CN" sz="2800" b="1" i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h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之间存在关系式               ，其中常量是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________,</a:t>
              </a:r>
              <a:r>
                <a:rPr lang="zh-CN" altLang="en-US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变量是</a:t>
              </a:r>
              <a:r>
                <a:rPr lang="en-US" altLang="zh-CN" sz="28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______.</a:t>
              </a:r>
              <a:endParaRPr lang="zh-CN" altLang="en-US" sz="28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graphicFrame>
          <p:nvGraphicFramePr>
            <p:cNvPr id="38920" name="对象 1"/>
            <p:cNvGraphicFramePr>
              <a:graphicFrameLocks noChangeAspect="1"/>
            </p:cNvGraphicFramePr>
            <p:nvPr>
              <p:custDataLst>
                <p:tags r:id="rId10"/>
              </p:custDataLst>
            </p:nvPr>
          </p:nvGraphicFramePr>
          <p:xfrm>
            <a:off x="2215865" y="3404364"/>
            <a:ext cx="1326291" cy="731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935" r:id="rId13" imgW="735965" imgH="406400" progId="Equation.DSMT4">
                    <p:embed/>
                  </p:oleObj>
                </mc:Choice>
                <mc:Fallback>
                  <p:oleObj r:id="rId13" imgW="735965" imgH="406400" progId="Equation.DSMT4">
                    <p:embed/>
                    <p:pic>
                      <p:nvPicPr>
                        <p:cNvPr id="0" name="对象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15865" y="3404364"/>
                          <a:ext cx="1326291" cy="7317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8921" name="对象 29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6002338" y="4462463"/>
          <a:ext cx="571500" cy="73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r:id="rId15" imgW="317500" imgH="405765" progId="Equation.DSMT4">
                  <p:embed/>
                </p:oleObj>
              </mc:Choice>
              <mc:Fallback>
                <p:oleObj r:id="rId15" imgW="317500" imgH="405765" progId="Equation.DSMT4">
                  <p:embed/>
                  <p:pic>
                    <p:nvPicPr>
                      <p:cNvPr id="0" name="对象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338" y="4462463"/>
                        <a:ext cx="571500" cy="731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2" name="对象 30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603250" y="5427663"/>
          <a:ext cx="777875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r:id="rId17" imgW="431800" imgH="203200" progId="Equation.DSMT4">
                  <p:embed/>
                </p:oleObj>
              </mc:Choice>
              <mc:Fallback>
                <p:oleObj r:id="rId17" imgW="431800" imgH="203200" progId="Equation.DSMT4">
                  <p:embed/>
                  <p:pic>
                    <p:nvPicPr>
                      <p:cNvPr id="0" name="对象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250" y="5427663"/>
                        <a:ext cx="777875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3" name="文本框 3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随堂练习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7426944" presetClass="entr" presetSubtype="22755370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0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4838" y="892175"/>
            <a:ext cx="8075612" cy="50165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二、</a:t>
            </a: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写出下列关系式，并指出式中的常量与变量</a:t>
            </a:r>
            <a:endParaRPr lang="en-US" altLang="zh-CN" sz="32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1.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购买一些钢笔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单价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支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总价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元随钢笔支数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变化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指出其中的常量与变量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并写出关系式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2.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一个三角形的底边长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5cm,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高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h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可以任意伸缩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写出面积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随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h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变化关系式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并指出其中常量与变量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32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22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 fill="hold"/>
                                        <p:tgtEl>
                                          <p:spTgt spid="45058">
                                            <p:txEl>
                                              <p:charRg st="22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charRg st="81" end="1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 fill="hold"/>
                                        <p:tgtEl>
                                          <p:spTgt spid="45058">
                                            <p:txEl>
                                              <p:charRg st="81" end="13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WordArt 2"/>
          <p:cNvSpPr>
            <a:spLocks noChangeArrowheads="1" noChangeShapeType="1" noTextEdit="1"/>
          </p:cNvSpPr>
          <p:nvPr>
            <p:custDataLst>
              <p:tags r:id="rId1"/>
            </p:custDataLst>
          </p:nvPr>
        </p:nvSpPr>
        <p:spPr bwMode="auto">
          <a:xfrm>
            <a:off x="874713" y="1646238"/>
            <a:ext cx="1160462" cy="5794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2700" algn="ctr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38100" algn="ctr" rotWithShape="0">
                    <a:srgbClr val="9999FF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作业</a:t>
            </a:r>
          </a:p>
        </p:txBody>
      </p:sp>
      <p:sp>
        <p:nvSpPr>
          <p:cNvPr id="47107" name="Text Box 3"/>
          <p:cNvSpPr/>
          <p:nvPr>
            <p:custDataLst>
              <p:tags r:id="rId2"/>
            </p:custDataLst>
          </p:nvPr>
        </p:nvSpPr>
        <p:spPr>
          <a:xfrm>
            <a:off x="1592263" y="3094038"/>
            <a:ext cx="6276975" cy="15700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第122页   习题5.4    第1、2、</a:t>
            </a:r>
            <a:r>
              <a:rPr lang="en-US" altLang="zh-CN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题</a:t>
            </a:r>
            <a:r>
              <a:rPr lang="en-US" altLang="zh-CN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zh-CN" altLang="en-US" sz="32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None/>
            </a:pPr>
            <a:endParaRPr lang="zh-CN" altLang="en-US" sz="3200" b="1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选作 第7题</a:t>
            </a:r>
          </a:p>
        </p:txBody>
      </p:sp>
      <p:pic>
        <p:nvPicPr>
          <p:cNvPr id="40964" name="New picture" hidden="1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500" y="106934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/>
          <p:nvPr/>
        </p:nvSpPr>
        <p:spPr>
          <a:xfrm>
            <a:off x="1289050" y="2276872"/>
            <a:ext cx="6626225" cy="20320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>
            <a:spAutoFit/>
          </a:bodyPr>
          <a:lstStyle/>
          <a:p>
            <a:pPr indent="304800" algn="just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1.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了解常量、变量的概念。</a:t>
            </a:r>
          </a:p>
          <a:p>
            <a:pPr indent="304800" algn="just" eaLnBrk="0" hangingPunct="0">
              <a:lnSpc>
                <a:spcPct val="150000"/>
              </a:lnSpc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  2.</a:t>
            </a:r>
            <a:r>
              <a:rPr lang="zh-CN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微软雅黑" panose="020B0503020204020204" pitchFamily="34" charset="-122"/>
              </a:rPr>
              <a:t>能列出表示变量之间关系的式子，能准确指出式子中的常量和变量。</a:t>
            </a:r>
          </a:p>
        </p:txBody>
      </p:sp>
      <p:sp>
        <p:nvSpPr>
          <p:cNvPr id="27651" name="文本框 2"/>
          <p:cNvSpPr>
            <a:spLocks noChangeArrowheads="1"/>
          </p:cNvSpPr>
          <p:nvPr/>
        </p:nvSpPr>
        <p:spPr bwMode="auto">
          <a:xfrm>
            <a:off x="3489324" y="260648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学习目标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11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604963" y="3430588"/>
            <a:ext cx="1441450" cy="225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675" name="组合 2"/>
          <p:cNvGrpSpPr/>
          <p:nvPr/>
        </p:nvGrpSpPr>
        <p:grpSpPr bwMode="auto">
          <a:xfrm>
            <a:off x="3046413" y="1225550"/>
            <a:ext cx="5522912" cy="2627313"/>
            <a:chOff x="3047121" y="1224865"/>
            <a:chExt cx="5522097" cy="2627807"/>
          </a:xfrm>
        </p:grpSpPr>
        <p:sp>
          <p:nvSpPr>
            <p:cNvPr id="28676" name="AutoShape 3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047121" y="1224865"/>
              <a:ext cx="5522097" cy="2627807"/>
            </a:xfrm>
            <a:prstGeom prst="wedgeEllipseCallout">
              <a:avLst>
                <a:gd name="adj1" fmla="val -42079"/>
                <a:gd name="adj2" fmla="val 79032"/>
              </a:avLst>
            </a:prstGeom>
            <a:solidFill>
              <a:schemeClr val="bg2"/>
            </a:solidFill>
            <a:ln w="9525" algn="ctr">
              <a:solidFill>
                <a:schemeClr val="tx1"/>
              </a:solidFill>
              <a:miter lim="800000"/>
            </a:ln>
          </p:spPr>
          <p:txBody>
            <a:bodyPr/>
            <a:lstStyle/>
            <a:p>
              <a:pPr algn="ctr">
                <a:buFont typeface="Arial" panose="020B0604020202020204" pitchFamily="34" charset="0"/>
                <a:buNone/>
              </a:pPr>
              <a:endParaRPr lang="zh-CN" altLang="en-US" sz="20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endParaRPr>
            </a:p>
          </p:txBody>
        </p:sp>
        <p:sp>
          <p:nvSpPr>
            <p:cNvPr id="28677" name="矩形 1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56721" y="1614846"/>
              <a:ext cx="4572000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800" b="1" dirty="0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        大家好，我叫小刚，今天我和几个同学约好去小水库旁野炊。现在我要出发去学校和同学集合了。</a:t>
              </a:r>
            </a:p>
          </p:txBody>
        </p:sp>
      </p:grpSp>
      <p:sp>
        <p:nvSpPr>
          <p:cNvPr id="28678" name="文本框 1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情境引入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0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7" cstate="email"/>
          <a:srcRect/>
          <a:stretch>
            <a:fillRect/>
          </a:stretch>
        </p:blipFill>
        <p:spPr bwMode="auto">
          <a:xfrm>
            <a:off x="460375" y="1050925"/>
            <a:ext cx="15113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Text Box 3"/>
          <p:cNvSpPr/>
          <p:nvPr>
            <p:custDataLst>
              <p:tags r:id="rId2"/>
            </p:custDataLst>
          </p:nvPr>
        </p:nvSpPr>
        <p:spPr>
          <a:xfrm>
            <a:off x="3160713" y="985838"/>
            <a:ext cx="95091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分钟</a:t>
            </a:r>
          </a:p>
        </p:txBody>
      </p:sp>
      <p:sp>
        <p:nvSpPr>
          <p:cNvPr id="27652" name="Text Box 4"/>
          <p:cNvSpPr/>
          <p:nvPr>
            <p:custDataLst>
              <p:tags r:id="rId3"/>
            </p:custDataLst>
          </p:nvPr>
        </p:nvSpPr>
        <p:spPr>
          <a:xfrm>
            <a:off x="4449763" y="985838"/>
            <a:ext cx="950912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r>
              <a: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分钟</a:t>
            </a:r>
          </a:p>
        </p:txBody>
      </p:sp>
      <p:sp>
        <p:nvSpPr>
          <p:cNvPr id="27653" name="Text Box 5"/>
          <p:cNvSpPr/>
          <p:nvPr>
            <p:custDataLst>
              <p:tags r:id="rId4"/>
            </p:custDataLst>
          </p:nvPr>
        </p:nvSpPr>
        <p:spPr>
          <a:xfrm>
            <a:off x="7542213" y="930275"/>
            <a:ext cx="889000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分钟</a:t>
            </a:r>
          </a:p>
        </p:txBody>
      </p:sp>
      <p:pic>
        <p:nvPicPr>
          <p:cNvPr id="29702" name="Picture 6" descr="11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8"/>
          <a:srcRect/>
          <a:stretch>
            <a:fillRect/>
          </a:stretch>
        </p:blipFill>
        <p:spPr bwMode="auto">
          <a:xfrm>
            <a:off x="1873250" y="1393825"/>
            <a:ext cx="77787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703" name="Line 7"/>
          <p:cNvCxnSpPr>
            <a:cxnSpLocks noChangeShapeType="1"/>
          </p:cNvCxnSpPr>
          <p:nvPr>
            <p:custDataLst>
              <p:tags r:id="rId6"/>
            </p:custDataLst>
          </p:nvPr>
        </p:nvCxnSpPr>
        <p:spPr bwMode="auto">
          <a:xfrm flipH="1">
            <a:off x="3771900" y="2052638"/>
            <a:ext cx="4248150" cy="1223962"/>
          </a:xfrm>
          <a:prstGeom prst="line">
            <a:avLst/>
          </a:prstGeom>
          <a:noFill/>
          <a:ln w="76200" algn="ctr">
            <a:solidFill>
              <a:srgbClr val="99CC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04" name="Line 8"/>
          <p:cNvCxnSpPr>
            <a:cxnSpLocks noChangeShapeType="1"/>
          </p:cNvCxnSpPr>
          <p:nvPr>
            <p:custDataLst>
              <p:tags r:id="rId7"/>
            </p:custDataLst>
          </p:nvPr>
        </p:nvCxnSpPr>
        <p:spPr bwMode="auto">
          <a:xfrm>
            <a:off x="1971675" y="2057400"/>
            <a:ext cx="6048375" cy="0"/>
          </a:xfrm>
          <a:prstGeom prst="line">
            <a:avLst/>
          </a:prstGeom>
          <a:noFill/>
          <a:ln w="57150" algn="ctr">
            <a:solidFill>
              <a:srgbClr val="99CC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9705" name="Group 9"/>
          <p:cNvGrpSpPr/>
          <p:nvPr/>
        </p:nvGrpSpPr>
        <p:grpSpPr bwMode="auto">
          <a:xfrm>
            <a:off x="3741738" y="3276600"/>
            <a:ext cx="3743325" cy="3168650"/>
            <a:chOff x="0" y="0"/>
            <a:chExt cx="2358" cy="1996"/>
          </a:xfrm>
        </p:grpSpPr>
        <p:grpSp>
          <p:nvGrpSpPr>
            <p:cNvPr id="29706" name="Group 10"/>
            <p:cNvGrpSpPr/>
            <p:nvPr/>
          </p:nvGrpSpPr>
          <p:grpSpPr bwMode="auto">
            <a:xfrm>
              <a:off x="0" y="0"/>
              <a:ext cx="2358" cy="1996"/>
              <a:chOff x="0" y="0"/>
              <a:chExt cx="2358" cy="1996"/>
            </a:xfrm>
          </p:grpSpPr>
          <p:sp>
            <p:nvSpPr>
              <p:cNvPr id="29707" name="Line 11"/>
              <p:cNvSpPr>
                <a:spLocks noChangeShapeType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45" y="0"/>
                <a:ext cx="2313" cy="1769"/>
              </a:xfrm>
              <a:prstGeom prst="line">
                <a:avLst/>
              </a:prstGeom>
              <a:noFill/>
              <a:ln w="7620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8" name="Line 12"/>
              <p:cNvSpPr>
                <a:spLocks noChangeShapeType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0" y="0"/>
                <a:ext cx="2358" cy="1996"/>
              </a:xfrm>
              <a:prstGeom prst="line">
                <a:avLst/>
              </a:prstGeom>
              <a:noFill/>
              <a:ln w="14605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09" name="Line 13"/>
              <p:cNvSpPr>
                <a:spLocks noChangeShapeType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635" y="499"/>
                <a:ext cx="1633" cy="1407"/>
              </a:xfrm>
              <a:prstGeom prst="line">
                <a:avLst/>
              </a:prstGeom>
              <a:noFill/>
              <a:ln w="14605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0" name="Line 14"/>
              <p:cNvSpPr>
                <a:spLocks noChangeShapeType="1"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2313" y="1724"/>
                <a:ext cx="0" cy="272"/>
              </a:xfrm>
              <a:prstGeom prst="line">
                <a:avLst/>
              </a:prstGeom>
              <a:noFill/>
              <a:ln w="14605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1" name="Line 15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088" y="862"/>
                <a:ext cx="227" cy="182"/>
              </a:xfrm>
              <a:prstGeom prst="line">
                <a:avLst/>
              </a:prstGeom>
              <a:noFill/>
              <a:ln w="14605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9712" name="Line 16"/>
              <p:cNvSpPr>
                <a:spLocks noChangeShapeType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905" y="1542"/>
                <a:ext cx="227" cy="182"/>
              </a:xfrm>
              <a:prstGeom prst="line">
                <a:avLst/>
              </a:prstGeom>
              <a:noFill/>
              <a:ln w="146050" algn="ctr">
                <a:solidFill>
                  <a:srgbClr val="99CC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9713" name="Line 17"/>
            <p:cNvSpPr>
              <a:spLocks noChangeShapeType="1"/>
            </p:cNvSpPr>
            <p:nvPr>
              <p:custDataLst>
                <p:tags r:id="rId17"/>
              </p:custDataLst>
            </p:nvPr>
          </p:nvSpPr>
          <p:spPr bwMode="auto">
            <a:xfrm>
              <a:off x="2177" y="1679"/>
              <a:ext cx="91" cy="181"/>
            </a:xfrm>
            <a:prstGeom prst="line">
              <a:avLst/>
            </a:prstGeom>
            <a:noFill/>
            <a:ln w="231775" algn="ctr">
              <a:solidFill>
                <a:srgbClr val="99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714" name="Line 18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178" y="908"/>
              <a:ext cx="1089" cy="861"/>
            </a:xfrm>
            <a:prstGeom prst="line">
              <a:avLst/>
            </a:prstGeom>
            <a:noFill/>
            <a:ln w="146050" algn="ctr">
              <a:solidFill>
                <a:srgbClr val="99CC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9715" name="Group 19"/>
          <p:cNvGrpSpPr/>
          <p:nvPr/>
        </p:nvGrpSpPr>
        <p:grpSpPr bwMode="auto">
          <a:xfrm>
            <a:off x="7119938" y="4727575"/>
            <a:ext cx="1592262" cy="1717675"/>
            <a:chOff x="-112" y="0"/>
            <a:chExt cx="1397" cy="1316"/>
          </a:xfrm>
        </p:grpSpPr>
        <p:pic>
          <p:nvPicPr>
            <p:cNvPr id="29716" name="Picture 20" descr="12"/>
            <p:cNvPicPr>
              <a:picLocks noChangeAspect="1" noChangeArrowheads="1"/>
            </p:cNvPicPr>
            <p:nvPr>
              <p:custDataLst>
                <p:tags r:id="rId15"/>
              </p:custDataLst>
            </p:nvPr>
          </p:nvPicPr>
          <p:blipFill>
            <a:blip r:embed="rId29"/>
            <a:srcRect/>
            <a:stretch>
              <a:fillRect/>
            </a:stretch>
          </p:blipFill>
          <p:spPr bwMode="auto">
            <a:xfrm>
              <a:off x="27" y="0"/>
              <a:ext cx="1258" cy="1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7" name="Text Box 21"/>
            <p:cNvSpPr/>
            <p:nvPr>
              <p:custDataLst>
                <p:tags r:id="rId16"/>
              </p:custDataLst>
            </p:nvPr>
          </p:nvSpPr>
          <p:spPr>
            <a:xfrm>
              <a:off x="-112" y="0"/>
              <a:ext cx="485" cy="845"/>
            </a:xfrm>
            <a:prstGeom prst="rect">
              <a:avLst/>
            </a:prstGeom>
            <a:noFill/>
            <a:ln>
              <a:noFill/>
              <a:miter lim="800000"/>
            </a:ln>
          </p:spPr>
          <p:txBody>
            <a:bodyPr vert="eaVert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Times New Roman Italic" pitchFamily="18" charset="0"/>
                  <a:ea typeface="黑体" panose="02010609060101010101" pitchFamily="49" charset="-122"/>
                  <a:sym typeface="Wingdings" panose="05000000000000000000" pitchFamily="2" charset="2"/>
                </a:rPr>
                <a:t>学校</a:t>
              </a:r>
            </a:p>
          </p:txBody>
        </p:sp>
      </p:grpSp>
      <p:sp>
        <p:nvSpPr>
          <p:cNvPr id="27659" name="Text Box 22"/>
          <p:cNvSpPr/>
          <p:nvPr>
            <p:custDataLst>
              <p:tags r:id="rId8"/>
            </p:custDataLst>
          </p:nvPr>
        </p:nvSpPr>
        <p:spPr>
          <a:xfrm>
            <a:off x="400050" y="2414588"/>
            <a:ext cx="3987800" cy="156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假设小刚匀速行驶，每分钟骑</a:t>
            </a:r>
            <a:r>
              <a:rPr lang="en-US" altLang="zh-CN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米。</a:t>
            </a:r>
          </a:p>
        </p:txBody>
      </p:sp>
      <p:sp>
        <p:nvSpPr>
          <p:cNvPr id="27660" name="Text Box 23"/>
          <p:cNvSpPr/>
          <p:nvPr>
            <p:custDataLst>
              <p:tags r:id="rId9"/>
            </p:custDataLst>
          </p:nvPr>
        </p:nvSpPr>
        <p:spPr>
          <a:xfrm>
            <a:off x="728663" y="4432300"/>
            <a:ext cx="4672012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用</a:t>
            </a:r>
            <a:r>
              <a:rPr lang="en-US" altLang="zh-CN" sz="3200" b="1" i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表示他骑车的总路程</a:t>
            </a:r>
            <a:r>
              <a:rPr lang="en-US" altLang="zh-CN" sz="32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27661" name="Text Box 3"/>
          <p:cNvSpPr/>
          <p:nvPr>
            <p:custDataLst>
              <p:tags r:id="rId10"/>
            </p:custDataLst>
          </p:nvPr>
        </p:nvSpPr>
        <p:spPr>
          <a:xfrm>
            <a:off x="3425825" y="1492250"/>
            <a:ext cx="338138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7662" name="Text Box 3"/>
          <p:cNvSpPr/>
          <p:nvPr>
            <p:custDataLst>
              <p:tags r:id="rId11"/>
            </p:custDataLst>
          </p:nvPr>
        </p:nvSpPr>
        <p:spPr>
          <a:xfrm>
            <a:off x="7805738" y="1492250"/>
            <a:ext cx="493712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？</a:t>
            </a:r>
          </a:p>
        </p:txBody>
      </p:sp>
      <p:sp>
        <p:nvSpPr>
          <p:cNvPr id="27663" name="Text Box 3"/>
          <p:cNvSpPr/>
          <p:nvPr>
            <p:custDataLst>
              <p:tags r:id="rId12"/>
            </p:custDataLst>
          </p:nvPr>
        </p:nvSpPr>
        <p:spPr>
          <a:xfrm>
            <a:off x="4651375" y="1492250"/>
            <a:ext cx="49371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10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7664" name="Text Box 4"/>
          <p:cNvSpPr/>
          <p:nvPr>
            <p:custDataLst>
              <p:tags r:id="rId13"/>
            </p:custDataLst>
          </p:nvPr>
        </p:nvSpPr>
        <p:spPr>
          <a:xfrm>
            <a:off x="5740400" y="985838"/>
            <a:ext cx="957263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r>
              <a:rPr lang="zh-CN" altLang="en-US" sz="2400" b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分钟</a:t>
            </a:r>
          </a:p>
        </p:txBody>
      </p:sp>
      <p:sp>
        <p:nvSpPr>
          <p:cNvPr id="27665" name="Text Box 3"/>
          <p:cNvSpPr/>
          <p:nvPr>
            <p:custDataLst>
              <p:tags r:id="rId14"/>
            </p:custDataLst>
          </p:nvPr>
        </p:nvSpPr>
        <p:spPr>
          <a:xfrm>
            <a:off x="5857875" y="1492250"/>
            <a:ext cx="4921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15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6 4.07407E-06 L 0.13472 4.07407E-06">
                                      <p:cBhvr>
                                        <p:cTn id="24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472 4.07407E-06 L 0.30243 4.07407E-06">
                                      <p:cBhvr>
                                        <p:cTn id="31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243 4.07407E-06 L 0.43525 -0.00324">
                                      <p:cBhvr>
                                        <p:cTn id="38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524 -0.00324 L 0.59375 4.07407E-06">
                                      <p:cBhvr>
                                        <p:cTn id="45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 fill="hold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nimBg="1"/>
      <p:bldP spid="27652" grpId="0" animBg="1"/>
      <p:bldP spid="27653" grpId="0" animBg="1"/>
      <p:bldP spid="27659" grpId="0" animBg="1"/>
      <p:bldP spid="27660" grpId="0" animBg="1"/>
      <p:bldP spid="27661" grpId="0" animBg="1"/>
      <p:bldP spid="27662" grpId="0" animBg="1"/>
      <p:bldP spid="27663" grpId="0" animBg="1"/>
      <p:bldP spid="27664" grpId="0" animBg="1"/>
      <p:bldP spid="276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/>
          <p:nvPr>
            <p:custDataLst>
              <p:tags r:id="rId1"/>
            </p:custDataLst>
          </p:nvPr>
        </p:nvSpPr>
        <p:spPr>
          <a:xfrm>
            <a:off x="428625" y="871538"/>
            <a:ext cx="1274763" cy="57943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填表：</a:t>
            </a:r>
          </a:p>
        </p:txBody>
      </p:sp>
      <p:sp>
        <p:nvSpPr>
          <p:cNvPr id="29699" name="Text Box 3"/>
          <p:cNvSpPr/>
          <p:nvPr>
            <p:custDataLst>
              <p:tags r:id="rId2"/>
            </p:custDataLst>
          </p:nvPr>
        </p:nvSpPr>
        <p:spPr>
          <a:xfrm>
            <a:off x="1703388" y="917575"/>
            <a:ext cx="1587500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=5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米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分</a:t>
            </a:r>
          </a:p>
        </p:txBody>
      </p:sp>
      <p:graphicFrame>
        <p:nvGraphicFramePr>
          <p:cNvPr id="30724" name="Group 4"/>
          <p:cNvGraphicFramePr>
            <a:graphicFrameLocks noGrp="1"/>
          </p:cNvGraphicFramePr>
          <p:nvPr/>
        </p:nvGraphicFramePr>
        <p:xfrm>
          <a:off x="503238" y="1557338"/>
          <a:ext cx="8156575" cy="1785938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65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t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分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s(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米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26" name="Text Box 30"/>
          <p:cNvSpPr/>
          <p:nvPr>
            <p:custDataLst>
              <p:tags r:id="rId3"/>
            </p:custDataLst>
          </p:nvPr>
        </p:nvSpPr>
        <p:spPr>
          <a:xfrm>
            <a:off x="382588" y="3559175"/>
            <a:ext cx="5951537" cy="584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3200" b="1" dirty="0">
                <a:solidFill>
                  <a:schemeClr val="accent2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问题</a:t>
            </a:r>
            <a:r>
              <a:rPr lang="zh-CN" altLang="en-US" sz="32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：从表格中你发现了什么？</a:t>
            </a:r>
          </a:p>
        </p:txBody>
      </p:sp>
      <p:sp>
        <p:nvSpPr>
          <p:cNvPr id="29727" name="Rectangle 31"/>
          <p:cNvSpPr/>
          <p:nvPr>
            <p:custDataLst>
              <p:tags r:id="rId4"/>
            </p:custDataLst>
          </p:nvPr>
        </p:nvSpPr>
        <p:spPr>
          <a:xfrm>
            <a:off x="503238" y="4283075"/>
            <a:ext cx="6615112" cy="2032000"/>
          </a:xfrm>
          <a:prstGeom prst="rect">
            <a:avLst/>
          </a:prstGeom>
          <a:solidFill>
            <a:schemeClr val="bg2"/>
          </a:solidFill>
          <a:ln>
            <a:noFill/>
            <a:miter lim="800000"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骑车总路程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与时间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之间的关系：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s=</a:t>
            </a:r>
            <a:r>
              <a:rPr lang="en-US" altLang="zh-CN" sz="2800" b="1" i="1" dirty="0" err="1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vt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其中速度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不变的量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骑车的总路程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s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与骑车时间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是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变化的量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29728" name="Text Box 32"/>
          <p:cNvSpPr/>
          <p:nvPr>
            <p:custDataLst>
              <p:tags r:id="rId5"/>
            </p:custDataLst>
          </p:nvPr>
        </p:nvSpPr>
        <p:spPr>
          <a:xfrm>
            <a:off x="3238500" y="2493963"/>
            <a:ext cx="471488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</a:t>
            </a:r>
            <a:endParaRPr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9729" name="Text Box 33"/>
          <p:cNvSpPr/>
          <p:nvPr>
            <p:custDataLst>
              <p:tags r:id="rId6"/>
            </p:custDataLst>
          </p:nvPr>
        </p:nvSpPr>
        <p:spPr>
          <a:xfrm>
            <a:off x="4246563" y="2493963"/>
            <a:ext cx="6286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10</a:t>
            </a:r>
            <a:endParaRPr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9730" name="Text Box 34"/>
          <p:cNvSpPr/>
          <p:nvPr>
            <p:custDataLst>
              <p:tags r:id="rId7"/>
            </p:custDataLst>
          </p:nvPr>
        </p:nvSpPr>
        <p:spPr>
          <a:xfrm>
            <a:off x="5457825" y="2493963"/>
            <a:ext cx="76200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30</a:t>
            </a:r>
            <a:endParaRPr lang="en-US" altLang="zh-CN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29731" name="Text Box 35"/>
          <p:cNvSpPr/>
          <p:nvPr>
            <p:custDataLst>
              <p:tags r:id="rId8"/>
            </p:custDataLst>
          </p:nvPr>
        </p:nvSpPr>
        <p:spPr>
          <a:xfrm>
            <a:off x="6623050" y="2493963"/>
            <a:ext cx="641350" cy="51911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sz="2800" b="1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50</a:t>
            </a:r>
            <a:endParaRPr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0756" name="文本框 3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59163" y="-50800"/>
            <a:ext cx="222567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Font typeface="Arial" panose="020B0604020202020204" pitchFamily="34" charset="0"/>
              <a:buNone/>
            </a:pPr>
            <a:r>
              <a:rPr lang="zh-CN" altLang="en-US" sz="40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新知探究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9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 fill="hold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  <p:bldP spid="29699" grpId="0" animBg="1"/>
      <p:bldP spid="29726" grpId="0" animBg="1"/>
      <p:bldP spid="29727" grpId="0" animBg="1"/>
      <p:bldP spid="29728" grpId="0" animBg="1"/>
      <p:bldP spid="29729" grpId="0" animBg="1"/>
      <p:bldP spid="29730" grpId="0" animBg="1"/>
      <p:bldP spid="297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85775" y="655638"/>
            <a:ext cx="7418388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2762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1.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小亮在智力竞赛中答对了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个问题，得分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100+10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,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若用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表示小亮的得分。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47" name="Rectangle 2"/>
          <p:cNvSpPr/>
          <p:nvPr>
            <p:custDataLst>
              <p:tags r:id="rId2"/>
            </p:custDataLst>
          </p:nvPr>
        </p:nvSpPr>
        <p:spPr>
          <a:xfrm>
            <a:off x="485775" y="1851025"/>
            <a:ext cx="7820025" cy="739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2762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1)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计算当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取下列数值时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的值，并填写下表：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412750" y="2671763"/>
          <a:ext cx="8156575" cy="1536701"/>
        </p:xfrm>
        <a:graphic>
          <a:graphicData uri="http://schemas.openxmlformats.org/drawingml/2006/table">
            <a:tbl>
              <a:tblPr/>
              <a:tblGrid>
                <a:gridCol w="1909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2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64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9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52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答对题数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x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个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1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2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3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4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微软雅黑" panose="020B0503020204020204" pitchFamily="34" charset="-122"/>
                        </a:rPr>
                        <a:t>5</a:t>
                      </a: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微软雅黑" panose="020B0503020204020204" pitchFamily="34" charset="-12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4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得分</a:t>
                      </a:r>
                      <a:r>
                        <a:rPr kumimoji="0" lang="en-US" altLang="zh-CN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y</a:t>
                      </a: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/</a:t>
                      </a:r>
                      <a:r>
                        <a:rPr kumimoji="0" lang="zh-CN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分</a:t>
                      </a: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endParaRPr kumimoji="0" lang="zh-CN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Italic" pitchFamily="18" charset="0"/>
                        <a:ea typeface="黑体" panose="02010609060101010101" pitchFamily="49" charset="-122"/>
                        <a:sym typeface="Wingdings" panose="05000000000000000000" pitchFamily="2" charset="2"/>
                      </a:endParaRP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10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Italic" pitchFamily="18" charset="0"/>
                          <a:ea typeface="黑体" panose="02010609060101010101" pitchFamily="49" charset="-122"/>
                          <a:sym typeface="Wingdings" panose="05000000000000000000" pitchFamily="2" charset="2"/>
                        </a:rPr>
                        <a:t>…</a:t>
                      </a:r>
                    </a:p>
                  </a:txBody>
                  <a:tcPr marT="45708" marB="457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1774" name="Rectangle 2"/>
          <p:cNvSpPr/>
          <p:nvPr>
            <p:custDataLst>
              <p:tags r:id="rId3"/>
            </p:custDataLst>
          </p:nvPr>
        </p:nvSpPr>
        <p:spPr>
          <a:xfrm>
            <a:off x="452438" y="4092575"/>
            <a:ext cx="8289925" cy="13843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2762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2)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在这个问题中，哪些量保持不变？哪些量可以取不同的值。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75" name="Text Box 32"/>
          <p:cNvSpPr/>
          <p:nvPr>
            <p:custDataLst>
              <p:tags r:id="rId4"/>
            </p:custDataLst>
          </p:nvPr>
        </p:nvSpPr>
        <p:spPr>
          <a:xfrm>
            <a:off x="2465388" y="3492500"/>
            <a:ext cx="808037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110</a:t>
            </a:r>
            <a:endParaRPr lang="zh-CN" altLang="en-US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76" name="Text Box 32"/>
          <p:cNvSpPr/>
          <p:nvPr>
            <p:custDataLst>
              <p:tags r:id="rId5"/>
            </p:custDataLst>
          </p:nvPr>
        </p:nvSpPr>
        <p:spPr>
          <a:xfrm>
            <a:off x="3587750" y="3492500"/>
            <a:ext cx="808038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120</a:t>
            </a:r>
            <a:endParaRPr lang="zh-CN" altLang="en-US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77" name="Text Box 32"/>
          <p:cNvSpPr/>
          <p:nvPr>
            <p:custDataLst>
              <p:tags r:id="rId6"/>
            </p:custDataLst>
          </p:nvPr>
        </p:nvSpPr>
        <p:spPr>
          <a:xfrm>
            <a:off x="4711700" y="3492500"/>
            <a:ext cx="806450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130</a:t>
            </a:r>
            <a:endParaRPr lang="zh-CN" altLang="en-US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78" name="Text Box 32"/>
          <p:cNvSpPr/>
          <p:nvPr>
            <p:custDataLst>
              <p:tags r:id="rId7"/>
            </p:custDataLst>
          </p:nvPr>
        </p:nvSpPr>
        <p:spPr>
          <a:xfrm>
            <a:off x="5834063" y="3492500"/>
            <a:ext cx="808037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140</a:t>
            </a:r>
            <a:endParaRPr lang="zh-CN" altLang="en-US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79" name="Text Box 32"/>
          <p:cNvSpPr/>
          <p:nvPr>
            <p:custDataLst>
              <p:tags r:id="rId8"/>
            </p:custDataLst>
          </p:nvPr>
        </p:nvSpPr>
        <p:spPr>
          <a:xfrm>
            <a:off x="6956425" y="3492500"/>
            <a:ext cx="808038" cy="5222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150</a:t>
            </a:r>
            <a:endParaRPr lang="zh-CN" altLang="en-US" sz="2800" b="1">
              <a:solidFill>
                <a:srgbClr val="FF0066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1780" name="Text Box 32"/>
          <p:cNvSpPr/>
          <p:nvPr>
            <p:custDataLst>
              <p:tags r:id="rId9"/>
            </p:custDataLst>
          </p:nvPr>
        </p:nvSpPr>
        <p:spPr>
          <a:xfrm>
            <a:off x="2482850" y="4700588"/>
            <a:ext cx="6496050" cy="1200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底分和答对</a:t>
            </a:r>
            <a:r>
              <a:rPr lang="en-US" altLang="zh-CN" sz="2400" b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r>
              <a:rPr lang="zh-CN" altLang="en-US" sz="2400" b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题的得分</a:t>
            </a:r>
            <a:r>
              <a:rPr lang="zh-CN" altLang="en-US" sz="24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不变，</a:t>
            </a:r>
            <a:r>
              <a:rPr lang="zh-CN" altLang="en-US" sz="2400" b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答对题量</a:t>
            </a:r>
            <a:r>
              <a:rPr lang="en-US" altLang="zh-CN" sz="2400" b="1" i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400" b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与总分值</a:t>
            </a:r>
            <a:r>
              <a:rPr lang="en-US" altLang="zh-CN" sz="2400" b="1" i="1" dirty="0">
                <a:solidFill>
                  <a:srgbClr val="FF0066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4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可以取不同的值。</a:t>
            </a:r>
          </a:p>
        </p:txBody>
      </p:sp>
      <p:sp>
        <p:nvSpPr>
          <p:cNvPr id="31781" name="Rectangle 2"/>
          <p:cNvSpPr/>
          <p:nvPr>
            <p:custDataLst>
              <p:tags r:id="rId10"/>
            </p:custDataLst>
          </p:nvPr>
        </p:nvSpPr>
        <p:spPr>
          <a:xfrm>
            <a:off x="796925" y="5670550"/>
            <a:ext cx="4121150" cy="73818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2762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3)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将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用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的关系式表示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31782" name="Text Box 3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810125" y="5862638"/>
            <a:ext cx="1911350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r>
              <a:rPr lang="en-US" altLang="zh-CN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=10</a:t>
            </a:r>
            <a:r>
              <a:rPr lang="en-US" altLang="zh-CN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+100</a:t>
            </a:r>
            <a:endParaRPr lang="zh-CN" alt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1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nimBg="1"/>
      <p:bldP spid="31774" grpId="0" animBg="1"/>
      <p:bldP spid="31775" grpId="0" animBg="1"/>
      <p:bldP spid="31776" grpId="0" animBg="1"/>
      <p:bldP spid="31777" grpId="0" animBg="1"/>
      <p:bldP spid="31778" grpId="0" animBg="1"/>
      <p:bldP spid="31779" grpId="0" animBg="1"/>
      <p:bldP spid="31780" grpId="0" animBg="1"/>
      <p:bldP spid="31781" grpId="0" animBg="1"/>
      <p:bldP spid="317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/>
          <p:nvPr>
            <p:custDataLst>
              <p:tags r:id="rId1"/>
            </p:custDataLst>
          </p:nvPr>
        </p:nvSpPr>
        <p:spPr>
          <a:xfrm>
            <a:off x="392113" y="933450"/>
            <a:ext cx="5726112" cy="33226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276225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2.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如图，一个长方形的推拉窗，窗扇高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1.5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米，如果活动窗拉开的距离为</a:t>
            </a:r>
            <a:r>
              <a:rPr lang="en-US" altLang="zh-CN" sz="2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米，拉开后的通风面积为</a:t>
            </a:r>
            <a:r>
              <a:rPr lang="en-US" altLang="zh-CN" sz="2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平方米，那么</a:t>
            </a:r>
            <a:r>
              <a:rPr lang="en-US" altLang="zh-CN" sz="2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用关于</a:t>
            </a:r>
            <a:r>
              <a:rPr lang="en-US" altLang="zh-CN" sz="2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的代数式表示为</a:t>
            </a:r>
            <a:r>
              <a:rPr lang="en-US" altLang="zh-CN" sz="28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=_______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pic>
        <p:nvPicPr>
          <p:cNvPr id="32771" name="图片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18225" y="1074738"/>
            <a:ext cx="2833688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2" name="Rectangle 2"/>
          <p:cNvSpPr/>
          <p:nvPr>
            <p:custDataLst>
              <p:tags r:id="rId3"/>
            </p:custDataLst>
          </p:nvPr>
        </p:nvSpPr>
        <p:spPr>
          <a:xfrm>
            <a:off x="392113" y="4256088"/>
            <a:ext cx="8431212" cy="138588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indent="276225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这个问题中不变的量是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___________</a:t>
            </a:r>
            <a:r>
              <a:rPr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，可以改变的量是</a:t>
            </a:r>
            <a:r>
              <a:rPr lang="en-US" altLang="zh-CN" sz="28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___________________________.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2773" name="Text Box 3"/>
          <p:cNvSpPr/>
          <p:nvPr>
            <p:custDataLst>
              <p:tags r:id="rId4"/>
            </p:custDataLst>
          </p:nvPr>
        </p:nvSpPr>
        <p:spPr>
          <a:xfrm>
            <a:off x="1477963" y="3716338"/>
            <a:ext cx="1330325" cy="460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1.5</a:t>
            </a:r>
            <a:r>
              <a:rPr lang="en-US" altLang="zh-CN" sz="24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endParaRPr lang="zh-CN" altLang="en-US" sz="2400" b="1" i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2774" name="Text Box 3"/>
          <p:cNvSpPr/>
          <p:nvPr>
            <p:custDataLst>
              <p:tags r:id="rId5"/>
            </p:custDataLst>
          </p:nvPr>
        </p:nvSpPr>
        <p:spPr>
          <a:xfrm>
            <a:off x="4851400" y="4398963"/>
            <a:ext cx="153828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窗高</a:t>
            </a: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1.5</a:t>
            </a:r>
            <a:r>
              <a:rPr lang="zh-CN" altLang="en-US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米</a:t>
            </a:r>
          </a:p>
        </p:txBody>
      </p:sp>
      <p:sp>
        <p:nvSpPr>
          <p:cNvPr id="32775" name="Text Box 3"/>
          <p:cNvSpPr/>
          <p:nvPr>
            <p:custDataLst>
              <p:tags r:id="rId6"/>
            </p:custDataLst>
          </p:nvPr>
        </p:nvSpPr>
        <p:spPr>
          <a:xfrm>
            <a:off x="1825625" y="5019675"/>
            <a:ext cx="3244850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拉开距离</a:t>
            </a:r>
            <a:r>
              <a:rPr lang="en-US" altLang="zh-CN" sz="24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x</a:t>
            </a:r>
            <a:r>
              <a:rPr lang="zh-CN" altLang="en-US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和通风面积</a:t>
            </a:r>
            <a:r>
              <a:rPr lang="en-US" altLang="zh-CN" sz="2400" b="1" i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y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 fill="hold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 fill="hold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2" grpId="0" animBg="1"/>
      <p:bldP spid="32773" grpId="0" animBg="1"/>
      <p:bldP spid="32774" grpId="0" animBg="1"/>
      <p:bldP spid="327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/>
          <p:nvPr>
            <p:custDataLst>
              <p:tags r:id="rId1"/>
            </p:custDataLst>
          </p:nvPr>
        </p:nvSpPr>
        <p:spPr>
          <a:xfrm>
            <a:off x="314325" y="590550"/>
            <a:ext cx="8588375" cy="5262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 indent="276225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3.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假设钟点工的工资标准为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元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/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时，设工作时数为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，应得工资额为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，则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=6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t.</a:t>
            </a:r>
          </a:p>
          <a:p>
            <a:pPr indent="276225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取一些不同的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的值，求出相应的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的值：</a:t>
            </a:r>
          </a:p>
          <a:p>
            <a:pPr indent="276225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t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→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_______                                         </a:t>
            </a:r>
          </a:p>
          <a:p>
            <a:pPr indent="276225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t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→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 _______                </a:t>
            </a:r>
            <a:endParaRPr lang="en-US" altLang="zh-CN" sz="2800" b="1" u="sng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indent="276225" algn="just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t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</a:t>
            </a:r>
            <a:r>
              <a:rPr lang="en-US" altLang="zh-CN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   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→</a:t>
            </a:r>
            <a:r>
              <a:rPr lang="en-US" altLang="zh-CN" sz="2800" b="1" i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=_______</a:t>
            </a:r>
            <a:r>
              <a:rPr lang="en-US" altLang="zh-CN" sz="2800" b="1" u="sng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   </a:t>
            </a:r>
            <a:endParaRPr lang="en-US" altLang="zh-CN" sz="2800" b="1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  <a:p>
            <a:pPr indent="276225" eaLnBrk="0" hangingPunct="0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在根据不同的工作时数计算钟点工应得工资额的过程中，哪些量在改变？哪些量不变 </a:t>
            </a:r>
            <a:r>
              <a:rPr lang="en-US" altLang="zh-CN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?</a:t>
            </a:r>
          </a:p>
        </p:txBody>
      </p:sp>
      <p:pic>
        <p:nvPicPr>
          <p:cNvPr id="33795" name="Picture 4" descr="钟点工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2"/>
          <a:srcRect/>
          <a:stretch>
            <a:fillRect/>
          </a:stretch>
        </p:blipFill>
        <p:spPr bwMode="auto">
          <a:xfrm>
            <a:off x="5978525" y="2795588"/>
            <a:ext cx="281781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 Box 3"/>
          <p:cNvSpPr/>
          <p:nvPr>
            <p:custDataLst>
              <p:tags r:id="rId3"/>
            </p:custDataLst>
          </p:nvPr>
        </p:nvSpPr>
        <p:spPr>
          <a:xfrm>
            <a:off x="1930400" y="2625725"/>
            <a:ext cx="3381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</a:t>
            </a:r>
            <a:endParaRPr lang="zh-CN" altLang="en-US" sz="2400" b="1" dirty="0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797" name="Text Box 3"/>
          <p:cNvSpPr/>
          <p:nvPr>
            <p:custDataLst>
              <p:tags r:id="rId4"/>
            </p:custDataLst>
          </p:nvPr>
        </p:nvSpPr>
        <p:spPr>
          <a:xfrm>
            <a:off x="1930400" y="3251200"/>
            <a:ext cx="338138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2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798" name="Text Box 3"/>
          <p:cNvSpPr/>
          <p:nvPr>
            <p:custDataLst>
              <p:tags r:id="rId5"/>
            </p:custDataLst>
          </p:nvPr>
        </p:nvSpPr>
        <p:spPr>
          <a:xfrm>
            <a:off x="1930400" y="3976688"/>
            <a:ext cx="338138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3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799" name="Text Box 3"/>
          <p:cNvSpPr/>
          <p:nvPr>
            <p:custDataLst>
              <p:tags r:id="rId6"/>
            </p:custDataLst>
          </p:nvPr>
        </p:nvSpPr>
        <p:spPr>
          <a:xfrm>
            <a:off x="3954463" y="3976688"/>
            <a:ext cx="4921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18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800" name="Text Box 3"/>
          <p:cNvSpPr/>
          <p:nvPr>
            <p:custDataLst>
              <p:tags r:id="rId7"/>
            </p:custDataLst>
          </p:nvPr>
        </p:nvSpPr>
        <p:spPr>
          <a:xfrm>
            <a:off x="3954463" y="3302000"/>
            <a:ext cx="492125" cy="4619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12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801" name="Text Box 3"/>
          <p:cNvSpPr/>
          <p:nvPr>
            <p:custDataLst>
              <p:tags r:id="rId8"/>
            </p:custDataLst>
          </p:nvPr>
        </p:nvSpPr>
        <p:spPr>
          <a:xfrm>
            <a:off x="4030663" y="2671763"/>
            <a:ext cx="339725" cy="461962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6</a:t>
            </a:r>
            <a:endParaRPr lang="zh-CN" altLang="en-US" sz="2400" b="1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  <p:sp>
        <p:nvSpPr>
          <p:cNvPr id="33802" name="Text Box 3"/>
          <p:cNvSpPr/>
          <p:nvPr>
            <p:custDataLst>
              <p:tags r:id="rId9"/>
            </p:custDataLst>
          </p:nvPr>
        </p:nvSpPr>
        <p:spPr>
          <a:xfrm>
            <a:off x="927100" y="5902325"/>
            <a:ext cx="7869238" cy="5238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工资标准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是不变的量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，工时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t</a:t>
            </a:r>
            <a:r>
              <a:rPr lang="zh-CN" altLang="en-US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和工资</a:t>
            </a:r>
            <a:r>
              <a:rPr lang="en-US" altLang="zh-CN" sz="2800" b="1" i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m</a:t>
            </a:r>
            <a:r>
              <a:rPr lang="zh-CN" altLang="en-US" sz="2800" b="1" dirty="0"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是变化的量</a:t>
            </a:r>
            <a:r>
              <a:rPr lang="en-US" altLang="zh-CN" sz="2800" b="1" dirty="0"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endParaRPr lang="zh-CN" altLang="en-US" sz="2800" b="1" dirty="0">
              <a:solidFill>
                <a:srgbClr val="FF0000"/>
              </a:solidFill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 animBg="1"/>
      <p:bldP spid="33798" grpId="0" animBg="1"/>
      <p:bldP spid="33799" grpId="0" animBg="1"/>
      <p:bldP spid="33800" grpId="0" animBg="1"/>
      <p:bldP spid="33801" grpId="0" animBg="1"/>
      <p:bldP spid="3380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/>
          <p:nvPr>
            <p:custDataLst>
              <p:tags r:id="rId1"/>
            </p:custDataLst>
          </p:nvPr>
        </p:nvSpPr>
        <p:spPr>
          <a:xfrm>
            <a:off x="700088" y="1671638"/>
            <a:ext cx="7810500" cy="23082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Calibri" panose="020F0502020204030204" pitchFamily="34" charset="0"/>
                <a:ea typeface="宋体" panose="02010600030101010101" pitchFamily="2" charset="-122"/>
              </a:defRPr>
            </a:lvl5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      在某一个问题中，保持不变的量称为</a:t>
            </a: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常量（</a:t>
            </a:r>
            <a:r>
              <a:rPr lang="en-US" altLang="zh-CN" sz="32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constant</a:t>
            </a: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 可以取不同数值的量称为</a:t>
            </a: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变量（</a:t>
            </a:r>
            <a:r>
              <a:rPr lang="en-US" altLang="zh-CN" sz="3200" b="1" i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variable</a:t>
            </a:r>
            <a:r>
              <a:rPr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）</a:t>
            </a:r>
            <a:r>
              <a:rPr lang="en-US" altLang="zh-CN" sz="3200" b="1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.</a:t>
            </a:r>
            <a:r>
              <a:rPr lang="en-US" altLang="zh-CN" sz="3200" dirty="0">
                <a:ln w="9525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Times New Roman Italic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 </a:t>
            </a:r>
            <a:endParaRPr lang="en-US" altLang="zh-CN" sz="3200" dirty="0">
              <a:latin typeface="Times New Roman Italic" pitchFamily="18" charset="0"/>
              <a:ea typeface="黑体" panose="02010609060101010101" pitchFamily="49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1.7601 Service Pack 1"/>
  <p:tag name="AS_RELEASE_DATE" val="2020.05.14"/>
  <p:tag name="AS_TITLE" val="Aspose.Slides for .NET 4.0 Client Profile"/>
  <p:tag name="AS_VERSION" val="20.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6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8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9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1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5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6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8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1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2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3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0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0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3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4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6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7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5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6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2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4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99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8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9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5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29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5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4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5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6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8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6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7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4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6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7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8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4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0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7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1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5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5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7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8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69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0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0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2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2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73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Arial"/>
        <a:cs typeface="Arial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模板</Template>
  <TotalTime>0</TotalTime>
  <Words>925</Words>
  <Application>Microsoft Office PowerPoint</Application>
  <PresentationFormat>全屏显示(4:3)</PresentationFormat>
  <Paragraphs>125</Paragraphs>
  <Slides>15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6" baseType="lpstr">
      <vt:lpstr>黑体</vt:lpstr>
      <vt:lpstr>宋体</vt:lpstr>
      <vt:lpstr>微软雅黑</vt:lpstr>
      <vt:lpstr>Arial</vt:lpstr>
      <vt:lpstr>Calibri</vt:lpstr>
      <vt:lpstr>Calibri Light</vt:lpstr>
      <vt:lpstr>Franklin Gothic Medium</vt:lpstr>
      <vt:lpstr>Times New Roman Italic</vt:lpstr>
      <vt:lpstr>Wingdings</vt:lpstr>
      <vt:lpstr>WWW.2PPT.COM
</vt:lpstr>
      <vt:lpstr>Equation.DSMT4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2016-07-29T08:06:00Z</dcterms:created>
  <dcterms:modified xsi:type="dcterms:W3CDTF">2023-01-16T16:11:11Z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4A28D104014A44BABEB2B1C7D46BD4B7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