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72" r:id="rId2"/>
    <p:sldId id="363" r:id="rId3"/>
    <p:sldId id="330" r:id="rId4"/>
    <p:sldId id="304" r:id="rId5"/>
    <p:sldId id="305" r:id="rId6"/>
    <p:sldId id="306" r:id="rId7"/>
    <p:sldId id="308" r:id="rId8"/>
    <p:sldId id="309" r:id="rId9"/>
    <p:sldId id="310" r:id="rId10"/>
    <p:sldId id="329" r:id="rId11"/>
    <p:sldId id="311" r:id="rId12"/>
    <p:sldId id="312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13" r:id="rId23"/>
    <p:sldId id="314" r:id="rId24"/>
    <p:sldId id="315" r:id="rId25"/>
    <p:sldId id="316" r:id="rId26"/>
    <p:sldId id="328" r:id="rId27"/>
    <p:sldId id="317" r:id="rId28"/>
    <p:sldId id="318" r:id="rId29"/>
    <p:sldId id="364" r:id="rId30"/>
  </p:sldIdLst>
  <p:sldSz cx="9144000" cy="5143500" type="screen16x9"/>
  <p:notesSz cx="6858000" cy="9144000"/>
  <p:custDataLst>
    <p:tags r:id="rId33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409" autoAdjust="0"/>
  </p:normalViewPr>
  <p:slideViewPr>
    <p:cSldViewPr>
      <p:cViewPr varScale="1">
        <p:scale>
          <a:sx n="155" d="100"/>
          <a:sy n="155" d="100"/>
        </p:scale>
        <p:origin x="-354" y="-78"/>
      </p:cViewPr>
      <p:guideLst>
        <p:guide orient="horz" pos="160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</a:lstStyle>
          <a:p>
            <a:fld id="{F87223E2-BBA1-46CF-87BE-1247E129606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</a:lstStyle>
          <a:p>
            <a:fld id="{6BE4D87B-9DD3-4C59-B320-A0D268C71A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D87B-9DD3-4C59-B320-A0D268C71A76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1200" kern="1200">
              <a:solidFill>
                <a:schemeClr val="tx1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D87B-9DD3-4C59-B320-A0D268C71A76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1200" kern="1200">
              <a:solidFill>
                <a:schemeClr val="tx1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D87B-9DD3-4C59-B320-A0D268C71A76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D87B-9DD3-4C59-B320-A0D268C71A76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D87B-9DD3-4C59-B320-A0D268C71A76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D87B-9DD3-4C59-B320-A0D268C71A76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D87B-9DD3-4C59-B320-A0D268C71A76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D87B-9DD3-4C59-B320-A0D268C71A7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D87B-9DD3-4C59-B320-A0D268C71A7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D87B-9DD3-4C59-B320-A0D268C71A7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D87B-9DD3-4C59-B320-A0D268C71A7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D87B-9DD3-4C59-B320-A0D268C71A7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D87B-9DD3-4C59-B320-A0D268C71A7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D87B-9DD3-4C59-B320-A0D268C71A7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D87B-9DD3-4C59-B320-A0D268C71A76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C86EC-1DBD-45CF-93F5-DF9F329EC51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06102-FDFD-4C91-B1C5-DA7E2E5BCC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C86EC-1DBD-45CF-93F5-DF9F329EC51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06102-FDFD-4C91-B1C5-DA7E2E5BCC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C380FDB-C937-4448-9563-A94E8ABB5A8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ED1BE88-C111-402A-8DFF-ED6DA9AB8CC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71702E-DCBB-4D86-A4BB-5C220CFF0AF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4802F-FFDB-4D6D-832F-CBC06974D07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71702E-DCBB-4D86-A4BB-5C220CFF0AF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4802F-FFDB-4D6D-832F-CBC06974D07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71702E-DCBB-4D86-A4BB-5C220CFF0AF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4802F-FFDB-4D6D-832F-CBC06974D07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84" y="4767263"/>
            <a:ext cx="2057507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C071702E-DCBB-4D86-A4BB-5C220CFF0AF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9107" y="4767263"/>
            <a:ext cx="3086261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8287" y="4767263"/>
            <a:ext cx="2057507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 fontAlgn="auto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A5B4802F-FFDB-4D6D-832F-CBC06974D07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595959"/>
          </a:solidFill>
          <a:latin typeface="Times New Roman" panose="02020603050405020304" pitchFamily="18" charset="0"/>
          <a:ea typeface="黑体" panose="02010609060101010101" pitchFamily="49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595959"/>
          </a:solidFill>
          <a:latin typeface="Times New Roman" panose="02020603050405020304" pitchFamily="18" charset="0"/>
          <a:ea typeface="黑体" panose="020106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595959"/>
          </a:solidFill>
          <a:latin typeface="Times New Roman" panose="02020603050405020304" pitchFamily="18" charset="0"/>
          <a:ea typeface="黑体" panose="020106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595959"/>
          </a:solidFill>
          <a:latin typeface="Times New Roman" panose="02020603050405020304" pitchFamily="18" charset="0"/>
          <a:ea typeface="黑体" panose="020106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595959"/>
          </a:solidFill>
          <a:latin typeface="Times New Roman" panose="02020603050405020304" pitchFamily="18" charset="0"/>
          <a:ea typeface="黑体" panose="02010609060101010101" pitchFamily="49" charset="-122"/>
        </a:defRPr>
      </a:lvl5pPr>
      <a:lvl6pPr marL="342900" algn="l" rtl="0" fontAlgn="base">
        <a:spcBef>
          <a:spcPct val="0"/>
        </a:spcBef>
        <a:spcAft>
          <a:spcPct val="0"/>
        </a:spcAft>
        <a:defRPr sz="3300" b="1">
          <a:solidFill>
            <a:srgbClr val="595959"/>
          </a:solidFill>
          <a:latin typeface="Times New Roman" panose="02020603050405020304" pitchFamily="18" charset="0"/>
          <a:ea typeface="黑体" panose="02010609060101010101" pitchFamily="49" charset="-122"/>
        </a:defRPr>
      </a:lvl6pPr>
      <a:lvl7pPr marL="685800" algn="l" rtl="0" fontAlgn="base">
        <a:spcBef>
          <a:spcPct val="0"/>
        </a:spcBef>
        <a:spcAft>
          <a:spcPct val="0"/>
        </a:spcAft>
        <a:defRPr sz="3300" b="1">
          <a:solidFill>
            <a:srgbClr val="595959"/>
          </a:solidFill>
          <a:latin typeface="Times New Roman" panose="02020603050405020304" pitchFamily="18" charset="0"/>
          <a:ea typeface="黑体" panose="02010609060101010101" pitchFamily="49" charset="-122"/>
        </a:defRPr>
      </a:lvl7pPr>
      <a:lvl8pPr marL="1028700" algn="l" rtl="0" fontAlgn="base">
        <a:spcBef>
          <a:spcPct val="0"/>
        </a:spcBef>
        <a:spcAft>
          <a:spcPct val="0"/>
        </a:spcAft>
        <a:defRPr sz="3300" b="1">
          <a:solidFill>
            <a:srgbClr val="595959"/>
          </a:solidFill>
          <a:latin typeface="Times New Roman" panose="02020603050405020304" pitchFamily="18" charset="0"/>
          <a:ea typeface="黑体" panose="02010609060101010101" pitchFamily="49" charset="-122"/>
        </a:defRPr>
      </a:lvl8pPr>
      <a:lvl9pPr marL="1371600" algn="l" rtl="0" fontAlgn="base">
        <a:spcBef>
          <a:spcPct val="0"/>
        </a:spcBef>
        <a:spcAft>
          <a:spcPct val="0"/>
        </a:spcAft>
        <a:defRPr sz="3300" b="1">
          <a:solidFill>
            <a:srgbClr val="595959"/>
          </a:solidFill>
          <a:latin typeface="Times New Roman" panose="02020603050405020304" pitchFamily="18" charset="0"/>
          <a:ea typeface="黑体" panose="02010609060101010101" pitchFamily="49" charset="-122"/>
        </a:defRPr>
      </a:lvl9pPr>
    </p:titleStyle>
    <p:bodyStyle>
      <a:lvl1pPr marL="171450" indent="-171450" algn="l" rtl="0" eaLnBrk="0" fontAlgn="base" hangingPunct="0"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rgbClr val="595959"/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1pPr>
      <a:lvl2pPr marL="514350" indent="-171450" algn="l" rtl="0" eaLnBrk="0" fontAlgn="base" hangingPunct="0"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rgbClr val="595959"/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2pPr>
      <a:lvl3pPr marL="68580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slide" Target="slide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/>
          </p:cNvSpPr>
          <p:nvPr>
            <p:ph type="title" idx="4294967295"/>
          </p:nvPr>
        </p:nvSpPr>
        <p:spPr>
          <a:xfrm>
            <a:off x="-9596" y="573528"/>
            <a:ext cx="9144000" cy="1404156"/>
          </a:xfrm>
        </p:spPr>
        <p:txBody>
          <a:bodyPr wrap="square" lIns="68580" tIns="34290" rIns="68580" bIns="34290" anchor="ctr" anchorCtr="0">
            <a:spAutoFit/>
          </a:bodyPr>
          <a:lstStyle/>
          <a:p>
            <a:pPr algn="ctr" eaLnBrk="1" hangingPunct="1"/>
            <a:r>
              <a:rPr lang="en-US" altLang="zh-CN" sz="3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Module 8  Story time</a:t>
            </a:r>
          </a:p>
        </p:txBody>
      </p:sp>
      <p:sp>
        <p:nvSpPr>
          <p:cNvPr id="7170" name="副标题 2"/>
          <p:cNvSpPr>
            <a:spLocks noGrp="1"/>
          </p:cNvSpPr>
          <p:nvPr>
            <p:ph type="subTitle" idx="4294967295"/>
          </p:nvPr>
        </p:nvSpPr>
        <p:spPr>
          <a:xfrm>
            <a:off x="0" y="1815666"/>
            <a:ext cx="9144000" cy="972108"/>
          </a:xfrm>
        </p:spPr>
        <p:txBody>
          <a:bodyPr wrap="square" lIns="68580" tIns="34290" rIns="68580" bIns="34290" anchor="ctr" anchorCtr="0">
            <a:spAutoFit/>
          </a:bodyPr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zh-CN" sz="33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Unit 2  Goldilocks hurried out of the house.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91930"/>
            <a:ext cx="9144000" cy="372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1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08508" y="1977684"/>
            <a:ext cx="7726968" cy="24929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269875" algn="just"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Then the Three Bears (4) __________ to their house. They walked up to their bedroom. Baby Bear (5) __________ at Goldilocks and (6) ________, “That’s her! She finished my food and… look at my chair!” Goldilocks jumped up and hurried out of the house (7) __________ her basket.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21298" y="2066275"/>
            <a:ext cx="1428760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returned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42030" y="2571750"/>
            <a:ext cx="1500198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pointed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7745" y="3022033"/>
            <a:ext cx="976199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shouted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18294" y="3489852"/>
            <a:ext cx="1428760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without</a:t>
            </a:r>
          </a:p>
        </p:txBody>
      </p:sp>
      <p:sp>
        <p:nvSpPr>
          <p:cNvPr id="10" name="TextBox 3"/>
          <p:cNvSpPr txBox="1"/>
          <p:nvPr/>
        </p:nvSpPr>
        <p:spPr>
          <a:xfrm>
            <a:off x="1207146" y="1302952"/>
            <a:ext cx="6729692" cy="438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24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asleep  either  piece  point  return  shout  without</a:t>
            </a:r>
          </a:p>
        </p:txBody>
      </p:sp>
      <p:sp>
        <p:nvSpPr>
          <p:cNvPr id="11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Post-reading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35986" y="681541"/>
            <a:ext cx="1909850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Fill and retell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331640" y="1225704"/>
            <a:ext cx="6210690" cy="3579059"/>
            <a:chOff x="108700" y="3086304"/>
            <a:chExt cx="7003298" cy="3811401"/>
          </a:xfrm>
        </p:grpSpPr>
        <p:sp>
          <p:nvSpPr>
            <p:cNvPr id="11" name="圆角矩形 1"/>
            <p:cNvSpPr/>
            <p:nvPr/>
          </p:nvSpPr>
          <p:spPr>
            <a:xfrm>
              <a:off x="108700" y="3086305"/>
              <a:ext cx="1650827" cy="1144448"/>
            </a:xfrm>
            <a:prstGeom prst="round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altLang="zh-CN" sz="1700" b="1">
                  <a:latin typeface="+mj-lt"/>
                  <a:cs typeface="Times New Roman" panose="02020603050405020304" pitchFamily="18" charset="0"/>
                </a:rPr>
                <a:t>Goldilocks</a:t>
              </a:r>
              <a:endParaRPr lang="zh-CN" altLang="en-US" sz="1700" b="1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2" name="圆角矩形 2"/>
            <p:cNvSpPr/>
            <p:nvPr/>
          </p:nvSpPr>
          <p:spPr>
            <a:xfrm>
              <a:off x="108700" y="4248267"/>
              <a:ext cx="1650827" cy="156878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altLang="zh-CN" sz="1700" b="1">
                  <a:solidFill>
                    <a:schemeClr val="accent1">
                      <a:lumMod val="75000"/>
                    </a:schemeClr>
                  </a:solidFill>
                  <a:latin typeface="+mj-lt"/>
                  <a:cs typeface="Times New Roman" panose="02020603050405020304" pitchFamily="18" charset="0"/>
                </a:rPr>
                <a:t>Three bears</a:t>
              </a:r>
              <a:endParaRPr lang="zh-CN" altLang="en-US" sz="1700" b="1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3" name="圆角矩形 5"/>
            <p:cNvSpPr/>
            <p:nvPr/>
          </p:nvSpPr>
          <p:spPr>
            <a:xfrm>
              <a:off x="1792831" y="3086304"/>
              <a:ext cx="5319166" cy="114444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57175" indent="-257175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en-US" altLang="zh-CN" sz="15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微软雅黑" panose="020B0503020204020204" pitchFamily="34" charset="-122"/>
                </a:rPr>
                <a:t>sat down: big chair, 1___________, small chair</a:t>
              </a:r>
            </a:p>
            <a:p>
              <a:pPr marL="257175" indent="-257175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en-US" altLang="zh-CN" sz="15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Times New Roman" panose="02020603050405020304" pitchFamily="18" charset="0"/>
                </a:rPr>
                <a:t>walked into: middle bed, big bed, 2________</a:t>
              </a:r>
              <a:endParaRPr lang="zh-CN" altLang="en-US" sz="15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4" name="圆角矩形 10"/>
            <p:cNvSpPr/>
            <p:nvPr/>
          </p:nvSpPr>
          <p:spPr>
            <a:xfrm>
              <a:off x="1765122" y="4248266"/>
              <a:ext cx="5346876" cy="156878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57175" indent="-257175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en-US" altLang="zh-CN" sz="1500" ker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微软雅黑" panose="020B0503020204020204" pitchFamily="34" charset="-122"/>
                  <a:cs typeface="Times New Roman" panose="02020603050405020304" pitchFamily="18" charset="0"/>
                </a:rPr>
                <a:t>looked at the bowls and the chairs, 3____________</a:t>
              </a:r>
            </a:p>
            <a:p>
              <a:pPr marL="257175" indent="-257175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kumimoji="1" lang="en-US" altLang="zh-CN" sz="15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微软雅黑" panose="020B0503020204020204" pitchFamily="34" charset="-122"/>
                </a:rPr>
                <a:t>4____________________, Baby Bear pointed at the little girl in his bed and shouted.</a:t>
              </a:r>
              <a:endParaRPr lang="en-US" altLang="zh-CN" sz="1500" ker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5" name="圆角矩形 11"/>
            <p:cNvSpPr/>
            <p:nvPr/>
          </p:nvSpPr>
          <p:spPr>
            <a:xfrm>
              <a:off x="108701" y="5834562"/>
              <a:ext cx="1650826" cy="1063143"/>
            </a:xfrm>
            <a:prstGeom prst="round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altLang="zh-CN" sz="1700" b="1">
                  <a:latin typeface="+mj-lt"/>
                  <a:cs typeface="Times New Roman" panose="02020603050405020304" pitchFamily="18" charset="0"/>
                </a:rPr>
                <a:t>Goldilocks</a:t>
              </a:r>
              <a:endParaRPr lang="zh-CN" altLang="en-US" sz="1700" b="1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6" name="圆角矩形 13"/>
            <p:cNvSpPr/>
            <p:nvPr/>
          </p:nvSpPr>
          <p:spPr>
            <a:xfrm>
              <a:off x="1792831" y="5834562"/>
              <a:ext cx="5319166" cy="106314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57175" indent="-257175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en-US" altLang="zh-CN" sz="15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Times New Roman" panose="02020603050405020304" pitchFamily="18" charset="0"/>
                </a:rPr>
                <a:t>opened her eyes, 5_______________ and hurried out of the house.</a:t>
              </a:r>
              <a:endParaRPr lang="en-US" altLang="zh-CN" sz="15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4788024" y="1503407"/>
            <a:ext cx="1109919" cy="2631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b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middle chair</a:t>
            </a:r>
          </a:p>
        </p:txBody>
      </p:sp>
      <p:sp>
        <p:nvSpPr>
          <p:cNvPr id="21" name="矩形 20"/>
          <p:cNvSpPr/>
          <p:nvPr/>
        </p:nvSpPr>
        <p:spPr>
          <a:xfrm>
            <a:off x="5864280" y="1826159"/>
            <a:ext cx="871072" cy="2631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b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small bed</a:t>
            </a:r>
          </a:p>
        </p:txBody>
      </p:sp>
      <p:sp>
        <p:nvSpPr>
          <p:cNvPr id="3" name="矩形 2"/>
          <p:cNvSpPr/>
          <p:nvPr/>
        </p:nvSpPr>
        <p:spPr>
          <a:xfrm>
            <a:off x="5922150" y="2625756"/>
            <a:ext cx="1383969" cy="2631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b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Baby Bear cried</a:t>
            </a:r>
          </a:p>
        </p:txBody>
      </p:sp>
      <p:sp>
        <p:nvSpPr>
          <p:cNvPr id="4" name="矩形 3"/>
          <p:cNvSpPr/>
          <p:nvPr/>
        </p:nvSpPr>
        <p:spPr>
          <a:xfrm>
            <a:off x="3267358" y="2963598"/>
            <a:ext cx="1980222" cy="2631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b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looked in their bedroom</a:t>
            </a:r>
          </a:p>
        </p:txBody>
      </p:sp>
      <p:sp>
        <p:nvSpPr>
          <p:cNvPr id="22" name="矩形 21"/>
          <p:cNvSpPr/>
          <p:nvPr/>
        </p:nvSpPr>
        <p:spPr>
          <a:xfrm>
            <a:off x="4638060" y="4043718"/>
            <a:ext cx="1536318" cy="2631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b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jumped out of bed</a:t>
            </a:r>
          </a:p>
        </p:txBody>
      </p:sp>
      <p:sp>
        <p:nvSpPr>
          <p:cNvPr id="23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Post-reading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3" grpId="0"/>
      <p:bldP spid="4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1817694" y="1373495"/>
            <a:ext cx="3402379" cy="42862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 ker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061611" y="1444932"/>
            <a:ext cx="676460" cy="27454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 ker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8" name="直接箭头连接符 7"/>
          <p:cNvCxnSpPr/>
          <p:nvPr/>
        </p:nvCxnSpPr>
        <p:spPr>
          <a:xfrm rot="5400000">
            <a:off x="1265824" y="1909280"/>
            <a:ext cx="428629" cy="21431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44353" y="2159311"/>
            <a:ext cx="928694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ker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主句</a:t>
            </a:r>
          </a:p>
        </p:txBody>
      </p:sp>
      <p:cxnSp>
        <p:nvCxnSpPr>
          <p:cNvPr id="12" name="直接箭头连接符 11"/>
          <p:cNvCxnSpPr>
            <a:stCxn id="6" idx="4"/>
          </p:cNvCxnSpPr>
          <p:nvPr/>
        </p:nvCxnSpPr>
        <p:spPr>
          <a:xfrm>
            <a:off x="3518884" y="1802123"/>
            <a:ext cx="567947" cy="57229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16121" y="2302187"/>
            <a:ext cx="1143008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ker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从句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0038" y="3159443"/>
            <a:ext cx="6858048" cy="391478"/>
          </a:xfrm>
          <a:prstGeom prst="rect">
            <a:avLst/>
          </a:prstGeom>
          <a:noFill/>
          <a:ln w="19050">
            <a:solidFill>
              <a:srgbClr val="FF3399"/>
            </a:solidFill>
          </a:ln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decide</a:t>
            </a:r>
            <a:r>
              <a:rPr lang="en-US" altLang="zh-CN" sz="2100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100" kern="0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v.</a:t>
            </a:r>
            <a:r>
              <a:rPr lang="en-US" altLang="zh-CN" sz="2100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决心；决定 </a:t>
            </a:r>
            <a:r>
              <a:rPr lang="en-US" altLang="zh-CN" sz="2100" kern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 (not) to do </a:t>
            </a:r>
            <a:r>
              <a:rPr lang="en-US" altLang="zh-CN" sz="21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100" kern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en-US" sz="2100" kern="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1476" y="3873824"/>
            <a:ext cx="6143668" cy="10387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</a:t>
            </a:r>
            <a:r>
              <a:rPr lang="en-US" altLang="zh-CN" sz="2100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100" kern="0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decided to go </a:t>
            </a:r>
            <a:r>
              <a:rPr lang="en-US" altLang="zh-CN" sz="2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shopping this Sunday. </a:t>
            </a:r>
          </a:p>
          <a:p>
            <a:pPr>
              <a:lnSpc>
                <a:spcPct val="150000"/>
              </a:lnSpc>
            </a:pPr>
            <a:r>
              <a:rPr lang="zh-CN" altLang="en-US" sz="2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我决定这周日去逛街。</a:t>
            </a:r>
          </a:p>
        </p:txBody>
      </p:sp>
      <p:sp>
        <p:nvSpPr>
          <p:cNvPr id="11" name="TextBox 16"/>
          <p:cNvSpPr txBox="1"/>
          <p:nvPr/>
        </p:nvSpPr>
        <p:spPr>
          <a:xfrm>
            <a:off x="-219772" y="672242"/>
            <a:ext cx="3044744" cy="56169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algn="ctr">
              <a:defRPr sz="32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Language points</a:t>
            </a:r>
          </a:p>
        </p:txBody>
      </p:sp>
      <p:sp>
        <p:nvSpPr>
          <p:cNvPr id="18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Post-reading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0038" y="1373494"/>
            <a:ext cx="7429552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342900" indent="-342900"/>
            <a:r>
              <a:rPr lang="en-US" altLang="zh-CN" sz="2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</a:t>
            </a:r>
            <a:r>
              <a:rPr lang="en-US" altLang="zh-CN" sz="2100" u="sng" kern="0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</a:t>
            </a:r>
            <a:r>
              <a:rPr lang="en-US" altLang="zh-CN" sz="2100" u="sng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100" u="sng" kern="0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think</a:t>
            </a:r>
            <a:r>
              <a:rPr lang="en-US" altLang="zh-CN" sz="2100" u="sng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100" u="sng" kern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Goldilocks decided to go home</a:t>
            </a:r>
            <a:r>
              <a:rPr lang="en-US" altLang="zh-CN" sz="2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（复合句）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10" grpId="0"/>
      <p:bldP spid="13" grpId="0"/>
      <p:bldP spid="16" grpId="0" animBg="1"/>
      <p:bldP spid="17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60" y="533861"/>
            <a:ext cx="7572428" cy="10387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Goldilocks </a:t>
            </a:r>
            <a:r>
              <a:rPr lang="en-US" altLang="zh-CN" sz="2100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wanted to sit </a:t>
            </a: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down because she was </a:t>
            </a:r>
            <a:r>
              <a:rPr lang="en-US" altLang="zh-CN" sz="2100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tired</a:t>
            </a: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  <a:p>
            <a:pPr marL="267970">
              <a:lnSpc>
                <a:spcPct val="150000"/>
              </a:lnSpc>
            </a:pP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金凤花姑娘想坐下来，因为她累了。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1989" y="1571618"/>
            <a:ext cx="6572296" cy="391478"/>
          </a:xfrm>
          <a:prstGeom prst="rect">
            <a:avLst/>
          </a:prstGeom>
          <a:noFill/>
          <a:ln w="9525">
            <a:solidFill>
              <a:srgbClr val="FF3399"/>
            </a:solidFill>
          </a:ln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want to do </a:t>
            </a:r>
            <a:r>
              <a:rPr lang="en-US" altLang="zh-CN" sz="2100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想做某事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0550" y="2214560"/>
            <a:ext cx="5572164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100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want to go </a:t>
            </a: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for a walk. </a:t>
            </a: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我想去散步。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0551" y="2786064"/>
            <a:ext cx="6715172" cy="10387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tired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adj.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累的，疲惫的（主语是</a:t>
            </a:r>
            <a:r>
              <a:rPr lang="zh-CN" altLang="en-US" sz="2100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人</a:t>
            </a: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endParaRPr lang="en-US" altLang="zh-CN" sz="2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tiring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adj.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令人疲惫的（主语为</a:t>
            </a:r>
            <a:r>
              <a:rPr lang="zh-CN" altLang="en-US" sz="2100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物</a:t>
            </a: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0550" y="3857634"/>
            <a:ext cx="6429420" cy="10387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I’m tired. 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我累了。</a:t>
            </a:r>
            <a:endParaRPr lang="en-US" altLang="zh-CN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trip is so tiring. 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这段旅程太令人疲惫了。</a:t>
            </a:r>
          </a:p>
        </p:txBody>
      </p:sp>
      <p:sp>
        <p:nvSpPr>
          <p:cNvPr id="9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Post-reading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1707" y="656535"/>
            <a:ext cx="7040586" cy="10387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Then she </a:t>
            </a:r>
            <a:r>
              <a:rPr lang="en-US" altLang="zh-CN" sz="2100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tried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middle chair. It was not comfortable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100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either</a:t>
            </a: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  <a:p>
            <a:pPr marL="267970">
              <a:lnSpc>
                <a:spcPct val="150000"/>
              </a:lnSpc>
            </a:pP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然后她试了试那把中等大小的椅子。那把椅子也不舒服。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39652" y="1923678"/>
            <a:ext cx="4611576" cy="2007394"/>
          </a:xfrm>
          <a:prstGeom prst="rect">
            <a:avLst/>
          </a:prstGeom>
          <a:noFill/>
          <a:ln w="12700">
            <a:solidFill>
              <a:srgbClr val="FF3399"/>
            </a:solidFill>
          </a:ln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(1) try v. </a:t>
            </a: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尝试  过去式</a:t>
            </a: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tried</a:t>
            </a: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try</a:t>
            </a: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可作及物动词，也可作不及物动词。</a:t>
            </a:r>
            <a:endParaRPr lang="en-US" altLang="zh-CN" sz="2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try to do </a:t>
            </a:r>
            <a:r>
              <a:rPr lang="en-US" altLang="zh-CN" sz="2100" dirty="0" err="1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100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努力做某事</a:t>
            </a:r>
            <a:endParaRPr lang="en-US" altLang="zh-CN" sz="2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try doing </a:t>
            </a:r>
            <a:r>
              <a:rPr lang="en-US" altLang="zh-CN" sz="2100" dirty="0" err="1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100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试着做某事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39652" y="3931072"/>
            <a:ext cx="7286676" cy="10387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try to finish my homework before six o’clock. </a:t>
            </a:r>
          </a:p>
          <a:p>
            <a:pPr>
              <a:lnSpc>
                <a:spcPct val="150000"/>
              </a:lnSpc>
            </a:pP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我尽量六点之前完成作业。</a:t>
            </a:r>
          </a:p>
        </p:txBody>
      </p:sp>
      <p:sp>
        <p:nvSpPr>
          <p:cNvPr id="7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Post-reading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3538" y="789552"/>
            <a:ext cx="7643866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(2) either</a:t>
            </a: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100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adv.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也</a:t>
            </a: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（不）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490964" y="1587567"/>
          <a:ext cx="8240553" cy="32019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1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5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100" b="0" dirty="0">
                          <a:solidFill>
                            <a:srgbClr val="33CC33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either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100" b="0">
                          <a:solidFill>
                            <a:srgbClr val="33CC33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too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100" b="0">
                          <a:solidFill>
                            <a:srgbClr val="33CC33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also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70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1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否定句句末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1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肯定句句末，前面常用逗号隔开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1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肯定句，</a:t>
                      </a:r>
                      <a:r>
                        <a:rPr lang="en-US" altLang="zh-CN" sz="21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be</a:t>
                      </a:r>
                      <a:r>
                        <a:rPr lang="zh-CN" altLang="en-US" sz="21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动词、助动词、情态动词之后，行为动词之前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33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 can’t dance, </a:t>
                      </a:r>
                      <a:r>
                        <a:rPr lang="en-US" altLang="zh-CN" sz="21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either</a:t>
                      </a:r>
                      <a:r>
                        <a:rPr lang="en-US" altLang="zh-CN" sz="2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我也不会跳舞。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1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 can dance, </a:t>
                      </a:r>
                      <a:r>
                        <a:rPr lang="en-US" altLang="zh-CN" sz="2100" b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too</a:t>
                      </a:r>
                      <a:r>
                        <a:rPr lang="en-US" altLang="zh-CN" sz="21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1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我也会跳舞。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1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</a:t>
                      </a:r>
                      <a:r>
                        <a:rPr lang="en-US" altLang="zh-CN" sz="2100" b="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can </a:t>
                      </a:r>
                      <a:r>
                        <a:rPr lang="en-US" altLang="zh-CN" sz="2100" b="0" baseline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also </a:t>
                      </a:r>
                      <a:r>
                        <a:rPr lang="en-US" altLang="zh-CN" sz="2100" b="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dance. </a:t>
                      </a:r>
                      <a:r>
                        <a:rPr lang="zh-CN" altLang="en-US" sz="2100" b="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我也会跳舞。</a:t>
                      </a:r>
                      <a:endParaRPr lang="en-US" altLang="zh-CN" sz="2100" b="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100" b="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 </a:t>
                      </a:r>
                      <a:r>
                        <a:rPr lang="en-US" altLang="zh-CN" sz="2100" b="0" baseline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also</a:t>
                      </a:r>
                      <a:r>
                        <a:rPr lang="en-US" altLang="zh-CN" sz="2100" b="0" baseline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</a:t>
                      </a:r>
                      <a:r>
                        <a:rPr lang="en-US" altLang="zh-CN" sz="2100" b="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like dancing</a:t>
                      </a:r>
                      <a:r>
                        <a:rPr lang="en-US" altLang="zh-CN" sz="2100" b="0" baseline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.</a:t>
                      </a:r>
                      <a:r>
                        <a:rPr lang="zh-CN" altLang="en-US" sz="2100" b="0" baseline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我</a:t>
                      </a:r>
                      <a:r>
                        <a:rPr lang="zh-CN" altLang="en-US" sz="2100" b="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也喜欢跳舞。</a:t>
                      </a:r>
                      <a:endParaRPr lang="zh-CN" altLang="en-US" sz="21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Post-reading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099" y="1430452"/>
            <a:ext cx="7143800" cy="10387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 … soon the chair was </a:t>
            </a:r>
            <a:r>
              <a:rPr lang="en-US" altLang="zh-CN" sz="2100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pieces</a:t>
            </a: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 </a:t>
            </a:r>
          </a:p>
          <a:p>
            <a:pPr indent="267970"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</a:t>
            </a: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一会椅子就散架了。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0100" y="2735666"/>
            <a:ext cx="7143800" cy="18466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 pieces 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破碎 </a:t>
            </a:r>
            <a:endParaRPr lang="en-US" altLang="zh-CN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piece of… 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一张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片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块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…… 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后加不可数名词</a:t>
            </a:r>
            <a:endParaRPr lang="en-US" altLang="zh-CN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数量大于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piece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变为复数，如</a:t>
            </a:r>
            <a:r>
              <a:rPr lang="en-US" altLang="zh-CN" sz="21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two pieces of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paper 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两张纸</a:t>
            </a:r>
            <a:endParaRPr lang="en-US" altLang="zh-CN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zh-CN" altLang="en-US" sz="21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Post-reading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4761" y="3051937"/>
            <a:ext cx="7643866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6. Very soon she </a:t>
            </a:r>
            <a:r>
              <a:rPr lang="en-US" altLang="zh-CN" sz="210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was asleep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 it. 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很快她在小床上睡着了。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0514" y="3480565"/>
            <a:ext cx="6715172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asleep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10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adj.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睡着的  （只能作表语或宾语补足语）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0514" y="3909193"/>
            <a:ext cx="6072230" cy="10387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fall/be asleep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表示睡觉这一</a:t>
            </a:r>
            <a:r>
              <a:rPr lang="zh-CN" altLang="en-US" sz="210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状态</a:t>
            </a:r>
            <a:endParaRPr lang="en-US" altLang="zh-CN" sz="2100">
              <a:solidFill>
                <a:srgbClr val="FF3399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go to bed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1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sleep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表示睡觉这一</a:t>
            </a:r>
            <a:r>
              <a:rPr lang="zh-CN" altLang="en-US" sz="210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动作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7604" y="735546"/>
            <a:ext cx="6858048" cy="10387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5. She didn’t like the middle bed </a:t>
            </a:r>
            <a:r>
              <a:rPr lang="en-US" altLang="zh-CN" sz="210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or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big bed. </a:t>
            </a:r>
          </a:p>
          <a:p>
            <a:pPr>
              <a:lnSpc>
                <a:spcPct val="150000"/>
              </a:lnSpc>
            </a:pP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她不喜欢中等大小的床，也不喜欢大床。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0514" y="1796205"/>
            <a:ext cx="4643470" cy="391478"/>
          </a:xfrm>
          <a:prstGeom prst="rect">
            <a:avLst/>
          </a:prstGeom>
          <a:noFill/>
          <a:ln w="19050">
            <a:solidFill>
              <a:srgbClr val="FF3399"/>
            </a:solidFill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否定句中用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or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连接并列成分。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29075" y="2194681"/>
            <a:ext cx="6643734" cy="9094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 don’t like football </a:t>
            </a:r>
            <a:r>
              <a:rPr lang="en-US" altLang="zh-CN" sz="21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or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basketball.  </a:t>
            </a:r>
          </a:p>
          <a:p>
            <a:pPr>
              <a:lnSpc>
                <a:spcPct val="130000"/>
              </a:lnSpc>
            </a:pP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我不喜欢足球也不喜欢篮球。</a:t>
            </a:r>
          </a:p>
        </p:txBody>
      </p:sp>
      <p:sp>
        <p:nvSpPr>
          <p:cNvPr id="10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Post-reading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3000817" y="857235"/>
            <a:ext cx="1085129" cy="39147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8636" y="857235"/>
            <a:ext cx="7072362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7. The Three Bears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10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returned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三只熊回来了。</a:t>
            </a:r>
          </a:p>
        </p:txBody>
      </p:sp>
      <p:cxnSp>
        <p:nvCxnSpPr>
          <p:cNvPr id="5" name="直接箭头连接符 4"/>
          <p:cNvCxnSpPr/>
          <p:nvPr/>
        </p:nvCxnSpPr>
        <p:spPr>
          <a:xfrm>
            <a:off x="4286699" y="1063455"/>
            <a:ext cx="1071570" cy="571504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72516" y="1634958"/>
            <a:ext cx="2571768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不及物动词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，返回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1989" y="1857370"/>
            <a:ext cx="5357850" cy="152349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return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作</a:t>
            </a:r>
            <a:r>
              <a:rPr lang="zh-CN" altLang="en-US" sz="21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及物动词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时，意为“归还”。</a:t>
            </a:r>
            <a:endParaRPr lang="en-US" altLang="zh-CN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return sb. sth.=return sth. to sb.</a:t>
            </a:r>
          </a:p>
          <a:p>
            <a:pPr>
              <a:lnSpc>
                <a:spcPct val="150000"/>
              </a:lnSpc>
            </a:pP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归还某物给某人</a:t>
            </a:r>
            <a:endParaRPr lang="en-US" altLang="zh-CN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427" y="3643320"/>
            <a:ext cx="3929090" cy="10387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1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returned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book </a:t>
            </a:r>
            <a:r>
              <a:rPr lang="en-US" altLang="zh-CN" sz="21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Lucy.</a:t>
            </a:r>
          </a:p>
          <a:p>
            <a:pPr>
              <a:lnSpc>
                <a:spcPct val="150000"/>
              </a:lnSpc>
            </a:pP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我把书还给了露西。</a:t>
            </a:r>
          </a:p>
        </p:txBody>
      </p:sp>
      <p:sp>
        <p:nvSpPr>
          <p:cNvPr id="10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Post-reading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236" y="560530"/>
            <a:ext cx="7286676" cy="10387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8. Then Baby Bear </a:t>
            </a:r>
            <a:r>
              <a:rPr lang="en-US" altLang="zh-CN" sz="210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pointed at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little girl… </a:t>
            </a:r>
          </a:p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然后熊宝宝指着小女孩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endParaRPr lang="zh-CN" altLang="en-US" sz="21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989" y="1703538"/>
            <a:ext cx="7072362" cy="1038746"/>
          </a:xfrm>
          <a:prstGeom prst="rect">
            <a:avLst/>
          </a:prstGeom>
          <a:noFill/>
          <a:ln w="38100">
            <a:solidFill>
              <a:srgbClr val="FF3399"/>
            </a:solidFill>
          </a:ln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point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1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at 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zh-CN" altLang="en-US" sz="210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近指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）指着</a:t>
            </a:r>
            <a:endParaRPr lang="en-US" altLang="zh-CN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point </a:t>
            </a:r>
            <a:r>
              <a:rPr lang="en-US" altLang="zh-CN" sz="21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zh-CN" altLang="en-US" sz="210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远指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）指向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1989" y="2846546"/>
            <a:ext cx="6858048" cy="200739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points </a:t>
            </a:r>
            <a:r>
              <a:rPr lang="en-US" altLang="zh-CN" sz="21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at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book on this table. </a:t>
            </a:r>
          </a:p>
          <a:p>
            <a:pPr>
              <a:lnSpc>
                <a:spcPct val="150000"/>
              </a:lnSpc>
            </a:pP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他指着这张桌子上的书。</a:t>
            </a:r>
            <a:endParaRPr lang="en-US" altLang="zh-CN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points </a:t>
            </a:r>
            <a:r>
              <a:rPr lang="en-US" altLang="zh-CN" sz="21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hill in the distance. </a:t>
            </a:r>
          </a:p>
          <a:p>
            <a:pPr>
              <a:lnSpc>
                <a:spcPct val="150000"/>
              </a:lnSpc>
            </a:pP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他指向远方的山。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en-US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Post-reading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848602" y="2965144"/>
            <a:ext cx="2699385" cy="120824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54" name="Picture 5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1802943" y="995676"/>
            <a:ext cx="2843306" cy="107205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9155" name="Text Box 6"/>
          <p:cNvSpPr txBox="1"/>
          <p:nvPr/>
        </p:nvSpPr>
        <p:spPr>
          <a:xfrm>
            <a:off x="1173245" y="1235179"/>
            <a:ext cx="982504" cy="623240"/>
          </a:xfrm>
          <a:prstGeom prst="rect">
            <a:avLst/>
          </a:prstGeom>
          <a:noFill/>
          <a:ln w="9525">
            <a:noFill/>
          </a:ln>
        </p:spPr>
        <p:txBody>
          <a:bodyPr wrap="square" lIns="68574" tIns="34286" rIns="68574" bIns="34286">
            <a:spAutoFit/>
          </a:bodyPr>
          <a:lstStyle/>
          <a:p>
            <a:r>
              <a:rPr lang="en-US" altLang="zh-CN" sz="1800">
                <a:solidFill>
                  <a:srgbClr val="3333FF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walk</a:t>
            </a:r>
          </a:p>
          <a:p>
            <a:r>
              <a:rPr lang="en-US" altLang="zh-CN" sz="1800">
                <a:solidFill>
                  <a:srgbClr val="3333FF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pick</a:t>
            </a:r>
          </a:p>
        </p:txBody>
      </p:sp>
      <p:pic>
        <p:nvPicPr>
          <p:cNvPr id="49156" name="Picture 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5767057" y="992189"/>
            <a:ext cx="2699861" cy="127587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9157" name="Text Box 8"/>
          <p:cNvSpPr txBox="1"/>
          <p:nvPr/>
        </p:nvSpPr>
        <p:spPr>
          <a:xfrm>
            <a:off x="4952838" y="1265472"/>
            <a:ext cx="1183481" cy="346241"/>
          </a:xfrm>
          <a:prstGeom prst="rect">
            <a:avLst/>
          </a:prstGeom>
          <a:noFill/>
          <a:ln w="9525">
            <a:noFill/>
          </a:ln>
        </p:spPr>
        <p:txBody>
          <a:bodyPr wrap="square" lIns="68574" tIns="34286" rIns="68574" bIns="34286">
            <a:spAutoFit/>
          </a:bodyPr>
          <a:lstStyle/>
          <a:p>
            <a:r>
              <a:rPr lang="en-US" altLang="zh-CN" sz="1800">
                <a:solidFill>
                  <a:srgbClr val="3333FF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notice</a:t>
            </a:r>
          </a:p>
        </p:txBody>
      </p:sp>
      <p:sp>
        <p:nvSpPr>
          <p:cNvPr id="49158" name="Text Box 8"/>
          <p:cNvSpPr txBox="1"/>
          <p:nvPr/>
        </p:nvSpPr>
        <p:spPr>
          <a:xfrm>
            <a:off x="4612757" y="3278517"/>
            <a:ext cx="1116806" cy="623240"/>
          </a:xfrm>
          <a:prstGeom prst="rect">
            <a:avLst/>
          </a:prstGeom>
          <a:noFill/>
          <a:ln w="9525">
            <a:noFill/>
          </a:ln>
        </p:spPr>
        <p:txBody>
          <a:bodyPr wrap="square" lIns="68574" tIns="34286" rIns="68574" bIns="34286">
            <a:spAutoFit/>
          </a:bodyPr>
          <a:lstStyle/>
          <a:p>
            <a:r>
              <a:rPr lang="en-US" altLang="zh-CN" sz="1800">
                <a:solidFill>
                  <a:srgbClr val="3333FF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enter</a:t>
            </a:r>
          </a:p>
          <a:p>
            <a:r>
              <a:rPr lang="en-US" altLang="zh-CN" sz="1800">
                <a:solidFill>
                  <a:srgbClr val="3333FF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finish</a:t>
            </a:r>
          </a:p>
        </p:txBody>
      </p:sp>
      <p:pic>
        <p:nvPicPr>
          <p:cNvPr id="49161" name="Picture 5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5328084" y="2964667"/>
            <a:ext cx="3243739" cy="127539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9163" name="Text Box 8"/>
          <p:cNvSpPr txBox="1"/>
          <p:nvPr/>
        </p:nvSpPr>
        <p:spPr>
          <a:xfrm>
            <a:off x="5124116" y="4191930"/>
            <a:ext cx="3687737" cy="900239"/>
          </a:xfrm>
          <a:prstGeom prst="rect">
            <a:avLst/>
          </a:prstGeom>
          <a:noFill/>
          <a:ln w="9525">
            <a:noFill/>
          </a:ln>
        </p:spPr>
        <p:txBody>
          <a:bodyPr wrap="square" lIns="68574" tIns="34286" rIns="68574" bIns="34286">
            <a:spAutoFit/>
          </a:bodyPr>
          <a:lstStyle/>
          <a:p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She __________ the house and </a:t>
            </a:r>
          </a:p>
          <a:p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____________ all the food in the </a:t>
            </a:r>
          </a:p>
          <a:p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smallest bowl.</a:t>
            </a:r>
          </a:p>
        </p:txBody>
      </p:sp>
      <p:sp>
        <p:nvSpPr>
          <p:cNvPr id="49164" name="Text Box 8"/>
          <p:cNvSpPr txBox="1"/>
          <p:nvPr/>
        </p:nvSpPr>
        <p:spPr>
          <a:xfrm>
            <a:off x="1648961" y="2163262"/>
            <a:ext cx="4662011" cy="623240"/>
          </a:xfrm>
          <a:prstGeom prst="rect">
            <a:avLst/>
          </a:prstGeom>
          <a:noFill/>
          <a:ln w="9525">
            <a:noFill/>
          </a:ln>
        </p:spPr>
        <p:txBody>
          <a:bodyPr wrap="square" lIns="68574" tIns="34286" rIns="68574" bIns="34286">
            <a:spAutoFit/>
          </a:bodyPr>
          <a:lstStyle/>
          <a:p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She _________ in the forest </a:t>
            </a:r>
          </a:p>
          <a:p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and _________ some flowers.</a:t>
            </a:r>
          </a:p>
        </p:txBody>
      </p:sp>
      <p:sp>
        <p:nvSpPr>
          <p:cNvPr id="49165" name="Text Box 8"/>
          <p:cNvSpPr txBox="1"/>
          <p:nvPr/>
        </p:nvSpPr>
        <p:spPr>
          <a:xfrm>
            <a:off x="5372806" y="2431093"/>
            <a:ext cx="5256371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sz="1800" dirty="0"/>
              <a:t>She ___________ a little house. </a:t>
            </a:r>
          </a:p>
        </p:txBody>
      </p:sp>
      <p:sp>
        <p:nvSpPr>
          <p:cNvPr id="49166" name="文本框 49165"/>
          <p:cNvSpPr txBox="1"/>
          <p:nvPr/>
        </p:nvSpPr>
        <p:spPr>
          <a:xfrm>
            <a:off x="1536432" y="966519"/>
            <a:ext cx="599599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9167" name="文本框 49166"/>
          <p:cNvSpPr txBox="1"/>
          <p:nvPr/>
        </p:nvSpPr>
        <p:spPr>
          <a:xfrm>
            <a:off x="4871361" y="3012769"/>
            <a:ext cx="599599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9168" name="文本框 49167"/>
          <p:cNvSpPr txBox="1"/>
          <p:nvPr/>
        </p:nvSpPr>
        <p:spPr>
          <a:xfrm>
            <a:off x="1442361" y="3012769"/>
            <a:ext cx="599599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sz="1800"/>
              <a:t>3</a:t>
            </a:r>
          </a:p>
        </p:txBody>
      </p:sp>
      <p:sp>
        <p:nvSpPr>
          <p:cNvPr id="49169" name="文本框 49168"/>
          <p:cNvSpPr txBox="1"/>
          <p:nvPr/>
        </p:nvSpPr>
        <p:spPr>
          <a:xfrm>
            <a:off x="5312235" y="947261"/>
            <a:ext cx="599599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sz="1800"/>
              <a:t>2</a:t>
            </a:r>
          </a:p>
        </p:txBody>
      </p:sp>
      <p:sp>
        <p:nvSpPr>
          <p:cNvPr id="49173" name="文本框 49172"/>
          <p:cNvSpPr txBox="1"/>
          <p:nvPr/>
        </p:nvSpPr>
        <p:spPr>
          <a:xfrm>
            <a:off x="2322760" y="2170675"/>
            <a:ext cx="1458278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walk</a:t>
            </a:r>
            <a:r>
              <a:rPr lang="en-US" altLang="zh-CN" sz="1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ed</a:t>
            </a:r>
          </a:p>
        </p:txBody>
      </p:sp>
      <p:sp>
        <p:nvSpPr>
          <p:cNvPr id="49174" name="文本框 49173"/>
          <p:cNvSpPr txBox="1"/>
          <p:nvPr/>
        </p:nvSpPr>
        <p:spPr>
          <a:xfrm>
            <a:off x="2351952" y="2463738"/>
            <a:ext cx="1458278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pick</a:t>
            </a:r>
            <a:r>
              <a:rPr lang="en-US" altLang="zh-CN" sz="1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ed</a:t>
            </a:r>
          </a:p>
        </p:txBody>
      </p:sp>
      <p:sp>
        <p:nvSpPr>
          <p:cNvPr id="49175" name="文本框 49174"/>
          <p:cNvSpPr txBox="1"/>
          <p:nvPr/>
        </p:nvSpPr>
        <p:spPr>
          <a:xfrm>
            <a:off x="5938503" y="4191930"/>
            <a:ext cx="1458278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enter</a:t>
            </a:r>
            <a:r>
              <a:rPr lang="en-US" altLang="zh-CN" sz="1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ed</a:t>
            </a:r>
          </a:p>
        </p:txBody>
      </p:sp>
      <p:sp>
        <p:nvSpPr>
          <p:cNvPr id="49176" name="文本框 49175"/>
          <p:cNvSpPr txBox="1"/>
          <p:nvPr/>
        </p:nvSpPr>
        <p:spPr>
          <a:xfrm>
            <a:off x="5459395" y="4458783"/>
            <a:ext cx="1458278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finish</a:t>
            </a:r>
            <a:r>
              <a:rPr lang="en-US" altLang="zh-CN" sz="1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ed</a:t>
            </a:r>
          </a:p>
        </p:txBody>
      </p:sp>
      <p:sp>
        <p:nvSpPr>
          <p:cNvPr id="49177" name="文本框 49176"/>
          <p:cNvSpPr txBox="1"/>
          <p:nvPr/>
        </p:nvSpPr>
        <p:spPr>
          <a:xfrm>
            <a:off x="6177192" y="2430141"/>
            <a:ext cx="979576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notice</a:t>
            </a:r>
            <a:r>
              <a:rPr lang="en-US" altLang="zh-CN" sz="1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49179" name="文本框 49178"/>
          <p:cNvSpPr txBox="1"/>
          <p:nvPr/>
        </p:nvSpPr>
        <p:spPr>
          <a:xfrm>
            <a:off x="2396635" y="993771"/>
            <a:ext cx="1134428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First</a:t>
            </a:r>
          </a:p>
        </p:txBody>
      </p:sp>
      <p:sp>
        <p:nvSpPr>
          <p:cNvPr id="49180" name="文本框 49179"/>
          <p:cNvSpPr txBox="1"/>
          <p:nvPr/>
        </p:nvSpPr>
        <p:spPr>
          <a:xfrm>
            <a:off x="1924099" y="2941659"/>
            <a:ext cx="1134428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Then</a:t>
            </a:r>
          </a:p>
        </p:txBody>
      </p:sp>
      <p:sp>
        <p:nvSpPr>
          <p:cNvPr id="49181" name="文本框 49180"/>
          <p:cNvSpPr txBox="1"/>
          <p:nvPr/>
        </p:nvSpPr>
        <p:spPr>
          <a:xfrm>
            <a:off x="5873214" y="998619"/>
            <a:ext cx="1134428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Next</a:t>
            </a:r>
          </a:p>
        </p:txBody>
      </p:sp>
      <p:sp>
        <p:nvSpPr>
          <p:cNvPr id="49182" name="文本框 49181"/>
          <p:cNvSpPr txBox="1"/>
          <p:nvPr/>
        </p:nvSpPr>
        <p:spPr>
          <a:xfrm>
            <a:off x="5647172" y="2955619"/>
            <a:ext cx="1297305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Finally</a:t>
            </a:r>
          </a:p>
        </p:txBody>
      </p:sp>
      <p:sp>
        <p:nvSpPr>
          <p:cNvPr id="10" name="矩形 9"/>
          <p:cNvSpPr/>
          <p:nvPr/>
        </p:nvSpPr>
        <p:spPr>
          <a:xfrm>
            <a:off x="94030" y="594263"/>
            <a:ext cx="1830069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Look and fill</a:t>
            </a:r>
          </a:p>
        </p:txBody>
      </p:sp>
      <p:sp>
        <p:nvSpPr>
          <p:cNvPr id="34" name="Text Box 6"/>
          <p:cNvSpPr txBox="1"/>
          <p:nvPr/>
        </p:nvSpPr>
        <p:spPr>
          <a:xfrm>
            <a:off x="1115616" y="3307470"/>
            <a:ext cx="696951" cy="623240"/>
          </a:xfrm>
          <a:prstGeom prst="rect">
            <a:avLst/>
          </a:prstGeom>
          <a:noFill/>
          <a:ln w="9525">
            <a:noFill/>
          </a:ln>
        </p:spPr>
        <p:txBody>
          <a:bodyPr wrap="square" lIns="68574" tIns="34286" rIns="68574" bIns="34286">
            <a:spAutoFit/>
          </a:bodyPr>
          <a:lstStyle/>
          <a:p>
            <a:r>
              <a:rPr lang="en-US" altLang="zh-CN" sz="1800">
                <a:solidFill>
                  <a:srgbClr val="3333FF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knock</a:t>
            </a:r>
          </a:p>
          <a:p>
            <a:r>
              <a:rPr lang="en-US" altLang="zh-CN" sz="1800">
                <a:solidFill>
                  <a:srgbClr val="3333FF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push</a:t>
            </a:r>
          </a:p>
        </p:txBody>
      </p:sp>
      <p:sp>
        <p:nvSpPr>
          <p:cNvPr id="35" name="Text Box 8"/>
          <p:cNvSpPr txBox="1"/>
          <p:nvPr/>
        </p:nvSpPr>
        <p:spPr>
          <a:xfrm>
            <a:off x="1420929" y="4355512"/>
            <a:ext cx="3559359" cy="623240"/>
          </a:xfrm>
          <a:prstGeom prst="rect">
            <a:avLst/>
          </a:prstGeom>
          <a:noFill/>
          <a:ln w="9525">
            <a:noFill/>
          </a:ln>
        </p:spPr>
        <p:txBody>
          <a:bodyPr wrap="square" lIns="68574" tIns="34286" rIns="68574" bIns="34286">
            <a:spAutoFit/>
          </a:bodyPr>
          <a:lstStyle/>
          <a:p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Goldilocks _________ on the</a:t>
            </a:r>
          </a:p>
          <a:p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door and __________ it.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2627668" y="4353948"/>
            <a:ext cx="1458278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knock</a:t>
            </a:r>
            <a:r>
              <a:rPr lang="en-US" altLang="zh-CN" sz="1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ed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2573778" y="4626327"/>
            <a:ext cx="1458278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push</a:t>
            </a:r>
            <a:r>
              <a:rPr lang="en-US" altLang="zh-CN" sz="1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ed</a:t>
            </a:r>
          </a:p>
        </p:txBody>
      </p:sp>
      <p:sp>
        <p:nvSpPr>
          <p:cNvPr id="31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Revision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49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  <p:bldP spid="49157" grpId="0"/>
      <p:bldP spid="49158" grpId="0"/>
      <p:bldP spid="49163" grpId="0"/>
      <p:bldP spid="49164" grpId="0"/>
      <p:bldP spid="49165" grpId="0"/>
      <p:bldP spid="49166" grpId="0"/>
      <p:bldP spid="49167" grpId="0"/>
      <p:bldP spid="49168" grpId="0"/>
      <p:bldP spid="49169" grpId="0"/>
      <p:bldP spid="49173" grpId="0"/>
      <p:bldP spid="49174" grpId="0"/>
      <p:bldP spid="49175" grpId="0"/>
      <p:bldP spid="49176" grpId="0"/>
      <p:bldP spid="49179" grpId="0"/>
      <p:bldP spid="49180" grpId="0"/>
      <p:bldP spid="49181" grpId="0"/>
      <p:bldP spid="49182" grpId="0"/>
      <p:bldP spid="34" grpId="0"/>
      <p:bldP spid="35" grpId="0"/>
      <p:bldP spid="36" grpId="0"/>
      <p:bldP spid="3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2416" y="868189"/>
            <a:ext cx="6715172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9. There’s the bad girl. 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那个坏女孩在那儿。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9607" y="1654008"/>
            <a:ext cx="6715172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倒装句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，正常语序为：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bad girl is there!</a:t>
            </a:r>
            <a:endParaRPr lang="zh-CN" altLang="en-US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6310" y="2379350"/>
            <a:ext cx="5572164" cy="10387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Here comes the bus. 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公共汽车来了。</a:t>
            </a:r>
            <a:endParaRPr lang="en-US" altLang="zh-CN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Here you are. 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给你。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6730" y="3654272"/>
            <a:ext cx="7072362" cy="10387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603885" indent="-603885">
              <a:lnSpc>
                <a:spcPct val="150000"/>
              </a:lnSpc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Tips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主语是名词，谓语动词提到主语之前，构成完全倒装；主语是代词时，主谓不倒装。</a:t>
            </a:r>
          </a:p>
        </p:txBody>
      </p:sp>
      <p:sp>
        <p:nvSpPr>
          <p:cNvPr id="8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Post-reading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831123"/>
            <a:ext cx="6572296" cy="200739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402590" indent="-402590"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10. … Goldilocks jumped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10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out of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bed and hurried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10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out of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house </a:t>
            </a:r>
            <a:r>
              <a:rPr lang="en-US" altLang="zh-CN" sz="210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without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her basket. </a:t>
            </a:r>
          </a:p>
          <a:p>
            <a:pPr marL="402590"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金凤花姑娘从床上跳下来，没有拿篮子就跑出了房间。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09682" y="3003798"/>
            <a:ext cx="7215238" cy="152349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out of           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从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出来</a:t>
            </a:r>
            <a:endParaRPr lang="en-US" altLang="zh-CN" sz="21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without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en-US" altLang="zh-CN" sz="2100" i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prep. 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无，没有（后加</a:t>
            </a:r>
            <a:r>
              <a:rPr lang="en-US" altLang="zh-CN" sz="2100" i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n./V-ing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   </a:t>
            </a:r>
            <a:endParaRPr lang="en-US" altLang="zh-CN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 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反义词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with</a:t>
            </a:r>
            <a:endParaRPr lang="zh-CN" altLang="en-US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Post-reading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521550" y="1437624"/>
            <a:ext cx="4714908" cy="78581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1) First, she tried the big chair.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1235930" y="2580632"/>
            <a:ext cx="5357850" cy="85725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2) Then she tried the middle chair.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2378938" y="3921900"/>
            <a:ext cx="5715040" cy="857256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3) Finally, she tried the small chair.</a:t>
            </a:r>
          </a:p>
        </p:txBody>
      </p:sp>
      <p:sp>
        <p:nvSpPr>
          <p:cNvPr id="7" name="矩形 6"/>
          <p:cNvSpPr/>
          <p:nvPr/>
        </p:nvSpPr>
        <p:spPr>
          <a:xfrm>
            <a:off x="143508" y="649695"/>
            <a:ext cx="5724636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 Look at the sentences. Read and act.</a:t>
            </a:r>
          </a:p>
        </p:txBody>
      </p:sp>
      <p:sp>
        <p:nvSpPr>
          <p:cNvPr id="8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Production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5739" y="1391603"/>
            <a:ext cx="8752523" cy="4269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pick up/very big bowl/didn’t like/too hot</a:t>
            </a:r>
          </a:p>
          <a:p>
            <a:endParaRPr lang="en-US" altLang="zh-CN" sz="210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210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210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1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pick up/big bowl/didn’t like/too cold</a:t>
            </a:r>
          </a:p>
          <a:p>
            <a:endParaRPr lang="en-US" altLang="zh-CN" sz="210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210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210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1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pick up/small bowl/like/good</a:t>
            </a:r>
          </a:p>
          <a:p>
            <a:endParaRPr lang="en-US" altLang="zh-CN" sz="21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21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21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endParaRPr lang="zh-CN" altLang="en-US" sz="21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514" y="1748791"/>
            <a:ext cx="8380095" cy="9094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100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First</a:t>
            </a: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 Goldilocks picked up the very big bowl. But she didn’t like it because it’s too hot. </a:t>
            </a:r>
            <a:endParaRPr lang="zh-CN" altLang="en-US" sz="2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739" y="3072289"/>
            <a:ext cx="8101013" cy="9094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Then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 Goldilocks picked up the big bowl. But she didn’t like it because it’s too cold. </a:t>
            </a:r>
            <a:endParaRPr lang="zh-CN" altLang="en-US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5739" y="4433411"/>
            <a:ext cx="8380095" cy="48936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Finally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 Goldilocks picked up the small bowl. She liked it because it’s good.</a:t>
            </a:r>
            <a:endParaRPr lang="zh-CN" altLang="en-US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5416" y="667963"/>
            <a:ext cx="8845868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Now write some new sentences using </a:t>
            </a:r>
            <a:r>
              <a:rPr lang="en-US" altLang="zh-CN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first, next/then</a:t>
            </a:r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and </a:t>
            </a:r>
            <a:r>
              <a:rPr lang="en-US" altLang="zh-CN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finally</a:t>
            </a:r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Post-reading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949654" y="1334637"/>
            <a:ext cx="7257548" cy="3629640"/>
            <a:chOff x="986351" y="1025550"/>
            <a:chExt cx="7257548" cy="3629640"/>
          </a:xfrm>
        </p:grpSpPr>
        <p:pic>
          <p:nvPicPr>
            <p:cNvPr id="3" name="图片 2" descr="图片edsf1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986351" y="1025550"/>
              <a:ext cx="7257548" cy="3327434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251243" y="2100645"/>
              <a:ext cx="4714908" cy="255454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3200" b="1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defRPr>
              </a:lvl1pPr>
            </a:lstStyle>
            <a:p>
              <a:pPr marL="267970" indent="-267970"/>
              <a:r>
                <a:rPr lang="en-US" altLang="zh-CN" dirty="0"/>
                <a:t>7 Read the story in Activity 2 again. Imagine what will happen next. Write at least three sentences.</a:t>
              </a:r>
            </a:p>
          </p:txBody>
        </p:sp>
      </p:grpSp>
      <p:sp>
        <p:nvSpPr>
          <p:cNvPr id="7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Post-reading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7401" y="1545637"/>
            <a:ext cx="8501122" cy="25874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57175" indent="-257175">
              <a:lnSpc>
                <a:spcPct val="130000"/>
              </a:lnSpc>
            </a:pP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一、用词汇适当的形式填空。</a:t>
            </a:r>
            <a:endParaRPr lang="en-US" altLang="zh-CN" sz="2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3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1. _______ (one), it is cheap; second, it is very quick.</a:t>
            </a:r>
          </a:p>
          <a:p>
            <a:pPr marL="257175" indent="-257175">
              <a:lnSpc>
                <a:spcPct val="13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2. The old man _______ (point) at the stone and told us a story.</a:t>
            </a:r>
          </a:p>
          <a:p>
            <a:pPr marL="257175" indent="-257175">
              <a:lnSpc>
                <a:spcPct val="13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3. Tom is too heavy, and the chair under him is in _______ (piece).</a:t>
            </a:r>
          </a:p>
          <a:p>
            <a:pPr marL="257175" indent="-257175">
              <a:lnSpc>
                <a:spcPct val="13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4. He was very tired and soon was _______ (sleep).</a:t>
            </a:r>
          </a:p>
          <a:p>
            <a:pPr marL="257175" indent="-257175">
              <a:lnSpc>
                <a:spcPct val="13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5. Goldilocks hurried out of the house _______ (without) her basket.</a:t>
            </a:r>
            <a:endParaRPr lang="zh-CN" altLang="en-US" sz="2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55565" y="1996172"/>
            <a:ext cx="678754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First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28386" y="2424804"/>
            <a:ext cx="1214446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pointed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54799" y="2857624"/>
            <a:ext cx="1214446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pieces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88625" y="3273208"/>
            <a:ext cx="1214446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asleep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63403" y="3672624"/>
            <a:ext cx="1214446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without</a:t>
            </a:r>
          </a:p>
        </p:txBody>
      </p:sp>
      <p:sp>
        <p:nvSpPr>
          <p:cNvPr id="10" name="TextBox 16"/>
          <p:cNvSpPr txBox="1"/>
          <p:nvPr/>
        </p:nvSpPr>
        <p:spPr>
          <a:xfrm>
            <a:off x="71437" y="668633"/>
            <a:ext cx="9072563" cy="4385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defTabSz="514350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Test</a:t>
            </a:r>
          </a:p>
        </p:txBody>
      </p:sp>
      <p:sp>
        <p:nvSpPr>
          <p:cNvPr id="11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Post-reading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731" y="735546"/>
            <a:ext cx="7276633" cy="430925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 单项选择。</a:t>
            </a:r>
            <a:endParaRPr lang="en-US" altLang="zh-CN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   )1. It’s not polite to point _______ others with your fingers.</a:t>
            </a:r>
          </a:p>
          <a:p>
            <a:pPr marL="670560">
              <a:lnSpc>
                <a:spcPct val="11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at               B. to		       C. out           D. in</a:t>
            </a:r>
          </a:p>
          <a:p>
            <a:pPr>
              <a:lnSpc>
                <a:spcPct val="11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   )2. I hurried to school without _______ breakfast.</a:t>
            </a:r>
          </a:p>
          <a:p>
            <a:pPr marL="257175" indent="413385">
              <a:lnSpc>
                <a:spcPct val="11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had            B. having          C. have         D. has</a:t>
            </a:r>
          </a:p>
          <a:p>
            <a:pPr marL="257175" indent="-257175">
              <a:lnSpc>
                <a:spcPct val="11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   )3. “I won’t _______ to this place!” Tom said angrily.</a:t>
            </a:r>
          </a:p>
          <a:p>
            <a:pPr marL="257175" indent="413385">
              <a:lnSpc>
                <a:spcPct val="11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A. return        B. return back   C. returned   D. returned back</a:t>
            </a:r>
          </a:p>
          <a:p>
            <a:pPr marL="257175" indent="-257175">
              <a:lnSpc>
                <a:spcPct val="11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   )4. The story is so interesting and I _______ like it.</a:t>
            </a:r>
          </a:p>
          <a:p>
            <a:pPr marL="257175" indent="413385">
              <a:lnSpc>
                <a:spcPct val="11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either          B. too                C. also         D. so</a:t>
            </a:r>
          </a:p>
          <a:p>
            <a:pPr marL="670560" indent="-670560">
              <a:lnSpc>
                <a:spcPct val="11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   )5. Tony didn’t play football _______ go shopping yesterday. He stayed at home.</a:t>
            </a:r>
          </a:p>
          <a:p>
            <a:pPr marL="257175" indent="413385">
              <a:lnSpc>
                <a:spcPct val="11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and             B. but                C. so            D. or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8411" y="1111557"/>
            <a:ext cx="357190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1657" y="3920433"/>
            <a:ext cx="357190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1656" y="3231538"/>
            <a:ext cx="357188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31655" y="2524336"/>
            <a:ext cx="357190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31655" y="1821753"/>
            <a:ext cx="357190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Post-reading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27424" y="1161049"/>
            <a:ext cx="4572032" cy="2515076"/>
          </a:xfrm>
          <a:prstGeom prst="rect">
            <a:avLst/>
          </a:prstGeom>
          <a:noFill/>
          <a:ln w="28575">
            <a:solidFill>
              <a:srgbClr val="FF6699"/>
            </a:solidFill>
            <a:prstDash val="sysDot"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</a:t>
            </a: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词汇：</a:t>
            </a:r>
            <a:endParaRPr lang="zh-CN" altLang="en-US" sz="2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Words: either, piece, asleep, return, cry, </a:t>
            </a:r>
          </a:p>
          <a:p>
            <a:pPr marL="81089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point, shout, jump, without, part  </a:t>
            </a:r>
            <a:endParaRPr lang="en-US" altLang="zh-CN" sz="2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Phrases: in pieces, at first, point out</a:t>
            </a:r>
            <a:endParaRPr lang="en-US" altLang="zh-CN" sz="2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328085" y="1113589"/>
            <a:ext cx="3500462" cy="3461861"/>
          </a:xfrm>
          <a:prstGeom prst="rect">
            <a:avLst/>
          </a:prstGeom>
          <a:ln w="19050">
            <a:solidFill>
              <a:srgbClr val="B2FCA6"/>
            </a:solidFill>
            <a:prstDash val="lgDash"/>
          </a:ln>
        </p:spPr>
        <p:txBody>
          <a:bodyPr wrap="square" lIns="68580" tIns="34290" rIns="68580" bIns="34290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句型：</a:t>
            </a:r>
            <a:endParaRPr lang="zh-CN" altLang="en-US" sz="2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(1) Goldilocks wanted to…</a:t>
            </a:r>
            <a:endParaRPr lang="en-US" altLang="zh-CN" sz="2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marL="402590" indent="-40259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(2) It was not comfortable either.</a:t>
            </a:r>
            <a:endParaRPr lang="en-US" altLang="zh-CN" sz="2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(3) Very soon she was asleep…</a:t>
            </a:r>
            <a:endParaRPr lang="en-US" altLang="zh-CN" sz="2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(4) Next, …        </a:t>
            </a:r>
            <a:endParaRPr lang="en-US" altLang="zh-CN" sz="2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(5) Then…</a:t>
            </a:r>
            <a:endParaRPr lang="zh-CN" altLang="en-US" sz="2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27423" y="3685356"/>
            <a:ext cx="4808458" cy="1038746"/>
          </a:xfrm>
          <a:prstGeom prst="rect">
            <a:avLst/>
          </a:prstGeom>
          <a:ln w="19050">
            <a:solidFill>
              <a:srgbClr val="0000FF"/>
            </a:solidFill>
            <a:prstDash val="dash"/>
          </a:ln>
        </p:spPr>
        <p:txBody>
          <a:bodyPr wrap="square" lIns="68580" tIns="34290" rIns="68580" bIns="34290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</a:t>
            </a: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语法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规则动词的过去式、一般过去时的用法</a:t>
            </a:r>
            <a:endParaRPr lang="zh-CN" altLang="en-US" sz="2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7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 animBg="1"/>
      <p:bldP spid="11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4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Homework</a:t>
            </a:r>
          </a:p>
        </p:txBody>
      </p:sp>
      <p:grpSp>
        <p:nvGrpSpPr>
          <p:cNvPr id="4" name="组合 88"/>
          <p:cNvGrpSpPr/>
          <p:nvPr/>
        </p:nvGrpSpPr>
        <p:grpSpPr>
          <a:xfrm>
            <a:off x="899592" y="1275607"/>
            <a:ext cx="7584371" cy="2825969"/>
            <a:chOff x="1039753" y="1923413"/>
            <a:chExt cx="10112494" cy="3767959"/>
          </a:xfrm>
        </p:grpSpPr>
        <p:grpSp>
          <p:nvGrpSpPr>
            <p:cNvPr id="5" name="组合 135"/>
            <p:cNvGrpSpPr/>
            <p:nvPr/>
          </p:nvGrpSpPr>
          <p:grpSpPr>
            <a:xfrm>
              <a:off x="1039753" y="1923413"/>
              <a:ext cx="10112494" cy="3767959"/>
              <a:chOff x="-405595" y="915022"/>
              <a:chExt cx="13023569" cy="4933975"/>
            </a:xfrm>
          </p:grpSpPr>
          <p:sp>
            <p:nvSpPr>
              <p:cNvPr id="7" name="圆角矩形 17"/>
              <p:cNvSpPr/>
              <p:nvPr/>
            </p:nvSpPr>
            <p:spPr>
              <a:xfrm>
                <a:off x="-405595" y="1073088"/>
                <a:ext cx="13023569" cy="4775909"/>
              </a:xfrm>
              <a:prstGeom prst="roundRect">
                <a:avLst>
                  <a:gd name="adj" fmla="val 5421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9050" h="12700" prst="coolSlant"/>
              </a:sp3d>
            </p:spPr>
            <p:txBody>
              <a:bodyPr rtlCol="0" anchor="ctr"/>
              <a:lstStyle/>
              <a:p>
                <a:pPr algn="ctr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圆角矩形 18"/>
              <p:cNvSpPr/>
              <p:nvPr/>
            </p:nvSpPr>
            <p:spPr>
              <a:xfrm>
                <a:off x="-188523" y="1269640"/>
                <a:ext cx="12576250" cy="4443119"/>
              </a:xfrm>
              <a:prstGeom prst="roundRect">
                <a:avLst>
                  <a:gd name="adj" fmla="val 2201"/>
                </a:avLst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algn="ctr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9" name="组合 119"/>
              <p:cNvGrpSpPr/>
              <p:nvPr/>
            </p:nvGrpSpPr>
            <p:grpSpPr>
              <a:xfrm>
                <a:off x="1316421" y="915022"/>
                <a:ext cx="9695793" cy="599736"/>
                <a:chOff x="2885658" y="1419534"/>
                <a:chExt cx="7475748" cy="599736"/>
              </a:xfrm>
            </p:grpSpPr>
            <p:grpSp>
              <p:nvGrpSpPr>
                <p:cNvPr id="11" name="组合 104"/>
                <p:cNvGrpSpPr/>
                <p:nvPr/>
              </p:nvGrpSpPr>
              <p:grpSpPr>
                <a:xfrm>
                  <a:off x="2885658" y="1419534"/>
                  <a:ext cx="2262617" cy="599736"/>
                  <a:chOff x="3734206" y="1430045"/>
                  <a:chExt cx="2262617" cy="599736"/>
                </a:xfrm>
              </p:grpSpPr>
              <p:grpSp>
                <p:nvGrpSpPr>
                  <p:cNvPr id="64" name="组合 83"/>
                  <p:cNvGrpSpPr/>
                  <p:nvPr/>
                </p:nvGrpSpPr>
                <p:grpSpPr>
                  <a:xfrm>
                    <a:off x="4244699" y="1430045"/>
                    <a:ext cx="220646" cy="599736"/>
                    <a:chOff x="4621429" y="1440947"/>
                    <a:chExt cx="220646" cy="599736"/>
                  </a:xfrm>
                </p:grpSpPr>
                <p:sp>
                  <p:nvSpPr>
                    <p:cNvPr id="85" name="椭圆 84"/>
                    <p:cNvSpPr/>
                    <p:nvPr/>
                  </p:nvSpPr>
                  <p:spPr>
                    <a:xfrm flipH="1">
                      <a:off x="4621429" y="1820040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86" name="椭圆 85"/>
                    <p:cNvSpPr/>
                    <p:nvPr/>
                  </p:nvSpPr>
                  <p:spPr>
                    <a:xfrm flipH="1">
                      <a:off x="4641492" y="1840097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87" name="圆角矩形 96"/>
                    <p:cNvSpPr/>
                    <p:nvPr/>
                  </p:nvSpPr>
                  <p:spPr>
                    <a:xfrm flipH="1">
                      <a:off x="4759206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88" name="圆角矩形 97"/>
                    <p:cNvSpPr/>
                    <p:nvPr/>
                  </p:nvSpPr>
                  <p:spPr>
                    <a:xfrm flipH="1">
                      <a:off x="4688517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  <p:grpSp>
                <p:nvGrpSpPr>
                  <p:cNvPr id="65" name="组合 82"/>
                  <p:cNvGrpSpPr/>
                  <p:nvPr/>
                </p:nvGrpSpPr>
                <p:grpSpPr>
                  <a:xfrm>
                    <a:off x="3734206" y="1430045"/>
                    <a:ext cx="220646" cy="599736"/>
                    <a:chOff x="4339321" y="1440947"/>
                    <a:chExt cx="220646" cy="599736"/>
                  </a:xfrm>
                </p:grpSpPr>
                <p:sp>
                  <p:nvSpPr>
                    <p:cNvPr id="81" name="椭圆 59"/>
                    <p:cNvSpPr/>
                    <p:nvPr/>
                  </p:nvSpPr>
                  <p:spPr>
                    <a:xfrm flipH="1">
                      <a:off x="4339321" y="1820040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82" name="椭圆 60"/>
                    <p:cNvSpPr/>
                    <p:nvPr/>
                  </p:nvSpPr>
                  <p:spPr>
                    <a:xfrm flipH="1">
                      <a:off x="4359385" y="1840097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83" name="圆角矩形 61"/>
                    <p:cNvSpPr/>
                    <p:nvPr/>
                  </p:nvSpPr>
                  <p:spPr>
                    <a:xfrm flipH="1">
                      <a:off x="4470437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84" name="圆角矩形 62"/>
                    <p:cNvSpPr/>
                    <p:nvPr/>
                  </p:nvSpPr>
                  <p:spPr>
                    <a:xfrm flipH="1">
                      <a:off x="4399747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  <p:grpSp>
                <p:nvGrpSpPr>
                  <p:cNvPr id="66" name="组合 85"/>
                  <p:cNvGrpSpPr/>
                  <p:nvPr/>
                </p:nvGrpSpPr>
                <p:grpSpPr>
                  <a:xfrm>
                    <a:off x="5265685" y="1430045"/>
                    <a:ext cx="220646" cy="599736"/>
                    <a:chOff x="5670727" y="1440947"/>
                    <a:chExt cx="220646" cy="599736"/>
                  </a:xfrm>
                </p:grpSpPr>
                <p:sp>
                  <p:nvSpPr>
                    <p:cNvPr id="77" name="椭圆 76"/>
                    <p:cNvSpPr/>
                    <p:nvPr/>
                  </p:nvSpPr>
                  <p:spPr>
                    <a:xfrm flipH="1">
                      <a:off x="5670727" y="1820040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78" name="椭圆 77"/>
                    <p:cNvSpPr/>
                    <p:nvPr/>
                  </p:nvSpPr>
                  <p:spPr>
                    <a:xfrm flipH="1">
                      <a:off x="5690790" y="1840097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79" name="圆角矩形 88"/>
                    <p:cNvSpPr/>
                    <p:nvPr/>
                  </p:nvSpPr>
                  <p:spPr>
                    <a:xfrm flipH="1">
                      <a:off x="5808504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80" name="圆角矩形 58"/>
                    <p:cNvSpPr/>
                    <p:nvPr/>
                  </p:nvSpPr>
                  <p:spPr>
                    <a:xfrm flipH="1">
                      <a:off x="5737815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  <p:grpSp>
                <p:nvGrpSpPr>
                  <p:cNvPr id="67" name="组合 84"/>
                  <p:cNvGrpSpPr/>
                  <p:nvPr/>
                </p:nvGrpSpPr>
                <p:grpSpPr>
                  <a:xfrm>
                    <a:off x="4755192" y="1430045"/>
                    <a:ext cx="220646" cy="599736"/>
                    <a:chOff x="5388619" y="1440947"/>
                    <a:chExt cx="220646" cy="599736"/>
                  </a:xfrm>
                </p:grpSpPr>
                <p:sp>
                  <p:nvSpPr>
                    <p:cNvPr id="73" name="椭圆 72"/>
                    <p:cNvSpPr/>
                    <p:nvPr/>
                  </p:nvSpPr>
                  <p:spPr>
                    <a:xfrm flipH="1">
                      <a:off x="5388619" y="1820040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74" name="椭圆 73"/>
                    <p:cNvSpPr/>
                    <p:nvPr/>
                  </p:nvSpPr>
                  <p:spPr>
                    <a:xfrm flipH="1">
                      <a:off x="5408683" y="1840097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75" name="圆角矩形 84"/>
                    <p:cNvSpPr/>
                    <p:nvPr/>
                  </p:nvSpPr>
                  <p:spPr>
                    <a:xfrm flipH="1">
                      <a:off x="5519735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76" name="圆角矩形 85"/>
                    <p:cNvSpPr/>
                    <p:nvPr/>
                  </p:nvSpPr>
                  <p:spPr>
                    <a:xfrm flipH="1">
                      <a:off x="5449045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  <p:grpSp>
                <p:nvGrpSpPr>
                  <p:cNvPr id="68" name="组合 87"/>
                  <p:cNvGrpSpPr/>
                  <p:nvPr/>
                </p:nvGrpSpPr>
                <p:grpSpPr>
                  <a:xfrm>
                    <a:off x="5776177" y="1430045"/>
                    <a:ext cx="220646" cy="599736"/>
                    <a:chOff x="6720025" y="1419143"/>
                    <a:chExt cx="220646" cy="599736"/>
                  </a:xfrm>
                </p:grpSpPr>
                <p:sp>
                  <p:nvSpPr>
                    <p:cNvPr id="69" name="椭圆 68"/>
                    <p:cNvSpPr/>
                    <p:nvPr/>
                  </p:nvSpPr>
                  <p:spPr>
                    <a:xfrm flipH="1">
                      <a:off x="6720025" y="1798236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70" name="椭圆 69"/>
                    <p:cNvSpPr/>
                    <p:nvPr/>
                  </p:nvSpPr>
                  <p:spPr>
                    <a:xfrm flipH="1">
                      <a:off x="6740088" y="1818293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71" name="圆角矩形 80"/>
                    <p:cNvSpPr/>
                    <p:nvPr/>
                  </p:nvSpPr>
                  <p:spPr>
                    <a:xfrm flipH="1">
                      <a:off x="6857802" y="1419143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72" name="圆角矩形 81"/>
                    <p:cNvSpPr/>
                    <p:nvPr/>
                  </p:nvSpPr>
                  <p:spPr>
                    <a:xfrm flipH="1">
                      <a:off x="6787113" y="1419143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</p:grpSp>
            <p:grpSp>
              <p:nvGrpSpPr>
                <p:cNvPr id="12" name="组合 104"/>
                <p:cNvGrpSpPr/>
                <p:nvPr/>
              </p:nvGrpSpPr>
              <p:grpSpPr>
                <a:xfrm>
                  <a:off x="5492223" y="1419534"/>
                  <a:ext cx="2262617" cy="599736"/>
                  <a:chOff x="3734206" y="1430045"/>
                  <a:chExt cx="2262617" cy="599736"/>
                </a:xfrm>
              </p:grpSpPr>
              <p:grpSp>
                <p:nvGrpSpPr>
                  <p:cNvPr id="39" name="组合 83"/>
                  <p:cNvGrpSpPr/>
                  <p:nvPr/>
                </p:nvGrpSpPr>
                <p:grpSpPr>
                  <a:xfrm>
                    <a:off x="4244699" y="1430045"/>
                    <a:ext cx="220646" cy="599736"/>
                    <a:chOff x="4621429" y="1440947"/>
                    <a:chExt cx="220646" cy="599736"/>
                  </a:xfrm>
                </p:grpSpPr>
                <p:sp>
                  <p:nvSpPr>
                    <p:cNvPr id="60" name="椭圆 59"/>
                    <p:cNvSpPr/>
                    <p:nvPr/>
                  </p:nvSpPr>
                  <p:spPr>
                    <a:xfrm flipH="1">
                      <a:off x="4621429" y="1820040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61" name="椭圆 60"/>
                    <p:cNvSpPr/>
                    <p:nvPr/>
                  </p:nvSpPr>
                  <p:spPr>
                    <a:xfrm flipH="1">
                      <a:off x="4641492" y="1840097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62" name="圆角矩形 71"/>
                    <p:cNvSpPr/>
                    <p:nvPr/>
                  </p:nvSpPr>
                  <p:spPr>
                    <a:xfrm flipH="1">
                      <a:off x="4759206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63" name="圆角矩形 72"/>
                    <p:cNvSpPr/>
                    <p:nvPr/>
                  </p:nvSpPr>
                  <p:spPr>
                    <a:xfrm flipH="1">
                      <a:off x="4688517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  <p:grpSp>
                <p:nvGrpSpPr>
                  <p:cNvPr id="40" name="组合 82"/>
                  <p:cNvGrpSpPr/>
                  <p:nvPr/>
                </p:nvGrpSpPr>
                <p:grpSpPr>
                  <a:xfrm>
                    <a:off x="3734206" y="1430045"/>
                    <a:ext cx="220646" cy="599736"/>
                    <a:chOff x="4339321" y="1440947"/>
                    <a:chExt cx="220646" cy="599736"/>
                  </a:xfrm>
                </p:grpSpPr>
                <p:sp>
                  <p:nvSpPr>
                    <p:cNvPr id="56" name="椭圆 55"/>
                    <p:cNvSpPr/>
                    <p:nvPr/>
                  </p:nvSpPr>
                  <p:spPr>
                    <a:xfrm flipH="1">
                      <a:off x="4339321" y="1820040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57" name="椭圆 56"/>
                    <p:cNvSpPr/>
                    <p:nvPr/>
                  </p:nvSpPr>
                  <p:spPr>
                    <a:xfrm flipH="1">
                      <a:off x="4359385" y="1840097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58" name="圆角矩形 67"/>
                    <p:cNvSpPr/>
                    <p:nvPr/>
                  </p:nvSpPr>
                  <p:spPr>
                    <a:xfrm flipH="1">
                      <a:off x="4470437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59" name="圆角矩形 68"/>
                    <p:cNvSpPr/>
                    <p:nvPr/>
                  </p:nvSpPr>
                  <p:spPr>
                    <a:xfrm flipH="1">
                      <a:off x="4399747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  <p:grpSp>
                <p:nvGrpSpPr>
                  <p:cNvPr id="41" name="组合 85"/>
                  <p:cNvGrpSpPr/>
                  <p:nvPr/>
                </p:nvGrpSpPr>
                <p:grpSpPr>
                  <a:xfrm>
                    <a:off x="5265685" y="1430045"/>
                    <a:ext cx="220646" cy="599736"/>
                    <a:chOff x="5670727" y="1440947"/>
                    <a:chExt cx="220646" cy="599736"/>
                  </a:xfrm>
                </p:grpSpPr>
                <p:sp>
                  <p:nvSpPr>
                    <p:cNvPr id="52" name="椭圆 51"/>
                    <p:cNvSpPr/>
                    <p:nvPr/>
                  </p:nvSpPr>
                  <p:spPr>
                    <a:xfrm flipH="1">
                      <a:off x="5670727" y="1820040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53" name="椭圆 52"/>
                    <p:cNvSpPr/>
                    <p:nvPr/>
                  </p:nvSpPr>
                  <p:spPr>
                    <a:xfrm flipH="1">
                      <a:off x="5690790" y="1840097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54" name="圆角矩形 63"/>
                    <p:cNvSpPr/>
                    <p:nvPr/>
                  </p:nvSpPr>
                  <p:spPr>
                    <a:xfrm flipH="1">
                      <a:off x="5808504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55" name="圆角矩形 64"/>
                    <p:cNvSpPr/>
                    <p:nvPr/>
                  </p:nvSpPr>
                  <p:spPr>
                    <a:xfrm flipH="1">
                      <a:off x="5737815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  <p:grpSp>
                <p:nvGrpSpPr>
                  <p:cNvPr id="42" name="组合 84"/>
                  <p:cNvGrpSpPr/>
                  <p:nvPr/>
                </p:nvGrpSpPr>
                <p:grpSpPr>
                  <a:xfrm>
                    <a:off x="4755192" y="1430045"/>
                    <a:ext cx="220646" cy="599736"/>
                    <a:chOff x="5388619" y="1440947"/>
                    <a:chExt cx="220646" cy="599736"/>
                  </a:xfrm>
                </p:grpSpPr>
                <p:sp>
                  <p:nvSpPr>
                    <p:cNvPr id="48" name="椭圆 47"/>
                    <p:cNvSpPr/>
                    <p:nvPr/>
                  </p:nvSpPr>
                  <p:spPr>
                    <a:xfrm flipH="1">
                      <a:off x="5388619" y="1820040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49" name="椭圆 48"/>
                    <p:cNvSpPr/>
                    <p:nvPr/>
                  </p:nvSpPr>
                  <p:spPr>
                    <a:xfrm flipH="1">
                      <a:off x="5408683" y="1840097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50" name="圆角矩形 59"/>
                    <p:cNvSpPr/>
                    <p:nvPr/>
                  </p:nvSpPr>
                  <p:spPr>
                    <a:xfrm flipH="1">
                      <a:off x="5519735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51" name="圆角矩形 60"/>
                    <p:cNvSpPr/>
                    <p:nvPr/>
                  </p:nvSpPr>
                  <p:spPr>
                    <a:xfrm flipH="1">
                      <a:off x="5449045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  <p:grpSp>
                <p:nvGrpSpPr>
                  <p:cNvPr id="43" name="组合 87"/>
                  <p:cNvGrpSpPr/>
                  <p:nvPr/>
                </p:nvGrpSpPr>
                <p:grpSpPr>
                  <a:xfrm>
                    <a:off x="5776177" y="1430045"/>
                    <a:ext cx="220646" cy="599736"/>
                    <a:chOff x="6720025" y="1419143"/>
                    <a:chExt cx="220646" cy="599736"/>
                  </a:xfrm>
                </p:grpSpPr>
                <p:sp>
                  <p:nvSpPr>
                    <p:cNvPr id="44" name="椭圆 43"/>
                    <p:cNvSpPr/>
                    <p:nvPr/>
                  </p:nvSpPr>
                  <p:spPr>
                    <a:xfrm flipH="1">
                      <a:off x="6720025" y="1798236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45" name="椭圆 44"/>
                    <p:cNvSpPr/>
                    <p:nvPr/>
                  </p:nvSpPr>
                  <p:spPr>
                    <a:xfrm flipH="1">
                      <a:off x="6740088" y="1818293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46" name="圆角矩形 55"/>
                    <p:cNvSpPr/>
                    <p:nvPr/>
                  </p:nvSpPr>
                  <p:spPr>
                    <a:xfrm flipH="1">
                      <a:off x="6857802" y="1419143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47" name="圆角矩形 56"/>
                    <p:cNvSpPr/>
                    <p:nvPr/>
                  </p:nvSpPr>
                  <p:spPr>
                    <a:xfrm flipH="1">
                      <a:off x="6787113" y="1419143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</p:grpSp>
            <p:grpSp>
              <p:nvGrpSpPr>
                <p:cNvPr id="13" name="组合 104"/>
                <p:cNvGrpSpPr/>
                <p:nvPr/>
              </p:nvGrpSpPr>
              <p:grpSpPr>
                <a:xfrm>
                  <a:off x="8098789" y="1419534"/>
                  <a:ext cx="2262617" cy="599736"/>
                  <a:chOff x="3734206" y="1430045"/>
                  <a:chExt cx="2262617" cy="599736"/>
                </a:xfrm>
              </p:grpSpPr>
              <p:grpSp>
                <p:nvGrpSpPr>
                  <p:cNvPr id="14" name="组合 83"/>
                  <p:cNvGrpSpPr/>
                  <p:nvPr/>
                </p:nvGrpSpPr>
                <p:grpSpPr>
                  <a:xfrm>
                    <a:off x="4244699" y="1430045"/>
                    <a:ext cx="220646" cy="599736"/>
                    <a:chOff x="4621429" y="1440947"/>
                    <a:chExt cx="220646" cy="599736"/>
                  </a:xfrm>
                </p:grpSpPr>
                <p:sp>
                  <p:nvSpPr>
                    <p:cNvPr id="35" name="椭圆 34"/>
                    <p:cNvSpPr/>
                    <p:nvPr/>
                  </p:nvSpPr>
                  <p:spPr>
                    <a:xfrm flipH="1">
                      <a:off x="4621429" y="1820040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36" name="椭圆 35"/>
                    <p:cNvSpPr/>
                    <p:nvPr/>
                  </p:nvSpPr>
                  <p:spPr>
                    <a:xfrm flipH="1">
                      <a:off x="4641492" y="1840097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37" name="圆角矩形 46"/>
                    <p:cNvSpPr/>
                    <p:nvPr/>
                  </p:nvSpPr>
                  <p:spPr>
                    <a:xfrm flipH="1">
                      <a:off x="4759206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38" name="圆角矩形 47"/>
                    <p:cNvSpPr/>
                    <p:nvPr/>
                  </p:nvSpPr>
                  <p:spPr>
                    <a:xfrm flipH="1">
                      <a:off x="4688517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  <p:grpSp>
                <p:nvGrpSpPr>
                  <p:cNvPr id="15" name="组合 82"/>
                  <p:cNvGrpSpPr/>
                  <p:nvPr/>
                </p:nvGrpSpPr>
                <p:grpSpPr>
                  <a:xfrm>
                    <a:off x="3734206" y="1430045"/>
                    <a:ext cx="220646" cy="599736"/>
                    <a:chOff x="4339321" y="1440947"/>
                    <a:chExt cx="220646" cy="599736"/>
                  </a:xfrm>
                </p:grpSpPr>
                <p:sp>
                  <p:nvSpPr>
                    <p:cNvPr id="31" name="椭圆 30"/>
                    <p:cNvSpPr/>
                    <p:nvPr/>
                  </p:nvSpPr>
                  <p:spPr>
                    <a:xfrm flipH="1">
                      <a:off x="4339321" y="1820040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32" name="椭圆 31"/>
                    <p:cNvSpPr/>
                    <p:nvPr/>
                  </p:nvSpPr>
                  <p:spPr>
                    <a:xfrm flipH="1">
                      <a:off x="4359385" y="1840097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33" name="圆角矩形 42"/>
                    <p:cNvSpPr/>
                    <p:nvPr/>
                  </p:nvSpPr>
                  <p:spPr>
                    <a:xfrm flipH="1">
                      <a:off x="4470437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34" name="圆角矩形 43"/>
                    <p:cNvSpPr/>
                    <p:nvPr/>
                  </p:nvSpPr>
                  <p:spPr>
                    <a:xfrm flipH="1">
                      <a:off x="4399747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  <p:grpSp>
                <p:nvGrpSpPr>
                  <p:cNvPr id="16" name="组合 85"/>
                  <p:cNvGrpSpPr/>
                  <p:nvPr/>
                </p:nvGrpSpPr>
                <p:grpSpPr>
                  <a:xfrm>
                    <a:off x="5265685" y="1430045"/>
                    <a:ext cx="220646" cy="599736"/>
                    <a:chOff x="5670727" y="1440947"/>
                    <a:chExt cx="220646" cy="599736"/>
                  </a:xfrm>
                </p:grpSpPr>
                <p:sp>
                  <p:nvSpPr>
                    <p:cNvPr id="27" name="椭圆 26"/>
                    <p:cNvSpPr/>
                    <p:nvPr/>
                  </p:nvSpPr>
                  <p:spPr>
                    <a:xfrm flipH="1">
                      <a:off x="5670727" y="1820040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28" name="椭圆 27"/>
                    <p:cNvSpPr/>
                    <p:nvPr/>
                  </p:nvSpPr>
                  <p:spPr>
                    <a:xfrm flipH="1">
                      <a:off x="5690790" y="1840097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29" name="圆角矩形 38"/>
                    <p:cNvSpPr/>
                    <p:nvPr/>
                  </p:nvSpPr>
                  <p:spPr>
                    <a:xfrm flipH="1">
                      <a:off x="5808504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30" name="圆角矩形 39"/>
                    <p:cNvSpPr/>
                    <p:nvPr/>
                  </p:nvSpPr>
                  <p:spPr>
                    <a:xfrm flipH="1">
                      <a:off x="5737815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  <p:grpSp>
                <p:nvGrpSpPr>
                  <p:cNvPr id="17" name="组合 84"/>
                  <p:cNvGrpSpPr/>
                  <p:nvPr/>
                </p:nvGrpSpPr>
                <p:grpSpPr>
                  <a:xfrm>
                    <a:off x="4755192" y="1430045"/>
                    <a:ext cx="220646" cy="599736"/>
                    <a:chOff x="5388619" y="1440947"/>
                    <a:chExt cx="220646" cy="599736"/>
                  </a:xfrm>
                </p:grpSpPr>
                <p:sp>
                  <p:nvSpPr>
                    <p:cNvPr id="23" name="椭圆 22"/>
                    <p:cNvSpPr/>
                    <p:nvPr/>
                  </p:nvSpPr>
                  <p:spPr>
                    <a:xfrm flipH="1">
                      <a:off x="5388619" y="1820040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24" name="椭圆 23"/>
                    <p:cNvSpPr/>
                    <p:nvPr/>
                  </p:nvSpPr>
                  <p:spPr>
                    <a:xfrm flipH="1">
                      <a:off x="5408683" y="1840097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25" name="圆角矩形 34"/>
                    <p:cNvSpPr/>
                    <p:nvPr/>
                  </p:nvSpPr>
                  <p:spPr>
                    <a:xfrm flipH="1">
                      <a:off x="5519735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26" name="圆角矩形 35"/>
                    <p:cNvSpPr/>
                    <p:nvPr/>
                  </p:nvSpPr>
                  <p:spPr>
                    <a:xfrm flipH="1">
                      <a:off x="5449045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  <p:grpSp>
                <p:nvGrpSpPr>
                  <p:cNvPr id="18" name="组合 87"/>
                  <p:cNvGrpSpPr/>
                  <p:nvPr/>
                </p:nvGrpSpPr>
                <p:grpSpPr>
                  <a:xfrm>
                    <a:off x="5776177" y="1430045"/>
                    <a:ext cx="220646" cy="599736"/>
                    <a:chOff x="6720025" y="1419143"/>
                    <a:chExt cx="220646" cy="599736"/>
                  </a:xfrm>
                </p:grpSpPr>
                <p:sp>
                  <p:nvSpPr>
                    <p:cNvPr id="19" name="椭圆 18"/>
                    <p:cNvSpPr/>
                    <p:nvPr/>
                  </p:nvSpPr>
                  <p:spPr>
                    <a:xfrm flipH="1">
                      <a:off x="6720025" y="1798236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20" name="椭圆 19"/>
                    <p:cNvSpPr/>
                    <p:nvPr/>
                  </p:nvSpPr>
                  <p:spPr>
                    <a:xfrm flipH="1">
                      <a:off x="6740088" y="1818293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21" name="圆角矩形 30"/>
                    <p:cNvSpPr/>
                    <p:nvPr/>
                  </p:nvSpPr>
                  <p:spPr>
                    <a:xfrm flipH="1">
                      <a:off x="6857802" y="1419143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22" name="圆角矩形 31"/>
                    <p:cNvSpPr/>
                    <p:nvPr/>
                  </p:nvSpPr>
                  <p:spPr>
                    <a:xfrm flipH="1">
                      <a:off x="6787113" y="1419143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</p:grpSp>
          </p:grpSp>
        </p:grp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666316" y="3352346"/>
              <a:ext cx="9044597" cy="90280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square" lIns="121917" tIns="60958" rIns="121917" bIns="60958" numCol="1" anchor="ctr" anchorCtr="0" compatLnSpc="1">
              <a:spAutoFit/>
            </a:bodyPr>
            <a:lstStyle>
              <a:defPPr>
                <a:defRPr lang="zh-CN"/>
              </a:defPPr>
              <a:lvl1pPr marL="514350" indent="-514350" algn="just">
                <a:lnSpc>
                  <a:spcPct val="150000"/>
                </a:lnSpc>
                <a:buFont typeface="+mj-lt"/>
                <a:buAutoNum type="arabicPeriod"/>
                <a:defRPr sz="28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defRPr>
              </a:lvl1pPr>
            </a:lstStyle>
            <a:p>
              <a:pPr marL="0" indent="0">
                <a:buNone/>
              </a:pPr>
              <a:endParaRPr lang="zh-CN" altLang="zh-CN" sz="2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417693" y="2260004"/>
            <a:ext cx="6782526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1. Read a fairy story and retell it to your friend.</a:t>
            </a:r>
            <a:endParaRPr lang="zh-CN" altLang="zh-CN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2. Review the words and expressions in this unit.</a:t>
            </a:r>
            <a:endParaRPr lang="zh-CN" altLang="zh-CN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标题 1"/>
          <p:cNvSpPr>
            <a:spLocks noGrp="1"/>
          </p:cNvSpPr>
          <p:nvPr>
            <p:ph type="ctrTitle" idx="4294967295"/>
          </p:nvPr>
        </p:nvSpPr>
        <p:spPr>
          <a:xfrm>
            <a:off x="2052229" y="2085261"/>
            <a:ext cx="2519771" cy="972979"/>
          </a:xfrm>
        </p:spPr>
        <p:txBody>
          <a:bodyPr vert="horz" wrap="square" lIns="68580" tIns="34290" rIns="68580" bIns="34290" anchor="ctr"/>
          <a:lstStyle/>
          <a:p>
            <a:pPr algn="ctr" eaLnBrk="1" hangingPunct="1">
              <a:buClrTx/>
              <a:buSzTx/>
              <a:buFontTx/>
            </a:pPr>
            <a:r>
              <a:rPr lang="en-US" altLang="zh-CN" sz="4500">
                <a:solidFill>
                  <a:schemeClr val="tx1">
                    <a:lumMod val="65000"/>
                    <a:lumOff val="35000"/>
                  </a:schemeClr>
                </a:solidFill>
              </a:rPr>
              <a:t>Goodbye!</a:t>
            </a:r>
          </a:p>
        </p:txBody>
      </p:sp>
      <p:pic>
        <p:nvPicPr>
          <p:cNvPr id="65538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8705850" y="8467725"/>
            <a:ext cx="228600" cy="161925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6"/>
          <p:cNvGrpSpPr/>
          <p:nvPr/>
        </p:nvGrpSpPr>
        <p:grpSpPr>
          <a:xfrm>
            <a:off x="1355224" y="810616"/>
            <a:ext cx="5787230" cy="2664296"/>
            <a:chOff x="1490980" y="563442"/>
            <a:chExt cx="5787230" cy="2664296"/>
          </a:xfrm>
        </p:grpSpPr>
        <p:sp>
          <p:nvSpPr>
            <p:cNvPr id="9" name="TextBox 8"/>
            <p:cNvSpPr txBox="1"/>
            <p:nvPr/>
          </p:nvSpPr>
          <p:spPr>
            <a:xfrm>
              <a:off x="2223481" y="1535722"/>
              <a:ext cx="45658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402590"/>
              <a:r>
                <a:rPr lang="en-US" sz="24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Can you retell this story? Have a try.</a:t>
              </a:r>
              <a:endPara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2" name="云形标注 1"/>
            <p:cNvSpPr/>
            <p:nvPr/>
          </p:nvSpPr>
          <p:spPr>
            <a:xfrm rot="316898">
              <a:off x="1490980" y="563442"/>
              <a:ext cx="5787230" cy="2664296"/>
            </a:xfrm>
            <a:prstGeom prst="cloudCallout">
              <a:avLst>
                <a:gd name="adj1" fmla="val 49748"/>
                <a:gd name="adj2" fmla="val 35402"/>
              </a:avLst>
            </a:prstGeom>
            <a:noFill/>
            <a:ln>
              <a:solidFill>
                <a:srgbClr val="5DB8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87083" y="646255"/>
            <a:ext cx="907941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Retell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8407" y="3563779"/>
            <a:ext cx="2787968" cy="1548765"/>
          </a:xfrm>
          <a:prstGeom prst="rect">
            <a:avLst/>
          </a:prstGeom>
        </p:spPr>
      </p:pic>
      <p:sp>
        <p:nvSpPr>
          <p:cNvPr id="12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Revision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016508" y="1080774"/>
            <a:ext cx="7605942" cy="3981932"/>
            <a:chOff x="142844" y="500048"/>
            <a:chExt cx="8001056" cy="4225089"/>
          </a:xfrm>
        </p:grpSpPr>
        <p:pic>
          <p:nvPicPr>
            <p:cNvPr id="2" name="图片 1" descr="图片1.jp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286512" y="3786196"/>
              <a:ext cx="1005215" cy="832752"/>
            </a:xfrm>
            <a:prstGeom prst="rect">
              <a:avLst/>
            </a:prstGeom>
          </p:spPr>
        </p:pic>
        <p:grpSp>
          <p:nvGrpSpPr>
            <p:cNvPr id="9" name="组合 8"/>
            <p:cNvGrpSpPr/>
            <p:nvPr/>
          </p:nvGrpSpPr>
          <p:grpSpPr>
            <a:xfrm>
              <a:off x="142844" y="500048"/>
              <a:ext cx="8001056" cy="4225089"/>
              <a:chOff x="142844" y="500048"/>
              <a:chExt cx="8001056" cy="4225089"/>
            </a:xfrm>
          </p:grpSpPr>
          <p:pic>
            <p:nvPicPr>
              <p:cNvPr id="5" name="图片 4" descr="图片34.png"/>
              <p:cNvPicPr>
                <a:picLocks noChangeAspect="1"/>
              </p:cNvPicPr>
              <p:nvPr/>
            </p:nvPicPr>
            <p:blipFill>
              <a:blip r:embed="rId4" cstate="email"/>
              <a:stretch>
                <a:fillRect/>
              </a:stretch>
            </p:blipFill>
            <p:spPr>
              <a:xfrm>
                <a:off x="3000364" y="4429138"/>
                <a:ext cx="4576245" cy="73136"/>
              </a:xfrm>
              <a:prstGeom prst="rect">
                <a:avLst/>
              </a:prstGeom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785786" y="500048"/>
                <a:ext cx="7358114" cy="4212766"/>
              </a:xfrm>
              <a:prstGeom prst="rect">
                <a:avLst/>
              </a:prstGeom>
              <a:noFill/>
              <a:ln w="57150">
                <a:solidFill>
                  <a:srgbClr val="33CC33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either </a:t>
                </a:r>
                <a:r>
                  <a:rPr lang="en-US" sz="210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  </a:t>
                </a:r>
                <a:r>
                  <a:rPr lang="en-US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adv.       </a:t>
                </a:r>
                <a:r>
                  <a:rPr 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r>
                  <a:rPr lang="zh-CN" alt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也（不）</a:t>
                </a:r>
                <a:endParaRPr lang="en-US" altLang="zh-CN" sz="210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r>
                  <a:rPr 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piece  </a:t>
                </a:r>
                <a:r>
                  <a:rPr lang="en-US" sz="210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n</a:t>
                </a:r>
                <a:r>
                  <a:rPr lang="en-US" altLang="zh-CN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.           </a:t>
                </a:r>
                <a:r>
                  <a:rPr lang="zh-CN" alt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部件；碎片；一件</a:t>
                </a:r>
                <a:r>
                  <a:rPr lang="en-US" altLang="zh-CN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/ </a:t>
                </a:r>
                <a:r>
                  <a:rPr lang="zh-CN" alt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个</a:t>
                </a:r>
                <a:r>
                  <a:rPr lang="en-US" altLang="zh-CN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/ </a:t>
                </a:r>
                <a:r>
                  <a:rPr lang="zh-CN" alt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张</a:t>
                </a:r>
                <a:r>
                  <a:rPr 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asleep</a:t>
                </a:r>
                <a:r>
                  <a:rPr lang="en-US" sz="210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  </a:t>
                </a: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adj.       </a:t>
                </a:r>
                <a:r>
                  <a:rPr lang="en-US" altLang="zh-CN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 </a:t>
                </a:r>
                <a:r>
                  <a:rPr lang="zh-CN" alt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睡着的 </a:t>
                </a:r>
                <a:endParaRPr lang="en-US" altLang="zh-CN" sz="210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r>
                  <a:rPr 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return</a:t>
                </a:r>
                <a:r>
                  <a:rPr lang="en-US" sz="210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  </a:t>
                </a:r>
                <a:r>
                  <a:rPr lang="en-US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v.            </a:t>
                </a:r>
                <a:r>
                  <a:rPr lang="zh-CN" alt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返回；归还</a:t>
                </a:r>
                <a:endParaRPr lang="en-US" altLang="zh-CN" sz="210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r>
                  <a:rPr 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cry    </a:t>
                </a:r>
                <a:r>
                  <a:rPr lang="en-US" sz="210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   </a:t>
                </a: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v</a:t>
                </a:r>
                <a:r>
                  <a:rPr lang="en-US" altLang="zh-CN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.            </a:t>
                </a:r>
                <a:r>
                  <a:rPr lang="zh-CN" alt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哭；喊叫 </a:t>
                </a:r>
                <a:endParaRPr lang="en-US" altLang="zh-CN" sz="210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r>
                  <a:rPr 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point </a:t>
                </a:r>
                <a:r>
                  <a:rPr lang="en-US" sz="210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   </a:t>
                </a: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v.            </a:t>
                </a:r>
                <a:r>
                  <a:rPr lang="zh-CN" alt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指向；指</a:t>
                </a:r>
                <a:r>
                  <a:rPr 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shout   </a:t>
                </a:r>
                <a:r>
                  <a:rPr lang="en-US" sz="210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 </a:t>
                </a: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v.           </a:t>
                </a:r>
                <a:r>
                  <a:rPr lang="en-US" altLang="zh-CN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r>
                  <a:rPr lang="zh-CN" alt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高声说；大声喊 </a:t>
                </a:r>
                <a:endParaRPr lang="en-US" altLang="zh-CN" sz="210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r>
                  <a:rPr 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jump </a:t>
                </a:r>
                <a:r>
                  <a:rPr lang="en-US" sz="210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   </a:t>
                </a: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v.           </a:t>
                </a:r>
                <a:r>
                  <a:rPr lang="en-US" altLang="zh-CN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 </a:t>
                </a:r>
                <a:r>
                  <a:rPr lang="zh-CN" alt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跳</a:t>
                </a:r>
                <a:endParaRPr lang="en-US" altLang="zh-CN" sz="210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r>
                  <a:rPr 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without </a:t>
                </a: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prep.       </a:t>
                </a:r>
                <a:r>
                  <a:rPr lang="zh-CN" alt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无，没有</a:t>
                </a:r>
                <a:r>
                  <a:rPr 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part   </a:t>
                </a:r>
                <a:r>
                  <a:rPr lang="en-US" sz="210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  </a:t>
                </a:r>
                <a:r>
                  <a:rPr lang="en-US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n.            </a:t>
                </a:r>
                <a:r>
                  <a:rPr lang="zh-CN" alt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部分；地区；地方</a:t>
                </a:r>
                <a:r>
                  <a:rPr lang="en-US" sz="2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 </a:t>
                </a:r>
                <a:endParaRPr lang="zh-CN" altLang="en-US" sz="210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endParaRPr lang="zh-CN" altLang="en-US" sz="21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endParaRPr lang="zh-CN" altLang="en-US" sz="21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pic>
            <p:nvPicPr>
              <p:cNvPr id="4" name="图片 3" descr="图片33.png"/>
              <p:cNvPicPr>
                <a:picLocks noChangeAspect="1"/>
              </p:cNvPicPr>
              <p:nvPr/>
            </p:nvPicPr>
            <p:blipFill>
              <a:blip r:embed="rId5" cstate="email"/>
              <a:stretch>
                <a:fillRect/>
              </a:stretch>
            </p:blipFill>
            <p:spPr>
              <a:xfrm>
                <a:off x="142844" y="4286262"/>
                <a:ext cx="6215075" cy="94598"/>
              </a:xfrm>
              <a:prstGeom prst="rect">
                <a:avLst/>
              </a:prstGeom>
            </p:spPr>
          </p:pic>
          <p:pic>
            <p:nvPicPr>
              <p:cNvPr id="6" name="图片 5" descr="图片35.png"/>
              <p:cNvPicPr>
                <a:picLocks noChangeAspect="1"/>
              </p:cNvPicPr>
              <p:nvPr/>
            </p:nvPicPr>
            <p:blipFill>
              <a:blip r:embed="rId6" cstate="email"/>
              <a:stretch>
                <a:fillRect/>
              </a:stretch>
            </p:blipFill>
            <p:spPr>
              <a:xfrm>
                <a:off x="977483" y="3847386"/>
                <a:ext cx="804606" cy="877751"/>
              </a:xfrm>
              <a:prstGeom prst="rect">
                <a:avLst/>
              </a:prstGeom>
            </p:spPr>
          </p:pic>
        </p:grpSp>
      </p:grpSp>
      <p:sp>
        <p:nvSpPr>
          <p:cNvPr id="8" name="左箭头标注 7"/>
          <p:cNvSpPr/>
          <p:nvPr/>
        </p:nvSpPr>
        <p:spPr>
          <a:xfrm>
            <a:off x="5985061" y="1090987"/>
            <a:ext cx="2565953" cy="3188018"/>
          </a:xfrm>
          <a:prstGeom prst="left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pieces</a:t>
            </a:r>
          </a:p>
          <a:p>
            <a:pPr algn="ctr">
              <a:lnSpc>
                <a:spcPct val="150000"/>
              </a:lnSpc>
            </a:pP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破碎</a:t>
            </a:r>
            <a:endParaRPr lang="en-US" altLang="zh-CN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at first</a:t>
            </a:r>
          </a:p>
          <a:p>
            <a:pPr algn="ctr">
              <a:lnSpc>
                <a:spcPct val="150000"/>
              </a:lnSpc>
            </a:pP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起初；首先</a:t>
            </a:r>
            <a:endParaRPr lang="en-US" altLang="zh-CN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point at</a:t>
            </a:r>
          </a:p>
          <a:p>
            <a:pPr algn="ctr">
              <a:lnSpc>
                <a:spcPct val="150000"/>
              </a:lnSpc>
            </a:pP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指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着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</a:p>
          <a:p>
            <a:pPr algn="ctr"/>
            <a:endParaRPr lang="zh-CN" altLang="en-US" sz="21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Pre-reading</a:t>
            </a:r>
          </a:p>
        </p:txBody>
      </p:sp>
      <p:sp>
        <p:nvSpPr>
          <p:cNvPr id="13" name="矩形 12"/>
          <p:cNvSpPr/>
          <p:nvPr/>
        </p:nvSpPr>
        <p:spPr>
          <a:xfrm>
            <a:off x="141084" y="609075"/>
            <a:ext cx="3337693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New words and phrases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814139" y="3666072"/>
            <a:ext cx="1259216" cy="128136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45586" y="3798454"/>
            <a:ext cx="1134126" cy="1016600"/>
          </a:xfrm>
          <a:prstGeom prst="rect">
            <a:avLst/>
          </a:prstGeom>
        </p:spPr>
      </p:pic>
      <p:sp>
        <p:nvSpPr>
          <p:cNvPr id="2" name="云形标注 1"/>
          <p:cNvSpPr/>
          <p:nvPr/>
        </p:nvSpPr>
        <p:spPr>
          <a:xfrm>
            <a:off x="845586" y="1454769"/>
            <a:ext cx="3661542" cy="1928782"/>
          </a:xfrm>
          <a:prstGeom prst="cloudCallout">
            <a:avLst>
              <a:gd name="adj1" fmla="val -19876"/>
              <a:gd name="adj2" fmla="val 7423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223628" y="1869672"/>
            <a:ext cx="3653355" cy="10377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100" b="1" i="1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 you want to know what happened next in this story? Let’s guess.</a:t>
            </a:r>
            <a:endParaRPr lang="en-US" altLang="en-US" sz="2100" b="1" i="1" dirty="0">
              <a:solidFill>
                <a:srgbClr val="FF3399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5856428" y="1526372"/>
            <a:ext cx="2712017" cy="1571636"/>
          </a:xfrm>
          <a:prstGeom prst="wedgeRoundRectCallout">
            <a:avLst>
              <a:gd name="adj1" fmla="val -33730"/>
              <a:gd name="adj2" fmla="val 8868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267970" indent="-267970" algn="just"/>
            <a:r>
              <a:rPr lang="en-US" altLang="zh-CN" sz="21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 think Goldilocks decided to go home.</a:t>
            </a:r>
          </a:p>
          <a:p>
            <a:pPr marL="267970" indent="-267970" algn="just"/>
            <a:r>
              <a:rPr lang="en-US" altLang="zh-CN" sz="21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—Maybe she stayed in the house.</a:t>
            </a:r>
          </a:p>
          <a:p>
            <a:pPr algn="just"/>
            <a:r>
              <a:rPr lang="en-US" altLang="zh-CN" sz="21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</a:t>
            </a:r>
            <a:endParaRPr lang="zh-CN" altLang="en-US" sz="2100" b="1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7098" y="589580"/>
            <a:ext cx="6715172" cy="80791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67970" indent="-267970"/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 Work in pairs. Say what happened next in </a:t>
            </a:r>
            <a:r>
              <a:rPr lang="en-US" altLang="zh-CN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Goldilocks and the Three Bears</a:t>
            </a:r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Pre-reading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68104" y="596965"/>
            <a:ext cx="7877890" cy="80791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67970" indent="-267970" algn="just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Read the next part of the story and number the pictures in the correct order.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9533" y="1501607"/>
            <a:ext cx="2213150" cy="145816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138174" y="1404880"/>
            <a:ext cx="2439668" cy="149090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59533" y="3273829"/>
            <a:ext cx="2213150" cy="124923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138174" y="3112898"/>
            <a:ext cx="2451001" cy="141016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3275856" y="2272054"/>
            <a:ext cx="2290828" cy="1627277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2318767" y="2537223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>
                <a:solidFill>
                  <a:srgbClr val="FF0000"/>
                </a:solidFill>
                <a:latin typeface="+mj-lt"/>
              </a:rPr>
              <a:t>2</a:t>
            </a:r>
            <a:endParaRPr lang="zh-CN" altLang="en-US" sz="1800" b="1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350529" y="228377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>
                <a:solidFill>
                  <a:srgbClr val="FF0000"/>
                </a:solidFill>
                <a:latin typeface="+mj-lt"/>
              </a:rPr>
              <a:t>4</a:t>
            </a:r>
            <a:endParaRPr lang="zh-CN" altLang="en-US" sz="1800" b="1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319862" y="4007699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>
                <a:solidFill>
                  <a:srgbClr val="FF0000"/>
                </a:solidFill>
                <a:latin typeface="+mj-lt"/>
              </a:rPr>
              <a:t>5</a:t>
            </a:r>
            <a:endParaRPr lang="zh-CN" altLang="en-US" sz="1800" b="1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335259" y="395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>
                <a:solidFill>
                  <a:srgbClr val="FF0000"/>
                </a:solidFill>
                <a:latin typeface="+mj-lt"/>
              </a:rPr>
              <a:t>1</a:t>
            </a:r>
            <a:endParaRPr lang="zh-CN" altLang="en-US" sz="1800" b="1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312768" y="3275955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>
                <a:solidFill>
                  <a:srgbClr val="FF0000"/>
                </a:solidFill>
                <a:latin typeface="+mj-lt"/>
              </a:rPr>
              <a:t>3</a:t>
            </a:r>
            <a:endParaRPr lang="zh-CN" altLang="en-US" sz="1800" b="1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5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While-reading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7630" y="1442075"/>
            <a:ext cx="7715304" cy="346186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67970" indent="-267970"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1) Goldilocks opened her eyes, jumped out of bed and hurried out of the house.                                                                                  </a:t>
            </a:r>
          </a:p>
          <a:p>
            <a:pPr marL="267970" indent="-267970"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2) She tried the small chair.</a:t>
            </a:r>
          </a:p>
          <a:p>
            <a:pPr marL="267970" indent="-267970"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3) The Three Bears returned to their house.</a:t>
            </a:r>
          </a:p>
          <a:p>
            <a:pPr marL="267970" indent="-267970"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4) Baby Bear cried because there was nothing in his bowl and his chair was in pieces.</a:t>
            </a:r>
          </a:p>
          <a:p>
            <a:pPr marL="267970" indent="-267970"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5) Baby Bear pointed at Goldilocks. She was asleep in his bed.</a:t>
            </a:r>
            <a:endParaRPr lang="zh-CN" altLang="en-US" sz="2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528554" y="1942141"/>
            <a:ext cx="357190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528554" y="2442207"/>
            <a:ext cx="357190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28554" y="4371033"/>
            <a:ext cx="357190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528554" y="3870967"/>
            <a:ext cx="357190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28554" y="2942273"/>
            <a:ext cx="357190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28554" y="1870702"/>
            <a:ext cx="428628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28554" y="2370769"/>
            <a:ext cx="428628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28554" y="2870834"/>
            <a:ext cx="428628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28554" y="3799528"/>
            <a:ext cx="428628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28554" y="4299595"/>
            <a:ext cx="428628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6" name="矩形 15"/>
          <p:cNvSpPr/>
          <p:nvPr/>
        </p:nvSpPr>
        <p:spPr>
          <a:xfrm>
            <a:off x="197514" y="681541"/>
            <a:ext cx="7039716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 Match the sentences with the pictures in Activity 2.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While-reading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8883" y="1726644"/>
            <a:ext cx="7572428" cy="24922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1) Goldilocks liked the big chair.</a:t>
            </a:r>
          </a:p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2) Goldilocks liked the small bed.</a:t>
            </a:r>
          </a:p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3) Baby Bear looked in the bedroom.</a:t>
            </a:r>
          </a:p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4) The Three Bears were happy to see Goldilocks.</a:t>
            </a:r>
          </a:p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5) Goldilocks didn’t like the Three Bears. </a:t>
            </a:r>
            <a:endParaRPr lang="zh-CN" altLang="en-US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3508" y="668712"/>
            <a:ext cx="4309113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 Check (√) the true sentences.</a:t>
            </a:r>
          </a:p>
        </p:txBody>
      </p:sp>
      <p:sp>
        <p:nvSpPr>
          <p:cNvPr id="12" name="矩形 11"/>
          <p:cNvSpPr/>
          <p:nvPr/>
        </p:nvSpPr>
        <p:spPr>
          <a:xfrm>
            <a:off x="7512999" y="1859422"/>
            <a:ext cx="357190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512999" y="2336210"/>
            <a:ext cx="357190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512998" y="3797672"/>
            <a:ext cx="357190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512999" y="3323541"/>
            <a:ext cx="357190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512999" y="2829876"/>
            <a:ext cx="357190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12998" y="2349390"/>
            <a:ext cx="500066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√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12998" y="2835962"/>
            <a:ext cx="500066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√</a:t>
            </a:r>
          </a:p>
        </p:txBody>
      </p:sp>
      <p:sp>
        <p:nvSpPr>
          <p:cNvPr id="18" name="TextBox 10"/>
          <p:cNvSpPr txBox="1"/>
          <p:nvPr/>
        </p:nvSpPr>
        <p:spPr>
          <a:xfrm>
            <a:off x="7512998" y="3776832"/>
            <a:ext cx="500066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√</a:t>
            </a:r>
          </a:p>
        </p:txBody>
      </p:sp>
      <p:sp>
        <p:nvSpPr>
          <p:cNvPr id="19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While-reading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7153" y="1515557"/>
            <a:ext cx="6729692" cy="438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24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asleep  either  piece  point  return  shout  without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6969" y="1988857"/>
            <a:ext cx="7530061" cy="24922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indent="269875" algn="just"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Goldilocks tried the three chairs and liked the small chair, but she was very heavy and soon the small chair was in (1) ________. She walked into the bedroom. She tried the middle bed, but it wasn’t comfortable and the big bed wasn’t comfortable (2) ________. Very soon she was (3) ________ in the small bed.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86247" y="2569040"/>
            <a:ext cx="1143008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pieces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19304" y="3525056"/>
            <a:ext cx="1214414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either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43808" y="3975906"/>
            <a:ext cx="1000132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asleep</a:t>
            </a:r>
          </a:p>
        </p:txBody>
      </p:sp>
      <p:sp>
        <p:nvSpPr>
          <p:cNvPr id="25" name="矩形 24"/>
          <p:cNvSpPr/>
          <p:nvPr/>
        </p:nvSpPr>
        <p:spPr>
          <a:xfrm>
            <a:off x="68104" y="672925"/>
            <a:ext cx="7906275" cy="80791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67970" indent="-267970" algn="just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 Complete the passage with the correct form of the words from the box.</a:t>
            </a:r>
          </a:p>
        </p:txBody>
      </p:sp>
      <p:sp>
        <p:nvSpPr>
          <p:cNvPr id="10" name="TextBox 16"/>
          <p:cNvSpPr txBox="1"/>
          <p:nvPr/>
        </p:nvSpPr>
        <p:spPr>
          <a:xfrm>
            <a:off x="35719" y="45043"/>
            <a:ext cx="9072563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ctr" defTabSz="514350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Post-reading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7" grpId="0"/>
      <p:bldP spid="18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5bb13706-68ca-49ae-9826-736ca6eed81b}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宋体"/>
        <a:cs typeface="Arial"/>
      </a:majorFont>
      <a:minorFont>
        <a:latin typeface="Calibri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1779</Words>
  <Application>Microsoft Office PowerPoint</Application>
  <PresentationFormat>全屏显示(16:9)</PresentationFormat>
  <Paragraphs>290</Paragraphs>
  <Slides>29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8" baseType="lpstr">
      <vt:lpstr>黑体</vt:lpstr>
      <vt:lpstr>华文行楷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Module 8  Story time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Goodbye!</vt:lpstr>
    </vt:vector>
  </TitlesOfParts>
  <Company>学科网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cp:lastPrinted>2021-02-12T01:04:00Z</cp:lastPrinted>
  <dcterms:created xsi:type="dcterms:W3CDTF">2021-02-12T01:04:00Z</dcterms:created>
  <dcterms:modified xsi:type="dcterms:W3CDTF">2023-01-16T16:11:16Z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EFED99FE89494A27A487A8EAFD89240F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