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461" r:id="rId3"/>
    <p:sldId id="315" r:id="rId4"/>
    <p:sldId id="263" r:id="rId5"/>
    <p:sldId id="419" r:id="rId6"/>
    <p:sldId id="420" r:id="rId7"/>
    <p:sldId id="422" r:id="rId8"/>
    <p:sldId id="421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7" r:id="rId2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6">
          <p15:clr>
            <a:srgbClr val="A4A3A4"/>
          </p15:clr>
        </p15:guide>
        <p15:guide id="2" orient="horz" pos="770">
          <p15:clr>
            <a:srgbClr val="A4A3A4"/>
          </p15:clr>
        </p15:guide>
        <p15:guide id="3" orient="horz" pos="2471">
          <p15:clr>
            <a:srgbClr val="A4A3A4"/>
          </p15:clr>
        </p15:guide>
        <p15:guide id="4" pos="2880">
          <p15:clr>
            <a:srgbClr val="A4A3A4"/>
          </p15:clr>
        </p15:guide>
        <p15:guide id="5" pos="668">
          <p15:clr>
            <a:srgbClr val="A4A3A4"/>
          </p15:clr>
        </p15:guide>
        <p15:guide id="6" pos="50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0023"/>
    <a:srgbClr val="FF9B01"/>
    <a:srgbClr val="177743"/>
    <a:srgbClr val="1A804A"/>
    <a:srgbClr val="A7EA65"/>
    <a:srgbClr val="6DC01A"/>
    <a:srgbClr val="529013"/>
    <a:srgbClr val="14703D"/>
    <a:srgbClr val="98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14" autoAdjust="0"/>
  </p:normalViewPr>
  <p:slideViewPr>
    <p:cSldViewPr showGuides="1">
      <p:cViewPr varScale="1">
        <p:scale>
          <a:sx n="106" d="100"/>
          <a:sy n="106" d="100"/>
        </p:scale>
        <p:origin x="-102" y="-702"/>
      </p:cViewPr>
      <p:guideLst>
        <p:guide orient="horz" pos="1586"/>
        <p:guide orient="horz" pos="770"/>
        <p:guide orient="horz" pos="2471"/>
        <p:guide pos="2880"/>
        <p:guide pos="668"/>
        <p:guide pos="50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0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image" Target="../media/image34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45.jpe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2.png"/><Relationship Id="rId9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2.png"/><Relationship Id="rId7" Type="http://schemas.openxmlformats.org/officeDocument/2006/relationships/image" Target="../media/image51.wmf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11" Type="http://schemas.openxmlformats.org/officeDocument/2006/relationships/image" Target="../media/image55.wmf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50.wmf"/><Relationship Id="rId9" Type="http://schemas.openxmlformats.org/officeDocument/2006/relationships/image" Target="../media/image5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32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11.png"/><Relationship Id="rId5" Type="http://schemas.openxmlformats.org/officeDocument/2006/relationships/image" Target="../media/image59.png"/><Relationship Id="rId10" Type="http://schemas.openxmlformats.org/officeDocument/2006/relationships/slide" Target="slide3.xml"/><Relationship Id="rId4" Type="http://schemas.openxmlformats.org/officeDocument/2006/relationships/image" Target="../media/image58.png"/><Relationship Id="rId9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11" Type="http://schemas.openxmlformats.org/officeDocument/2006/relationships/slide" Target="slide3.xml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4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0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10" Type="http://schemas.openxmlformats.org/officeDocument/2006/relationships/image" Target="../media/image20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png"/><Relationship Id="rId5" Type="http://schemas.openxmlformats.org/officeDocument/2006/relationships/image" Target="../media/image21.wmf"/><Relationship Id="rId10" Type="http://schemas.openxmlformats.org/officeDocument/2006/relationships/slide" Target="slide3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6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/>
          <p:cNvSpPr/>
          <p:nvPr/>
        </p:nvSpPr>
        <p:spPr>
          <a:xfrm>
            <a:off x="0" y="3752850"/>
            <a:ext cx="9144000" cy="139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pic>
        <p:nvPicPr>
          <p:cNvPr id="3" name="图片 2" descr="timg (21)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6" y="789750"/>
            <a:ext cx="4557494" cy="3390773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4409796" y="987750"/>
            <a:ext cx="4713890" cy="1841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第二单元 分数混合运算</a:t>
            </a:r>
            <a:endParaRPr lang="en-US" altLang="zh-CN" sz="2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分数混合运算（二）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9975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19651" y="588645"/>
            <a:ext cx="1195388" cy="586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Box 23"/>
          <p:cNvSpPr txBox="1"/>
          <p:nvPr/>
        </p:nvSpPr>
        <p:spPr>
          <a:xfrm>
            <a:off x="1502093" y="1016794"/>
            <a:ext cx="6230541" cy="103874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十一黄金周，游乐园第一天的门票收入为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960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元，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第二天比第一天增加了  。</a:t>
            </a:r>
          </a:p>
        </p:txBody>
      </p:sp>
      <p:graphicFrame>
        <p:nvGraphicFramePr>
          <p:cNvPr id="16387" name="Object 20"/>
          <p:cNvGraphicFramePr>
            <a:graphicFrameLocks noChangeAspect="1"/>
          </p:cNvGraphicFramePr>
          <p:nvPr/>
        </p:nvGraphicFramePr>
        <p:xfrm>
          <a:off x="4540568" y="1458517"/>
          <a:ext cx="229791" cy="64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4" imgW="139700" imgH="394335" progId="Equation.DSMT4">
                  <p:embed/>
                </p:oleObj>
              </mc:Choice>
              <mc:Fallback>
                <p:oleObj r:id="rId4" imgW="139700" imgH="394335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0568" y="1458517"/>
                        <a:ext cx="229791" cy="6488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Box 25"/>
          <p:cNvSpPr txBox="1"/>
          <p:nvPr/>
        </p:nvSpPr>
        <p:spPr>
          <a:xfrm>
            <a:off x="1811655" y="1999060"/>
            <a:ext cx="3931444" cy="55483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⑴画图表示第二天的门票收入。</a:t>
            </a:r>
          </a:p>
        </p:txBody>
      </p:sp>
      <p:sp>
        <p:nvSpPr>
          <p:cNvPr id="16389" name="TextBox 26"/>
          <p:cNvSpPr txBox="1"/>
          <p:nvPr/>
        </p:nvSpPr>
        <p:spPr>
          <a:xfrm>
            <a:off x="1821181" y="2525317"/>
            <a:ext cx="4774406" cy="55399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⑵算一算第二天的门票收入是多少元。</a:t>
            </a:r>
          </a:p>
        </p:txBody>
      </p:sp>
      <p:pic>
        <p:nvPicPr>
          <p:cNvPr id="3099" name="Picture 27"/>
          <p:cNvPicPr>
            <a:picLocks noChangeAspect="1"/>
          </p:cNvPicPr>
          <p:nvPr/>
        </p:nvPicPr>
        <p:blipFill>
          <a:blip r:embed="rId6" cstate="email">
            <a:lum bright="-10001" contrast="29999"/>
          </a:blip>
          <a:stretch>
            <a:fillRect/>
          </a:stretch>
        </p:blipFill>
        <p:spPr>
          <a:xfrm>
            <a:off x="1344930" y="3156347"/>
            <a:ext cx="3514725" cy="128468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61"/>
          <p:cNvGrpSpPr/>
          <p:nvPr/>
        </p:nvGrpSpPr>
        <p:grpSpPr>
          <a:xfrm>
            <a:off x="4827509" y="3003947"/>
            <a:ext cx="3296840" cy="594122"/>
            <a:chOff x="4786314" y="4221163"/>
            <a:chExt cx="4395923" cy="792000"/>
          </a:xfrm>
        </p:grpSpPr>
        <p:sp>
          <p:nvSpPr>
            <p:cNvPr id="16392" name="TextBox 50"/>
            <p:cNvSpPr txBox="1"/>
            <p:nvPr/>
          </p:nvSpPr>
          <p:spPr>
            <a:xfrm>
              <a:off x="4786314" y="4353291"/>
              <a:ext cx="4395923" cy="5538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b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960</a:t>
              </a:r>
              <a:r>
                <a:rPr lang="zh-CN" altLang="en-US" sz="2100" b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r>
                <a:rPr lang="en-US" altLang="zh-CN" sz="2100" b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960×  </a:t>
              </a:r>
              <a:r>
                <a:rPr lang="zh-CN" altLang="en-US" sz="2100" b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1120</a:t>
              </a:r>
              <a:r>
                <a:rPr lang="zh-CN" altLang="en-US" sz="2100" b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（元）</a:t>
              </a:r>
            </a:p>
          </p:txBody>
        </p:sp>
        <p:graphicFrame>
          <p:nvGraphicFramePr>
            <p:cNvPr id="16393" name="Object 30"/>
            <p:cNvGraphicFramePr>
              <a:graphicFrameLocks noChangeAspect="1"/>
            </p:cNvGraphicFramePr>
            <p:nvPr/>
          </p:nvGraphicFramePr>
          <p:xfrm>
            <a:off x="6656819" y="4221163"/>
            <a:ext cx="281030" cy="79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r:id="rId7" imgW="139700" imgH="394335" progId="Equation.DSMT4">
                    <p:embed/>
                  </p:oleObj>
                </mc:Choice>
                <mc:Fallback>
                  <p:oleObj r:id="rId7" imgW="139700" imgH="394335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656819" y="4221163"/>
                          <a:ext cx="281030" cy="792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62"/>
          <p:cNvGrpSpPr/>
          <p:nvPr/>
        </p:nvGrpSpPr>
        <p:grpSpPr>
          <a:xfrm>
            <a:off x="4827509" y="3739753"/>
            <a:ext cx="3296840" cy="594122"/>
            <a:chOff x="4786314" y="4221163"/>
            <a:chExt cx="4395923" cy="792000"/>
          </a:xfrm>
        </p:grpSpPr>
        <p:sp>
          <p:nvSpPr>
            <p:cNvPr id="16395" name="TextBox 50"/>
            <p:cNvSpPr txBox="1"/>
            <p:nvPr/>
          </p:nvSpPr>
          <p:spPr>
            <a:xfrm>
              <a:off x="4786314" y="4353291"/>
              <a:ext cx="4395923" cy="5538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b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960×(1</a:t>
              </a:r>
              <a:r>
                <a:rPr lang="zh-CN" altLang="en-US" sz="2100" b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＋  </a:t>
              </a:r>
              <a:r>
                <a:rPr lang="en-US" altLang="zh-CN" sz="2100" b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r>
                <a:rPr lang="zh-CN" altLang="en-US" sz="2100" b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1120</a:t>
              </a:r>
              <a:r>
                <a:rPr lang="zh-CN" altLang="en-US" sz="2100" b="1" dirty="0">
                  <a:solidFill>
                    <a:srgbClr val="7030A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（元）</a:t>
              </a:r>
            </a:p>
          </p:txBody>
        </p:sp>
        <p:graphicFrame>
          <p:nvGraphicFramePr>
            <p:cNvPr id="16396" name="Object 31"/>
            <p:cNvGraphicFramePr>
              <a:graphicFrameLocks noChangeAspect="1"/>
            </p:cNvGraphicFramePr>
            <p:nvPr/>
          </p:nvGraphicFramePr>
          <p:xfrm>
            <a:off x="6548514" y="4221163"/>
            <a:ext cx="281030" cy="79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r:id="rId9" imgW="139700" imgH="394335" progId="Equation.DSMT4">
                    <p:embed/>
                  </p:oleObj>
                </mc:Choice>
                <mc:Fallback>
                  <p:oleObj r:id="rId9" imgW="139700" imgH="394335" progId="Equation.DSMT4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48514" y="4221163"/>
                          <a:ext cx="281030" cy="792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230177" y="2733675"/>
            <a:ext cx="1944053" cy="1620203"/>
          </a:xfrm>
          <a:prstGeom prst="roundRect">
            <a:avLst/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655921" y="2733675"/>
            <a:ext cx="1944053" cy="1620203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09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3467" y="642937"/>
            <a:ext cx="1195388" cy="586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TextBox 23"/>
          <p:cNvSpPr txBox="1"/>
          <p:nvPr/>
        </p:nvSpPr>
        <p:spPr>
          <a:xfrm>
            <a:off x="1448276" y="1178719"/>
            <a:ext cx="6230541" cy="15240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水结成冰后，体积大约增加   。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现有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20L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的水，能结成多少立方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分米的冰？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5077302" y="1137048"/>
          <a:ext cx="321469" cy="62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r:id="rId4" imgW="203200" imgH="393700" progId="Equation.DSMT4">
                  <p:embed/>
                </p:oleObj>
              </mc:Choice>
              <mc:Fallback>
                <p:oleObj r:id="rId4" imgW="203200" imgH="3937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7302" y="1137048"/>
                        <a:ext cx="321469" cy="6203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2" name="图片 27" descr="18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58351" y="1500188"/>
            <a:ext cx="1701404" cy="1133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43"/>
          <p:cNvGrpSpPr/>
          <p:nvPr/>
        </p:nvGrpSpPr>
        <p:grpSpPr>
          <a:xfrm>
            <a:off x="1817370" y="2802971"/>
            <a:ext cx="1751410" cy="1476688"/>
            <a:chOff x="692508" y="3748593"/>
            <a:chExt cx="2335212" cy="1968177"/>
          </a:xfrm>
        </p:grpSpPr>
        <p:sp>
          <p:nvSpPr>
            <p:cNvPr id="17414" name="TextBox 50"/>
            <p:cNvSpPr txBox="1"/>
            <p:nvPr/>
          </p:nvSpPr>
          <p:spPr>
            <a:xfrm>
              <a:off x="987782" y="3933603"/>
              <a:ext cx="1931987" cy="5537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20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20×</a:t>
              </a:r>
              <a:endPara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415" name="TextBox 31"/>
            <p:cNvSpPr txBox="1"/>
            <p:nvPr/>
          </p:nvSpPr>
          <p:spPr>
            <a:xfrm>
              <a:off x="692508" y="4607357"/>
              <a:ext cx="2324100" cy="5537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20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416" name="TextBox 32"/>
            <p:cNvSpPr txBox="1"/>
            <p:nvPr/>
          </p:nvSpPr>
          <p:spPr>
            <a:xfrm>
              <a:off x="703620" y="5162981"/>
              <a:ext cx="2324100" cy="5537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22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dm</a:t>
              </a:r>
              <a:r>
                <a:rPr lang="en-US" altLang="zh-CN" sz="2100" b="1" baseline="30000" dirty="0"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）</a:t>
              </a:r>
            </a:p>
          </p:txBody>
        </p:sp>
        <p:graphicFrame>
          <p:nvGraphicFramePr>
            <p:cNvPr id="17417" name="Object 7"/>
            <p:cNvGraphicFramePr>
              <a:graphicFrameLocks noChangeAspect="1"/>
            </p:cNvGraphicFramePr>
            <p:nvPr/>
          </p:nvGraphicFramePr>
          <p:xfrm>
            <a:off x="2491145" y="3748593"/>
            <a:ext cx="428625" cy="827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8" r:id="rId7" imgW="203200" imgH="393700" progId="Equation.DSMT4">
                    <p:embed/>
                  </p:oleObj>
                </mc:Choice>
                <mc:Fallback>
                  <p:oleObj r:id="rId7" imgW="203200" imgH="393700" progId="Equation.DSMT4">
                    <p:embed/>
                    <p:pic>
                      <p:nvPicPr>
                        <p:cNvPr id="0" name="图片 308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91145" y="3748593"/>
                          <a:ext cx="428625" cy="8270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44"/>
          <p:cNvGrpSpPr/>
          <p:nvPr/>
        </p:nvGrpSpPr>
        <p:grpSpPr>
          <a:xfrm>
            <a:off x="5350432" y="2739154"/>
            <a:ext cx="1945481" cy="1515604"/>
            <a:chOff x="4336142" y="3795891"/>
            <a:chExt cx="2593312" cy="2020640"/>
          </a:xfrm>
        </p:grpSpPr>
        <p:sp>
          <p:nvSpPr>
            <p:cNvPr id="17419" name="TextBox 50"/>
            <p:cNvSpPr txBox="1"/>
            <p:nvPr/>
          </p:nvSpPr>
          <p:spPr>
            <a:xfrm>
              <a:off x="4704120" y="3967325"/>
              <a:ext cx="2225334" cy="5539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20×(1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＋  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endPara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420" name="TextBox 38"/>
            <p:cNvSpPr txBox="1"/>
            <p:nvPr/>
          </p:nvSpPr>
          <p:spPr>
            <a:xfrm>
              <a:off x="4336142" y="4622978"/>
              <a:ext cx="2324099" cy="5539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20×</a:t>
              </a:r>
              <a:endPara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421" name="TextBox 40"/>
            <p:cNvSpPr txBox="1"/>
            <p:nvPr/>
          </p:nvSpPr>
          <p:spPr>
            <a:xfrm>
              <a:off x="4352988" y="5262579"/>
              <a:ext cx="2324099" cy="5539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22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dm</a:t>
              </a:r>
              <a:r>
                <a:rPr lang="en-US" altLang="zh-CN" sz="2100" b="1" baseline="30000" dirty="0">
                  <a:latin typeface="宋体" panose="02010600030101010101" pitchFamily="2" charset="-122"/>
                  <a:ea typeface="宋体" panose="02010600030101010101" pitchFamily="2" charset="-122"/>
                </a:rPr>
                <a:t>3 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）</a:t>
              </a:r>
            </a:p>
          </p:txBody>
        </p:sp>
        <p:graphicFrame>
          <p:nvGraphicFramePr>
            <p:cNvPr id="17422" name="Object 8"/>
            <p:cNvGraphicFramePr>
              <a:graphicFrameLocks noChangeAspect="1"/>
            </p:cNvGraphicFramePr>
            <p:nvPr/>
          </p:nvGraphicFramePr>
          <p:xfrm>
            <a:off x="6193201" y="3795891"/>
            <a:ext cx="428625" cy="827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9" r:id="rId8" imgW="203200" imgH="393700" progId="Equation.DSMT4">
                    <p:embed/>
                  </p:oleObj>
                </mc:Choice>
                <mc:Fallback>
                  <p:oleObj r:id="rId8" imgW="203200" imgH="393700" progId="Equation.DSMT4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193201" y="3795891"/>
                          <a:ext cx="428625" cy="8270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3" name="Object 9"/>
            <p:cNvGraphicFramePr>
              <a:graphicFrameLocks noChangeAspect="1"/>
            </p:cNvGraphicFramePr>
            <p:nvPr/>
          </p:nvGraphicFramePr>
          <p:xfrm>
            <a:off x="5570617" y="4474779"/>
            <a:ext cx="427359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0" r:id="rId9" imgW="203200" imgH="393700" progId="Equation.DSMT4">
                    <p:embed/>
                  </p:oleObj>
                </mc:Choice>
                <mc:Fallback>
                  <p:oleObj r:id="rId9" imgW="203200" imgH="393700" progId="Equation.DSMT4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570617" y="4474779"/>
                          <a:ext cx="427359" cy="82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3467" y="642937"/>
            <a:ext cx="1195388" cy="586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extBox 43"/>
          <p:cNvSpPr txBox="1"/>
          <p:nvPr/>
        </p:nvSpPr>
        <p:spPr>
          <a:xfrm>
            <a:off x="1340644" y="1340168"/>
            <a:ext cx="6230541" cy="55399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看图列式计算。</a:t>
            </a:r>
          </a:p>
        </p:txBody>
      </p:sp>
      <p:pic>
        <p:nvPicPr>
          <p:cNvPr id="18435" name="图片 44" descr="2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88269" y="2036684"/>
            <a:ext cx="2874169" cy="19454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50"/>
          <p:cNvGrpSpPr/>
          <p:nvPr/>
        </p:nvGrpSpPr>
        <p:grpSpPr>
          <a:xfrm>
            <a:off x="4658916" y="2050971"/>
            <a:ext cx="2663428" cy="676011"/>
            <a:chOff x="5306451" y="1841748"/>
            <a:chExt cx="3551829" cy="902344"/>
          </a:xfrm>
          <a:solidFill>
            <a:srgbClr val="FF0000"/>
          </a:solidFill>
        </p:grpSpPr>
        <p:sp>
          <p:nvSpPr>
            <p:cNvPr id="18437" name="TextBox 50"/>
            <p:cNvSpPr txBox="1"/>
            <p:nvPr/>
          </p:nvSpPr>
          <p:spPr>
            <a:xfrm>
              <a:off x="5306451" y="1924160"/>
              <a:ext cx="3551829" cy="819932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lIns="107950" tIns="144145" rIns="107950" bIns="144145"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48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48× 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60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（棵）</a:t>
              </a:r>
            </a:p>
          </p:txBody>
        </p:sp>
        <p:graphicFrame>
          <p:nvGraphicFramePr>
            <p:cNvPr id="18438" name="Object 6"/>
            <p:cNvGraphicFramePr>
              <a:graphicFrameLocks noChangeAspect="1"/>
            </p:cNvGraphicFramePr>
            <p:nvPr/>
          </p:nvGraphicFramePr>
          <p:xfrm>
            <a:off x="6797334" y="1841748"/>
            <a:ext cx="320510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r:id="rId5" imgW="152400" imgH="394335" progId="Equation.DSMT4">
                    <p:embed/>
                  </p:oleObj>
                </mc:Choice>
                <mc:Fallback>
                  <p:oleObj r:id="rId5" imgW="152400" imgH="394335" progId="Equation.DSMT4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797334" y="1841748"/>
                          <a:ext cx="320510" cy="82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57"/>
          <p:cNvGrpSpPr/>
          <p:nvPr/>
        </p:nvGrpSpPr>
        <p:grpSpPr>
          <a:xfrm>
            <a:off x="4657725" y="3114201"/>
            <a:ext cx="3147060" cy="631539"/>
            <a:chOff x="4775557" y="3909904"/>
            <a:chExt cx="4195430" cy="652395"/>
          </a:xfrm>
        </p:grpSpPr>
        <p:sp>
          <p:nvSpPr>
            <p:cNvPr id="18440" name="TextBox 50"/>
            <p:cNvSpPr txBox="1"/>
            <p:nvPr/>
          </p:nvSpPr>
          <p:spPr>
            <a:xfrm>
              <a:off x="4775557" y="3965498"/>
              <a:ext cx="4195430" cy="596801"/>
            </a:xfrm>
            <a:prstGeom prst="rect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square" lIns="107950" tIns="107950" rIns="144145" bIns="144145"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48×(1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＋  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60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（棵）</a:t>
              </a:r>
            </a:p>
          </p:txBody>
        </p:sp>
        <p:graphicFrame>
          <p:nvGraphicFramePr>
            <p:cNvPr id="18441" name="Object 8"/>
            <p:cNvGraphicFramePr>
              <a:graphicFrameLocks noChangeAspect="1"/>
            </p:cNvGraphicFramePr>
            <p:nvPr/>
          </p:nvGraphicFramePr>
          <p:xfrm>
            <a:off x="6324717" y="3909904"/>
            <a:ext cx="320625" cy="566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r:id="rId7" imgW="152400" imgH="394335" progId="Equation.DSMT4">
                    <p:embed/>
                  </p:oleObj>
                </mc:Choice>
                <mc:Fallback>
                  <p:oleObj r:id="rId7" imgW="152400" imgH="394335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324717" y="3909904"/>
                          <a:ext cx="320625" cy="56675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3"/>
          <p:cNvSpPr txBox="1"/>
          <p:nvPr/>
        </p:nvSpPr>
        <p:spPr>
          <a:xfrm>
            <a:off x="1071563" y="425768"/>
            <a:ext cx="6230541" cy="55364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看图列式计算。</a:t>
            </a:r>
          </a:p>
        </p:txBody>
      </p:sp>
      <p:pic>
        <p:nvPicPr>
          <p:cNvPr id="19460" name="图片 28" descr="21.png"/>
          <p:cNvPicPr>
            <a:picLocks noChangeAspect="1"/>
          </p:cNvPicPr>
          <p:nvPr/>
        </p:nvPicPr>
        <p:blipFill>
          <a:blip r:embed="rId3" cstate="email">
            <a:lum bright="-29999"/>
          </a:blip>
          <a:stretch>
            <a:fillRect/>
          </a:stretch>
        </p:blipFill>
        <p:spPr>
          <a:xfrm>
            <a:off x="1620442" y="854632"/>
            <a:ext cx="4812506" cy="14775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30"/>
          <p:cNvGrpSpPr/>
          <p:nvPr/>
        </p:nvGrpSpPr>
        <p:grpSpPr>
          <a:xfrm>
            <a:off x="1662113" y="2350532"/>
            <a:ext cx="3720465" cy="594122"/>
            <a:chOff x="563878" y="5143663"/>
            <a:chExt cx="4960116" cy="792000"/>
          </a:xfrm>
        </p:grpSpPr>
        <p:sp>
          <p:nvSpPr>
            <p:cNvPr id="19462" name="TextBox 50"/>
            <p:cNvSpPr txBox="1"/>
            <p:nvPr/>
          </p:nvSpPr>
          <p:spPr>
            <a:xfrm>
              <a:off x="563878" y="5190009"/>
              <a:ext cx="4960116" cy="721417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square" tIns="107950" bIns="107950"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150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150× 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275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（面）</a:t>
              </a:r>
            </a:p>
          </p:txBody>
        </p:sp>
        <p:graphicFrame>
          <p:nvGraphicFramePr>
            <p:cNvPr id="19463" name="Object 4"/>
            <p:cNvGraphicFramePr>
              <a:graphicFrameLocks noChangeAspect="1"/>
            </p:cNvGraphicFramePr>
            <p:nvPr/>
          </p:nvGraphicFramePr>
          <p:xfrm>
            <a:off x="2451100" y="5143663"/>
            <a:ext cx="281030" cy="79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" r:id="rId4" imgW="139700" imgH="394335" progId="Equation.DSMT4">
                    <p:embed/>
                  </p:oleObj>
                </mc:Choice>
                <mc:Fallback>
                  <p:oleObj r:id="rId4" imgW="139700" imgH="394335" progId="Equation.DSMT4">
                    <p:embed/>
                    <p:pic>
                      <p:nvPicPr>
                        <p:cNvPr id="0" name="图片 310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51100" y="5143663"/>
                          <a:ext cx="281030" cy="792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32"/>
          <p:cNvGrpSpPr/>
          <p:nvPr/>
        </p:nvGrpSpPr>
        <p:grpSpPr>
          <a:xfrm>
            <a:off x="1662113" y="2821307"/>
            <a:ext cx="3115866" cy="648574"/>
            <a:chOff x="4769727" y="5175195"/>
            <a:chExt cx="4154161" cy="864061"/>
          </a:xfrm>
        </p:grpSpPr>
        <p:sp>
          <p:nvSpPr>
            <p:cNvPr id="19465" name="TextBox 50"/>
            <p:cNvSpPr txBox="1"/>
            <p:nvPr/>
          </p:nvSpPr>
          <p:spPr>
            <a:xfrm>
              <a:off x="4769727" y="5318278"/>
              <a:ext cx="4154161" cy="720978"/>
            </a:xfrm>
            <a:prstGeom prst="rect">
              <a:avLst/>
            </a:prstGeom>
            <a:solidFill>
              <a:srgbClr val="00B0F0"/>
            </a:solidFill>
            <a:ln w="9525">
              <a:noFill/>
            </a:ln>
          </p:spPr>
          <p:txBody>
            <a:bodyPr tIns="144145" bIns="71755"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150×(1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＋  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275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（面）</a:t>
              </a:r>
            </a:p>
          </p:txBody>
        </p:sp>
        <p:graphicFrame>
          <p:nvGraphicFramePr>
            <p:cNvPr id="19466" name="Object 5"/>
            <p:cNvGraphicFramePr>
              <a:graphicFrameLocks noChangeAspect="1"/>
            </p:cNvGraphicFramePr>
            <p:nvPr/>
          </p:nvGraphicFramePr>
          <p:xfrm>
            <a:off x="6497077" y="5175195"/>
            <a:ext cx="293804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" r:id="rId6" imgW="139700" imgH="394335" progId="Equation.DSMT4">
                    <p:embed/>
                  </p:oleObj>
                </mc:Choice>
                <mc:Fallback>
                  <p:oleObj r:id="rId6" imgW="139700" imgH="394335" progId="Equation.DSMT4">
                    <p:embed/>
                    <p:pic>
                      <p:nvPicPr>
                        <p:cNvPr id="0" name="图片 310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497077" y="5175195"/>
                          <a:ext cx="293804" cy="82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37"/>
          <p:cNvGrpSpPr/>
          <p:nvPr/>
        </p:nvGrpSpPr>
        <p:grpSpPr>
          <a:xfrm>
            <a:off x="1662113" y="3480914"/>
            <a:ext cx="4232672" cy="655151"/>
            <a:chOff x="1857356" y="5643465"/>
            <a:chExt cx="5643602" cy="874444"/>
          </a:xfrm>
          <a:solidFill>
            <a:srgbClr val="FF0000"/>
          </a:solidFill>
        </p:grpSpPr>
        <p:sp>
          <p:nvSpPr>
            <p:cNvPr id="19468" name="TextBox 50"/>
            <p:cNvSpPr txBox="1"/>
            <p:nvPr/>
          </p:nvSpPr>
          <p:spPr>
            <a:xfrm>
              <a:off x="1857356" y="5698028"/>
              <a:ext cx="5643602" cy="819881"/>
            </a:xfrm>
            <a:prstGeom prst="rect">
              <a:avLst/>
            </a:prstGeom>
            <a:grpFill/>
            <a:ln w="9525">
              <a:noFill/>
            </a:ln>
          </p:spPr>
          <p:txBody>
            <a:bodyPr tIns="144145" bIns="144145"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150×2×(1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－  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275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（面）</a:t>
              </a:r>
            </a:p>
          </p:txBody>
        </p:sp>
        <p:graphicFrame>
          <p:nvGraphicFramePr>
            <p:cNvPr id="19469" name="Object 7"/>
            <p:cNvGraphicFramePr>
              <a:graphicFrameLocks noChangeAspect="1"/>
            </p:cNvGraphicFramePr>
            <p:nvPr/>
          </p:nvGraphicFramePr>
          <p:xfrm>
            <a:off x="4090333" y="5643465"/>
            <a:ext cx="396000" cy="767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" r:id="rId7" imgW="203200" imgH="393700" progId="Equation.DSMT4">
                    <p:embed/>
                  </p:oleObj>
                </mc:Choice>
                <mc:Fallback>
                  <p:oleObj r:id="rId7" imgW="203200" imgH="393700" progId="Equation.DSMT4">
                    <p:embed/>
                    <p:pic>
                      <p:nvPicPr>
                        <p:cNvPr id="0" name="图片 311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090333" y="5643465"/>
                          <a:ext cx="396000" cy="76724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图片 6" descr="2994650471bf386f6471eb8720e6e67e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367462" y="2332196"/>
            <a:ext cx="1764983" cy="156114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3d4a4f337df14df0e4fa7c3e5b76b5b1fe95"/>
          <p:cNvPicPr>
            <a:picLocks noGrp="1" noChangeAspect="1"/>
          </p:cNvPicPr>
          <p:nvPr>
            <p:ph idx="4294967295"/>
          </p:nvPr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349" y="2133124"/>
            <a:ext cx="6292215" cy="2275999"/>
          </a:xfrm>
          <a:prstGeom prst="rect">
            <a:avLst/>
          </a:prstGeom>
        </p:spPr>
      </p:pic>
      <p:pic>
        <p:nvPicPr>
          <p:cNvPr id="22529" name="Picture 2" descr="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26807" y="634365"/>
            <a:ext cx="1195388" cy="5869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TextBox 4"/>
          <p:cNvSpPr txBox="1"/>
          <p:nvPr/>
        </p:nvSpPr>
        <p:spPr>
          <a:xfrm>
            <a:off x="1068705" y="1201102"/>
            <a:ext cx="7014210" cy="117633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一本故事书有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140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页，奇思已经看了这本 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书的  ，还剩多少页没有看？</a:t>
            </a:r>
          </a:p>
        </p:txBody>
      </p:sp>
      <p:graphicFrame>
        <p:nvGraphicFramePr>
          <p:cNvPr id="22531" name="Object 9"/>
          <p:cNvGraphicFramePr>
            <a:graphicFrameLocks noChangeAspect="1"/>
          </p:cNvGraphicFramePr>
          <p:nvPr/>
        </p:nvGraphicFramePr>
        <p:xfrm>
          <a:off x="2092643" y="1789510"/>
          <a:ext cx="260747" cy="67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r:id="rId5" imgW="152400" imgH="394335" progId="Equation.DSMT4">
                  <p:embed/>
                </p:oleObj>
              </mc:Choice>
              <mc:Fallback>
                <p:oleObj r:id="rId5" imgW="152400" imgH="394335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2643" y="1789510"/>
                        <a:ext cx="260747" cy="67508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8"/>
          <p:cNvGrpSpPr/>
          <p:nvPr/>
        </p:nvGrpSpPr>
        <p:grpSpPr>
          <a:xfrm>
            <a:off x="2576989" y="2643427"/>
            <a:ext cx="3327797" cy="621506"/>
            <a:chOff x="1857375" y="3453140"/>
            <a:chExt cx="4437063" cy="828000"/>
          </a:xfrm>
        </p:grpSpPr>
        <p:sp>
          <p:nvSpPr>
            <p:cNvPr id="22533" name="TextBox 50"/>
            <p:cNvSpPr txBox="1"/>
            <p:nvPr/>
          </p:nvSpPr>
          <p:spPr>
            <a:xfrm>
              <a:off x="1857375" y="3618708"/>
              <a:ext cx="4437063" cy="5535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140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140× 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60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（页）</a:t>
              </a:r>
            </a:p>
          </p:txBody>
        </p:sp>
        <p:graphicFrame>
          <p:nvGraphicFramePr>
            <p:cNvPr id="22534" name="Object 12"/>
            <p:cNvGraphicFramePr>
              <a:graphicFrameLocks noChangeAspect="1"/>
            </p:cNvGraphicFramePr>
            <p:nvPr/>
          </p:nvGraphicFramePr>
          <p:xfrm>
            <a:off x="3702667" y="3453140"/>
            <a:ext cx="320510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6" r:id="rId7" imgW="152400" imgH="393700" progId="Equation.DSMT4">
                    <p:embed/>
                  </p:oleObj>
                </mc:Choice>
                <mc:Fallback>
                  <p:oleObj r:id="rId7" imgW="152400" imgH="393700" progId="Equation.DSMT4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02667" y="3453140"/>
                          <a:ext cx="320510" cy="82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19"/>
          <p:cNvGrpSpPr/>
          <p:nvPr/>
        </p:nvGrpSpPr>
        <p:grpSpPr>
          <a:xfrm>
            <a:off x="2576989" y="3300652"/>
            <a:ext cx="3115866" cy="621506"/>
            <a:chOff x="1857375" y="4328438"/>
            <a:chExt cx="4154488" cy="828675"/>
          </a:xfrm>
        </p:grpSpPr>
        <p:sp>
          <p:nvSpPr>
            <p:cNvPr id="22536" name="TextBox 50"/>
            <p:cNvSpPr txBox="1"/>
            <p:nvPr/>
          </p:nvSpPr>
          <p:spPr>
            <a:xfrm>
              <a:off x="1857375" y="4500889"/>
              <a:ext cx="4154488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140×(1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－  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60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（页）</a:t>
              </a:r>
            </a:p>
          </p:txBody>
        </p:sp>
        <p:graphicFrame>
          <p:nvGraphicFramePr>
            <p:cNvPr id="22537" name="Object 13"/>
            <p:cNvGraphicFramePr>
              <a:graphicFrameLocks noChangeAspect="1"/>
            </p:cNvGraphicFramePr>
            <p:nvPr/>
          </p:nvGraphicFramePr>
          <p:xfrm>
            <a:off x="3542329" y="4328438"/>
            <a:ext cx="320675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7" r:id="rId9" imgW="152400" imgH="393700" progId="Equation.DSMT4">
                    <p:embed/>
                  </p:oleObj>
                </mc:Choice>
                <mc:Fallback>
                  <p:oleObj r:id="rId9" imgW="152400" imgH="393700" progId="Equation.DSMT4">
                    <p:embed/>
                    <p:pic>
                      <p:nvPicPr>
                        <p:cNvPr id="0" name="图片 310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542329" y="4328438"/>
                          <a:ext cx="320675" cy="8286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/>
          <p:nvPr/>
        </p:nvSpPr>
        <p:spPr>
          <a:xfrm>
            <a:off x="1068705" y="1233964"/>
            <a:ext cx="6006704" cy="6232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先说出运算顺序，再计算。</a:t>
            </a:r>
          </a:p>
        </p:txBody>
      </p:sp>
      <p:pic>
        <p:nvPicPr>
          <p:cNvPr id="23555" name="图片 10" descr="23.png"/>
          <p:cNvPicPr>
            <a:picLocks noChangeAspect="1"/>
          </p:cNvPicPr>
          <p:nvPr/>
        </p:nvPicPr>
        <p:blipFill>
          <a:blip r:embed="rId2" cstate="email"/>
          <a:srcRect t="17365"/>
          <a:stretch>
            <a:fillRect/>
          </a:stretch>
        </p:blipFill>
        <p:spPr>
          <a:xfrm>
            <a:off x="1159193" y="2129076"/>
            <a:ext cx="6804422" cy="173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3467" y="642937"/>
            <a:ext cx="1195388" cy="5869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图片 4" descr="2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29427" y="1232059"/>
            <a:ext cx="6624638" cy="219194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9"/>
          <p:cNvGrpSpPr/>
          <p:nvPr/>
        </p:nvGrpSpPr>
        <p:grpSpPr>
          <a:xfrm>
            <a:off x="1248490" y="3519250"/>
            <a:ext cx="3117056" cy="620315"/>
            <a:chOff x="373856" y="4763853"/>
            <a:chExt cx="4154488" cy="828000"/>
          </a:xfrm>
        </p:grpSpPr>
        <p:sp>
          <p:nvSpPr>
            <p:cNvPr id="24580" name="TextBox 50"/>
            <p:cNvSpPr txBox="1"/>
            <p:nvPr/>
          </p:nvSpPr>
          <p:spPr>
            <a:xfrm>
              <a:off x="373856" y="4915227"/>
              <a:ext cx="4154488" cy="55460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40×(1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＋  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45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（千克）</a:t>
              </a:r>
            </a:p>
          </p:txBody>
        </p:sp>
        <p:graphicFrame>
          <p:nvGraphicFramePr>
            <p:cNvPr id="24581" name="Object 3"/>
            <p:cNvGraphicFramePr>
              <a:graphicFrameLocks noChangeAspect="1"/>
            </p:cNvGraphicFramePr>
            <p:nvPr/>
          </p:nvGraphicFramePr>
          <p:xfrm>
            <a:off x="1928794" y="4763853"/>
            <a:ext cx="293804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r:id="rId5" imgW="139700" imgH="393700" progId="Equation.DSMT4">
                    <p:embed/>
                  </p:oleObj>
                </mc:Choice>
                <mc:Fallback>
                  <p:oleObj r:id="rId5" imgW="139700" imgH="393700" progId="Equation.DSMT4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928794" y="4763853"/>
                          <a:ext cx="293804" cy="82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14"/>
          <p:cNvGrpSpPr/>
          <p:nvPr/>
        </p:nvGrpSpPr>
        <p:grpSpPr>
          <a:xfrm>
            <a:off x="4550093" y="3519250"/>
            <a:ext cx="3115866" cy="620315"/>
            <a:chOff x="4775230" y="4763853"/>
            <a:chExt cx="4154488" cy="828000"/>
          </a:xfrm>
        </p:grpSpPr>
        <p:sp>
          <p:nvSpPr>
            <p:cNvPr id="24583" name="TextBox 50"/>
            <p:cNvSpPr txBox="1"/>
            <p:nvPr/>
          </p:nvSpPr>
          <p:spPr>
            <a:xfrm>
              <a:off x="4775230" y="4915227"/>
              <a:ext cx="4154488" cy="55460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45×(1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－  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40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（千克）</a:t>
              </a:r>
            </a:p>
          </p:txBody>
        </p:sp>
        <p:graphicFrame>
          <p:nvGraphicFramePr>
            <p:cNvPr id="24584" name="Object 5"/>
            <p:cNvGraphicFramePr>
              <a:graphicFrameLocks noChangeAspect="1"/>
            </p:cNvGraphicFramePr>
            <p:nvPr/>
          </p:nvGraphicFramePr>
          <p:xfrm>
            <a:off x="6286512" y="4763853"/>
            <a:ext cx="293804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6" r:id="rId7" imgW="139700" imgH="393700" progId="Equation.DSMT4">
                    <p:embed/>
                  </p:oleObj>
                </mc:Choice>
                <mc:Fallback>
                  <p:oleObj r:id="rId7" imgW="139700" imgH="393700" progId="Equation.DSMT4">
                    <p:embed/>
                    <p:pic>
                      <p:nvPicPr>
                        <p:cNvPr id="0" name="图片 309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286512" y="4763853"/>
                          <a:ext cx="293804" cy="82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19651" y="589121"/>
            <a:ext cx="1195388" cy="58697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2" name="组合 13"/>
          <p:cNvGrpSpPr/>
          <p:nvPr/>
        </p:nvGrpSpPr>
        <p:grpSpPr>
          <a:xfrm>
            <a:off x="1337786" y="1039654"/>
            <a:ext cx="6578918" cy="1754326"/>
            <a:chOff x="492125" y="1673225"/>
            <a:chExt cx="8771920" cy="2339202"/>
          </a:xfrm>
        </p:grpSpPr>
        <p:sp>
          <p:nvSpPr>
            <p:cNvPr id="25603" name="TextBox 4"/>
            <p:cNvSpPr txBox="1"/>
            <p:nvPr/>
          </p:nvSpPr>
          <p:spPr>
            <a:xfrm>
              <a:off x="492125" y="1673225"/>
              <a:ext cx="8771920" cy="2339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7.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公园的园丁新种植了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480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盆花，其中杜鹃</a:t>
              </a:r>
              <a:endPara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花占  ，月季花占  。新种植的这两种花</a:t>
              </a:r>
              <a:endPara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共有多少盆？</a:t>
              </a:r>
            </a:p>
          </p:txBody>
        </p:sp>
        <p:graphicFrame>
          <p:nvGraphicFramePr>
            <p:cNvPr id="25604" name="Object 5"/>
            <p:cNvGraphicFramePr>
              <a:graphicFrameLocks noChangeAspect="1"/>
            </p:cNvGraphicFramePr>
            <p:nvPr/>
          </p:nvGraphicFramePr>
          <p:xfrm>
            <a:off x="1857375" y="2383916"/>
            <a:ext cx="306578" cy="86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5" r:id="rId4" imgW="139700" imgH="394335" progId="Equation.DSMT4">
                    <p:embed/>
                  </p:oleObj>
                </mc:Choice>
                <mc:Fallback>
                  <p:oleObj r:id="rId4" imgW="139700" imgH="394335" progId="Equation.DSMT4">
                    <p:embed/>
                    <p:pic>
                      <p:nvPicPr>
                        <p:cNvPr id="0" name="图片 309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57375" y="2383916"/>
                          <a:ext cx="306578" cy="86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5" name="Object 7"/>
            <p:cNvGraphicFramePr>
              <a:graphicFrameLocks noChangeAspect="1"/>
            </p:cNvGraphicFramePr>
            <p:nvPr/>
          </p:nvGraphicFramePr>
          <p:xfrm>
            <a:off x="4319773" y="2419916"/>
            <a:ext cx="320510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" r:id="rId6" imgW="152400" imgH="394335" progId="Equation.DSMT4">
                    <p:embed/>
                  </p:oleObj>
                </mc:Choice>
                <mc:Fallback>
                  <p:oleObj r:id="rId6" imgW="152400" imgH="394335" progId="Equation.DSMT4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19773" y="2419916"/>
                          <a:ext cx="320510" cy="82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组合 15"/>
          <p:cNvGrpSpPr/>
          <p:nvPr/>
        </p:nvGrpSpPr>
        <p:grpSpPr>
          <a:xfrm>
            <a:off x="1605677" y="3462337"/>
            <a:ext cx="4286250" cy="699506"/>
            <a:chOff x="1714499" y="4062647"/>
            <a:chExt cx="5715021" cy="932675"/>
          </a:xfrm>
        </p:grpSpPr>
        <p:sp>
          <p:nvSpPr>
            <p:cNvPr id="25607" name="TextBox 50"/>
            <p:cNvSpPr txBox="1"/>
            <p:nvPr/>
          </p:nvSpPr>
          <p:spPr>
            <a:xfrm>
              <a:off x="1714499" y="4176294"/>
              <a:ext cx="5715021" cy="819028"/>
            </a:xfrm>
            <a:prstGeom prst="rect">
              <a:avLst/>
            </a:prstGeom>
            <a:solidFill>
              <a:srgbClr val="FF9B01"/>
            </a:solidFill>
            <a:ln w="9525">
              <a:noFill/>
            </a:ln>
          </p:spPr>
          <p:txBody>
            <a:bodyPr tIns="144145" bIns="144145"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480×(  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  )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400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（盆）</a:t>
              </a:r>
            </a:p>
          </p:txBody>
        </p:sp>
        <p:graphicFrame>
          <p:nvGraphicFramePr>
            <p:cNvPr id="25608" name="Object 6"/>
            <p:cNvGraphicFramePr>
              <a:graphicFrameLocks noChangeAspect="1"/>
            </p:cNvGraphicFramePr>
            <p:nvPr/>
          </p:nvGraphicFramePr>
          <p:xfrm>
            <a:off x="2991990" y="4062647"/>
            <a:ext cx="306388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7" r:id="rId8" imgW="139700" imgH="394335" progId="Equation.DSMT4">
                    <p:embed/>
                  </p:oleObj>
                </mc:Choice>
                <mc:Fallback>
                  <p:oleObj r:id="rId8" imgW="139700" imgH="394335" progId="Equation.DSMT4">
                    <p:embed/>
                    <p:pic>
                      <p:nvPicPr>
                        <p:cNvPr id="0" name="图片 310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91990" y="4062647"/>
                          <a:ext cx="306388" cy="8636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9" name="Object 8"/>
            <p:cNvGraphicFramePr>
              <a:graphicFrameLocks noChangeAspect="1"/>
            </p:cNvGraphicFramePr>
            <p:nvPr/>
          </p:nvGraphicFramePr>
          <p:xfrm>
            <a:off x="3623919" y="4082481"/>
            <a:ext cx="320510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8" r:id="rId9" imgW="152400" imgH="394335" progId="Equation.DSMT4">
                    <p:embed/>
                  </p:oleObj>
                </mc:Choice>
                <mc:Fallback>
                  <p:oleObj r:id="rId9" imgW="152400" imgH="394335" progId="Equation.DSMT4">
                    <p:embed/>
                    <p:pic>
                      <p:nvPicPr>
                        <p:cNvPr id="0" name="图片 309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623919" y="4082481"/>
                          <a:ext cx="320510" cy="82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组合 18"/>
          <p:cNvGrpSpPr/>
          <p:nvPr/>
        </p:nvGrpSpPr>
        <p:grpSpPr>
          <a:xfrm>
            <a:off x="1605678" y="2717006"/>
            <a:ext cx="4179094" cy="689793"/>
            <a:chOff x="1857374" y="4957779"/>
            <a:chExt cx="5572145" cy="919724"/>
          </a:xfrm>
        </p:grpSpPr>
        <p:sp>
          <p:nvSpPr>
            <p:cNvPr id="25611" name="TextBox 50"/>
            <p:cNvSpPr txBox="1"/>
            <p:nvPr/>
          </p:nvSpPr>
          <p:spPr>
            <a:xfrm>
              <a:off x="1857374" y="5058475"/>
              <a:ext cx="5572145" cy="819028"/>
            </a:xfrm>
            <a:prstGeom prst="rect">
              <a:avLst/>
            </a:prstGeom>
            <a:solidFill>
              <a:srgbClr val="00B0F0"/>
            </a:solidFill>
            <a:ln w="9525">
              <a:noFill/>
            </a:ln>
          </p:spPr>
          <p:txBody>
            <a:bodyPr tIns="144145" bIns="144145"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140×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  ＋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140×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  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480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（盆）</a:t>
              </a:r>
            </a:p>
          </p:txBody>
        </p:sp>
        <p:graphicFrame>
          <p:nvGraphicFramePr>
            <p:cNvPr id="25612" name="Object 9"/>
            <p:cNvGraphicFramePr>
              <a:graphicFrameLocks noChangeAspect="1"/>
            </p:cNvGraphicFramePr>
            <p:nvPr/>
          </p:nvGraphicFramePr>
          <p:xfrm>
            <a:off x="2901860" y="4957779"/>
            <a:ext cx="306388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9" r:id="rId10" imgW="139700" imgH="394335" progId="Equation.DSMT4">
                    <p:embed/>
                  </p:oleObj>
                </mc:Choice>
                <mc:Fallback>
                  <p:oleObj r:id="rId10" imgW="139700" imgH="394335" progId="Equation.DSMT4">
                    <p:embed/>
                    <p:pic>
                      <p:nvPicPr>
                        <p:cNvPr id="0" name="图片 309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01860" y="4957779"/>
                          <a:ext cx="306388" cy="8636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3" name="Object 10"/>
            <p:cNvGraphicFramePr>
              <a:graphicFrameLocks noChangeAspect="1"/>
            </p:cNvGraphicFramePr>
            <p:nvPr/>
          </p:nvGraphicFramePr>
          <p:xfrm>
            <a:off x="4511560" y="4977613"/>
            <a:ext cx="320510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0" r:id="rId11" imgW="152400" imgH="394335" progId="Equation.DSMT4">
                    <p:embed/>
                  </p:oleObj>
                </mc:Choice>
                <mc:Fallback>
                  <p:oleObj r:id="rId11" imgW="152400" imgH="394335" progId="Equation.DSMT4">
                    <p:embed/>
                    <p:pic>
                      <p:nvPicPr>
                        <p:cNvPr id="0" name="图片 309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511560" y="4977613"/>
                          <a:ext cx="320510" cy="82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图片 1" descr="20110512173544d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413659" y="2625567"/>
            <a:ext cx="1503045" cy="140350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/>
          <p:cNvGrpSpPr/>
          <p:nvPr/>
        </p:nvGrpSpPr>
        <p:grpSpPr>
          <a:xfrm>
            <a:off x="2645093" y="2732958"/>
            <a:ext cx="4286250" cy="692552"/>
            <a:chOff x="2118987" y="4984870"/>
            <a:chExt cx="5715021" cy="923831"/>
          </a:xfrm>
          <a:solidFill>
            <a:srgbClr val="FF0000"/>
          </a:solidFill>
        </p:grpSpPr>
        <p:grpSp>
          <p:nvGrpSpPr>
            <p:cNvPr id="26627" name="组合 15"/>
            <p:cNvGrpSpPr/>
            <p:nvPr/>
          </p:nvGrpSpPr>
          <p:grpSpPr>
            <a:xfrm>
              <a:off x="2118987" y="4985270"/>
              <a:ext cx="5715021" cy="923431"/>
              <a:chOff x="1907838" y="4072238"/>
              <a:chExt cx="5715021" cy="923431"/>
            </a:xfrm>
            <a:grpFill/>
          </p:grpSpPr>
          <p:sp>
            <p:nvSpPr>
              <p:cNvPr id="26628" name="TextBox 50"/>
              <p:cNvSpPr txBox="1"/>
              <p:nvPr/>
            </p:nvSpPr>
            <p:spPr>
              <a:xfrm>
                <a:off x="1907838" y="4176261"/>
                <a:ext cx="5715021" cy="819408"/>
              </a:xfrm>
              <a:prstGeom prst="rect">
                <a:avLst/>
              </a:prstGeom>
              <a:grpFill/>
              <a:ln w="9525">
                <a:noFill/>
              </a:ln>
            </p:spPr>
            <p:txBody>
              <a:bodyPr tIns="144145" bIns="144145" anchor="t">
                <a:spAutoFit/>
              </a:bodyPr>
              <a:lstStyle/>
              <a:p>
                <a:r>
                  <a:rPr lang="en-US" altLang="zh-CN" sz="21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12×(  </a:t>
                </a:r>
                <a:r>
                  <a:rPr lang="zh-CN" altLang="en-US" sz="21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－</a:t>
                </a:r>
                <a:r>
                  <a:rPr lang="en-US" altLang="zh-CN" sz="21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)</a:t>
                </a:r>
                <a:r>
                  <a:rPr lang="zh-CN" altLang="en-US" sz="21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＝</a:t>
                </a:r>
                <a:r>
                  <a:rPr lang="en-US" altLang="zh-CN" sz="21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2</a:t>
                </a:r>
                <a:r>
                  <a:rPr lang="zh-CN" altLang="en-US" sz="21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（</a:t>
                </a:r>
                <a:r>
                  <a:rPr lang="en-US" altLang="zh-CN" sz="21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km</a:t>
                </a:r>
                <a:r>
                  <a:rPr lang="zh-CN" altLang="en-US" sz="21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</a:t>
                </a:r>
              </a:p>
            </p:txBody>
          </p:sp>
          <p:graphicFrame>
            <p:nvGraphicFramePr>
              <p:cNvPr id="26629" name="Object 6"/>
              <p:cNvGraphicFramePr>
                <a:graphicFrameLocks noChangeAspect="1"/>
              </p:cNvGraphicFramePr>
              <p:nvPr/>
            </p:nvGraphicFramePr>
            <p:xfrm>
              <a:off x="3630705" y="4072238"/>
              <a:ext cx="306388" cy="863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39" r:id="rId3" imgW="139700" imgH="394335" progId="Equation.DSMT4">
                      <p:embed/>
                    </p:oleObj>
                  </mc:Choice>
                  <mc:Fallback>
                    <p:oleObj r:id="rId3" imgW="139700" imgH="394335" progId="Equation.DSMT4">
                      <p:embed/>
                      <p:pic>
                        <p:nvPicPr>
                          <p:cNvPr id="0" name="图片 3106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630705" y="4072238"/>
                            <a:ext cx="306388" cy="8636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6630" name="Object 9"/>
            <p:cNvGraphicFramePr>
              <a:graphicFrameLocks noChangeAspect="1"/>
            </p:cNvGraphicFramePr>
            <p:nvPr/>
          </p:nvGraphicFramePr>
          <p:xfrm>
            <a:off x="3244990" y="4984870"/>
            <a:ext cx="306578" cy="86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0" r:id="rId5" imgW="139700" imgH="394335" progId="Equation.DSMT4">
                    <p:embed/>
                  </p:oleObj>
                </mc:Choice>
                <mc:Fallback>
                  <p:oleObj r:id="rId5" imgW="139700" imgH="394335" progId="Equation.DSMT4">
                    <p:embed/>
                    <p:pic>
                      <p:nvPicPr>
                        <p:cNvPr id="0" name="图片 310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44990" y="4984870"/>
                          <a:ext cx="306578" cy="86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31" name="组合 18"/>
          <p:cNvGrpSpPr/>
          <p:nvPr/>
        </p:nvGrpSpPr>
        <p:grpSpPr>
          <a:xfrm>
            <a:off x="1606868" y="1069657"/>
            <a:ext cx="6558439" cy="1234679"/>
            <a:chOff x="492125" y="1641693"/>
            <a:chExt cx="8744614" cy="1646691"/>
          </a:xfrm>
        </p:grpSpPr>
        <p:sp>
          <p:nvSpPr>
            <p:cNvPr id="26632" name="TextBox 4"/>
            <p:cNvSpPr txBox="1"/>
            <p:nvPr/>
          </p:nvSpPr>
          <p:spPr>
            <a:xfrm>
              <a:off x="492125" y="1673452"/>
              <a:ext cx="8744614" cy="1600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8.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越野赛跑全程</a:t>
              </a: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12km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，其中环山路段占  ，</a:t>
              </a:r>
              <a:endPara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  <a:r>
                <a: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海滨路段占  ，其余的是公路路段。</a:t>
              </a:r>
            </a:p>
          </p:txBody>
        </p:sp>
        <p:graphicFrame>
          <p:nvGraphicFramePr>
            <p:cNvPr id="26633" name="Object 8"/>
            <p:cNvGraphicFramePr>
              <a:graphicFrameLocks noChangeAspect="1"/>
            </p:cNvGraphicFramePr>
            <p:nvPr/>
          </p:nvGraphicFramePr>
          <p:xfrm>
            <a:off x="7591355" y="1641693"/>
            <a:ext cx="319352" cy="90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1" r:id="rId7" imgW="139700" imgH="394335" progId="Equation.DSMT4">
                    <p:embed/>
                  </p:oleObj>
                </mc:Choice>
                <mc:Fallback>
                  <p:oleObj r:id="rId7" imgW="139700" imgH="394335" progId="Equation.DSMT4">
                    <p:embed/>
                    <p:pic>
                      <p:nvPicPr>
                        <p:cNvPr id="0" name="图片 310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591355" y="1641693"/>
                          <a:ext cx="319352" cy="900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4" name="Object 10"/>
            <p:cNvGraphicFramePr>
              <a:graphicFrameLocks noChangeAspect="1"/>
            </p:cNvGraphicFramePr>
            <p:nvPr/>
          </p:nvGraphicFramePr>
          <p:xfrm>
            <a:off x="3107467" y="2424384"/>
            <a:ext cx="306578" cy="86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2" r:id="rId8" imgW="139700" imgH="394335" progId="Equation.DSMT4">
                    <p:embed/>
                  </p:oleObj>
                </mc:Choice>
                <mc:Fallback>
                  <p:oleObj r:id="rId8" imgW="139700" imgH="394335" progId="Equation.DSMT4">
                    <p:embed/>
                    <p:pic>
                      <p:nvPicPr>
                        <p:cNvPr id="0" name="图片 310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07467" y="2424384"/>
                          <a:ext cx="306578" cy="86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5" name="TextBox 4"/>
          <p:cNvSpPr txBox="1"/>
          <p:nvPr/>
        </p:nvSpPr>
        <p:spPr>
          <a:xfrm>
            <a:off x="1668780" y="2195989"/>
            <a:ext cx="6006704" cy="6232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⑴环山路段比海滨路段长多少千米？</a:t>
            </a:r>
          </a:p>
        </p:txBody>
      </p:sp>
      <p:grpSp>
        <p:nvGrpSpPr>
          <p:cNvPr id="26636" name="组合 19"/>
          <p:cNvGrpSpPr/>
          <p:nvPr/>
        </p:nvGrpSpPr>
        <p:grpSpPr>
          <a:xfrm>
            <a:off x="1672353" y="3256835"/>
            <a:ext cx="6006703" cy="623248"/>
            <a:chOff x="579356" y="4558321"/>
            <a:chExt cx="8008938" cy="830321"/>
          </a:xfrm>
        </p:grpSpPr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579356" y="4558321"/>
              <a:ext cx="8008938" cy="8303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3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⑵</a:t>
              </a:r>
              <a:r>
                <a:rPr lang="zh-CN" altLang="en-US" sz="2300" b="1" spc="-225" dirty="0">
                  <a:latin typeface="宋体" panose="02010600030101010101" pitchFamily="2" charset="-122"/>
                  <a:ea typeface="宋体" panose="02010600030101010101" pitchFamily="2" charset="-122"/>
                </a:rPr>
                <a:t>如果明年把赛跑全程延长   ，将是多少千米？</a:t>
              </a:r>
            </a:p>
          </p:txBody>
        </p:sp>
        <p:graphicFrame>
          <p:nvGraphicFramePr>
            <p:cNvPr id="26638" name="Object 18"/>
            <p:cNvGraphicFramePr>
              <a:graphicFrameLocks noChangeAspect="1"/>
            </p:cNvGraphicFramePr>
            <p:nvPr/>
          </p:nvGraphicFramePr>
          <p:xfrm>
            <a:off x="5211571" y="4558321"/>
            <a:ext cx="427359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3" r:id="rId10" imgW="203200" imgH="393700" progId="Equation.DSMT4">
                    <p:embed/>
                  </p:oleObj>
                </mc:Choice>
                <mc:Fallback>
                  <p:oleObj r:id="rId10" imgW="203200" imgH="393700" progId="Equation.DSMT4">
                    <p:embed/>
                    <p:pic>
                      <p:nvPicPr>
                        <p:cNvPr id="0" name="图片 310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211571" y="4558321"/>
                          <a:ext cx="427359" cy="82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26"/>
          <p:cNvGrpSpPr/>
          <p:nvPr/>
        </p:nvGrpSpPr>
        <p:grpSpPr>
          <a:xfrm>
            <a:off x="2645093" y="3866440"/>
            <a:ext cx="4286250" cy="677472"/>
            <a:chOff x="1876331" y="5370555"/>
            <a:chExt cx="5715000" cy="902560"/>
          </a:xfrm>
          <a:solidFill>
            <a:srgbClr val="00B0F0"/>
          </a:solidFill>
        </p:grpSpPr>
        <p:sp>
          <p:nvSpPr>
            <p:cNvPr id="26640" name="TextBox 50"/>
            <p:cNvSpPr txBox="1"/>
            <p:nvPr/>
          </p:nvSpPr>
          <p:spPr>
            <a:xfrm>
              <a:off x="1876331" y="5454754"/>
              <a:ext cx="5715000" cy="818361"/>
            </a:xfrm>
            <a:prstGeom prst="rect">
              <a:avLst/>
            </a:prstGeom>
            <a:grpFill/>
            <a:ln w="9525">
              <a:noFill/>
            </a:ln>
          </p:spPr>
          <p:txBody>
            <a:bodyPr tIns="144145" bIns="144145"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12×( 1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＋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  )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17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（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km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）</a:t>
              </a:r>
            </a:p>
          </p:txBody>
        </p:sp>
        <p:graphicFrame>
          <p:nvGraphicFramePr>
            <p:cNvPr id="26641" name="Object 21"/>
            <p:cNvGraphicFramePr>
              <a:graphicFrameLocks noChangeAspect="1"/>
            </p:cNvGraphicFramePr>
            <p:nvPr/>
          </p:nvGraphicFramePr>
          <p:xfrm>
            <a:off x="3583426" y="5370555"/>
            <a:ext cx="427359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4" r:id="rId12" imgW="203200" imgH="393700" progId="Equation.DSMT4">
                    <p:embed/>
                  </p:oleObj>
                </mc:Choice>
                <mc:Fallback>
                  <p:oleObj r:id="rId12" imgW="203200" imgH="393700" progId="Equation.DSMT4">
                    <p:embed/>
                    <p:pic>
                      <p:nvPicPr>
                        <p:cNvPr id="0" name="图片 310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83426" y="5370555"/>
                          <a:ext cx="427359" cy="82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3467" y="427672"/>
            <a:ext cx="1195388" cy="5869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8" name="图片 18" descr="27.png"/>
          <p:cNvPicPr>
            <a:picLocks noChangeAspect="1"/>
          </p:cNvPicPr>
          <p:nvPr/>
        </p:nvPicPr>
        <p:blipFill>
          <a:blip r:embed="rId4" cstate="email">
            <a:lum bright="-20001"/>
          </a:blip>
          <a:stretch>
            <a:fillRect/>
          </a:stretch>
        </p:blipFill>
        <p:spPr>
          <a:xfrm>
            <a:off x="1040130" y="856298"/>
            <a:ext cx="5482114" cy="23121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9" name="图片 19" descr="28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48902" y="869395"/>
            <a:ext cx="1602581" cy="218717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3875962" y="2911079"/>
            <a:ext cx="2439590" cy="711994"/>
            <a:chOff x="3052004" y="2900009"/>
            <a:chExt cx="3253397" cy="949325"/>
          </a:xfrm>
        </p:grpSpPr>
        <p:graphicFrame>
          <p:nvGraphicFramePr>
            <p:cNvPr id="50181" name="对象 31"/>
            <p:cNvGraphicFramePr>
              <a:graphicFrameLocks noChangeAspect="1"/>
            </p:cNvGraphicFramePr>
            <p:nvPr/>
          </p:nvGraphicFramePr>
          <p:xfrm>
            <a:off x="3052004" y="2900009"/>
            <a:ext cx="1995862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" r:id="rId6" imgW="850265" imgH="406400" progId="Equation.DSMT4">
                    <p:embed/>
                  </p:oleObj>
                </mc:Choice>
                <mc:Fallback>
                  <p:oleObj r:id="rId6" imgW="850265" imgH="406400" progId="Equation.DSMT4">
                    <p:embed/>
                    <p:pic>
                      <p:nvPicPr>
                        <p:cNvPr id="0" name="图片 311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52004" y="2900009"/>
                          <a:ext cx="1995862" cy="9493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2" name="Text Box 15"/>
            <p:cNvSpPr txBox="1"/>
            <p:nvPr/>
          </p:nvSpPr>
          <p:spPr>
            <a:xfrm>
              <a:off x="5047866" y="3093684"/>
              <a:ext cx="1257535" cy="6401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100" b="1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zh-CN" altLang="en-US" sz="2100" b="1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米</a:t>
              </a:r>
              <a:r>
                <a:rPr lang="en-US" altLang="zh-CN" sz="2100" b="1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endParaRPr lang="zh-CN" altLang="en-US" sz="2100" b="1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8" name="TextBox 5"/>
          <p:cNvSpPr txBox="1"/>
          <p:nvPr/>
        </p:nvSpPr>
        <p:spPr>
          <a:xfrm>
            <a:off x="2723436" y="2971800"/>
            <a:ext cx="1323975" cy="55364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第一根：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875961" y="3589020"/>
            <a:ext cx="2127647" cy="711994"/>
            <a:chOff x="3260526" y="2900000"/>
            <a:chExt cx="2837393" cy="949325"/>
          </a:xfrm>
        </p:grpSpPr>
        <p:graphicFrame>
          <p:nvGraphicFramePr>
            <p:cNvPr id="50185" name="对象 31"/>
            <p:cNvGraphicFramePr>
              <a:graphicFrameLocks noChangeAspect="1"/>
            </p:cNvGraphicFramePr>
            <p:nvPr/>
          </p:nvGraphicFramePr>
          <p:xfrm>
            <a:off x="3260526" y="2900000"/>
            <a:ext cx="1579858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8" r:id="rId8" imgW="673100" imgH="406400" progId="Equation.DSMT4">
                    <p:embed/>
                  </p:oleObj>
                </mc:Choice>
                <mc:Fallback>
                  <p:oleObj r:id="rId8" imgW="673100" imgH="406400" progId="Equation.DSMT4">
                    <p:embed/>
                    <p:pic>
                      <p:nvPicPr>
                        <p:cNvPr id="0" name="图片 311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60526" y="2900000"/>
                          <a:ext cx="1579858" cy="9493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6" name="Text Box 15"/>
            <p:cNvSpPr txBox="1"/>
            <p:nvPr/>
          </p:nvSpPr>
          <p:spPr>
            <a:xfrm>
              <a:off x="4840384" y="3095263"/>
              <a:ext cx="1257535" cy="6401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100" b="1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zh-CN" altLang="en-US" sz="2100" b="1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米</a:t>
              </a:r>
              <a:r>
                <a:rPr lang="en-US" altLang="zh-CN" sz="2100" b="1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endParaRPr lang="zh-CN" altLang="en-US" sz="2100" b="1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2" name="TextBox 5"/>
          <p:cNvSpPr txBox="1"/>
          <p:nvPr/>
        </p:nvSpPr>
        <p:spPr>
          <a:xfrm>
            <a:off x="2723436" y="3648551"/>
            <a:ext cx="1323975" cy="55364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第二根：</a:t>
            </a:r>
          </a:p>
        </p:txBody>
      </p:sp>
      <p:sp>
        <p:nvSpPr>
          <p:cNvPr id="2" name="矩形 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19" name="图片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课前准备</a:t>
            </a:r>
          </a:p>
        </p:txBody>
      </p:sp>
      <p:sp>
        <p:nvSpPr>
          <p:cNvPr id="151" name="TextBox 17"/>
          <p:cNvSpPr txBox="1"/>
          <p:nvPr/>
        </p:nvSpPr>
        <p:spPr>
          <a:xfrm>
            <a:off x="1936444" y="1553848"/>
            <a:ext cx="526715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spc="7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教学分析</a:t>
            </a:r>
            <a:endParaRPr lang="id-ID" sz="1800" b="1" spc="7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014889" y="1206341"/>
            <a:ext cx="7118033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学习重点：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学会分析解答两步计算的分数乘法应用题，并能正确解答。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4889" y="1824038"/>
            <a:ext cx="776478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学习难点：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能够正确运用运算定律进行分数混合运算，提高计算能力。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4889" y="2441734"/>
            <a:ext cx="7110889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学习方法：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在解决问题的过程中，理清思路，运用画图的方法分析问题中的数量关系，并尝试用不同的方法解决问题。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14889" y="3474720"/>
            <a:ext cx="7765256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学具准备：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答题纸、直尺。 </a:t>
            </a: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70834" y="7144"/>
            <a:ext cx="1414463" cy="82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1872139" y="1221582"/>
            <a:ext cx="2429828" cy="2268379"/>
          </a:xfrm>
          <a:prstGeom prst="round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959191" y="1221582"/>
            <a:ext cx="2429828" cy="2268379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" name="内容占位符 5">
            <a:hlinkClick r:id="" action="ppaction://ole?verb=0"/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063490" y="1238727"/>
          <a:ext cx="2272665" cy="925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3" imgW="762000" imgH="393700" progId="Equation.KSEE3">
                  <p:embed/>
                </p:oleObj>
              </mc:Choice>
              <mc:Fallback>
                <p:oleObj r:id="rId3" imgW="762000" imgH="393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3490" y="1238727"/>
                        <a:ext cx="2272665" cy="925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内容占位符 3">
            <a:hlinkClick r:id="" action="ppaction://ole?verb=0"/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178844" y="1238727"/>
          <a:ext cx="1857375" cy="101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5" imgW="723900" imgH="393700" progId="Equation.KSEE3">
                  <p:embed/>
                </p:oleObj>
              </mc:Choice>
              <mc:Fallback>
                <p:oleObj r:id="rId5" imgW="7239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8844" y="1238727"/>
                        <a:ext cx="1857375" cy="101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339340" y="2264093"/>
            <a:ext cx="1535430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=50+10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96014" y="2917508"/>
            <a:ext cx="1207294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=60(辆)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27797" y="2264569"/>
            <a:ext cx="1207294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=50×</a:t>
            </a:r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29100" y="2490788"/>
          <a:ext cx="6858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7" imgW="914400" imgH="215900" progId="Equation.KSEE3">
                  <p:embed/>
                </p:oleObj>
              </mc:Choice>
              <mc:Fallback>
                <p:oleObj r:id="rId7" imgW="914400" imgH="2159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29100" y="2490788"/>
                        <a:ext cx="685800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158389" y="2060734"/>
          <a:ext cx="527209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9" imgW="152400" imgH="393700" progId="Equation.KSEE3">
                  <p:embed/>
                </p:oleObj>
              </mc:Choice>
              <mc:Fallback>
                <p:oleObj r:id="rId9" imgW="152400" imgH="3937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58389" y="2060734"/>
                        <a:ext cx="527209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399247" y="2917508"/>
            <a:ext cx="1207294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=60(辆)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06392" y="3544729"/>
            <a:ext cx="6818471" cy="43767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注意：整数运算定律在分数混合运算中同样适用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</a:p>
        </p:txBody>
      </p:sp>
      <p:pic>
        <p:nvPicPr>
          <p:cNvPr id="20" name="图片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/>
      <p:bldP spid="9" grpId="0"/>
      <p:bldP spid="10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2003" y="33982"/>
            <a:ext cx="7659995" cy="511907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352000" y="2857861"/>
              <a:ext cx="7771459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spc="-113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谢谢观看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4121" y="304724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教学内容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1140493" y="1792073"/>
            <a:ext cx="938213" cy="866775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2272204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sym typeface="Arial" panose="020B0604020202020204" pitchFamily="34" charset="0"/>
                <a:hlinkClick r:id="rId3" action="ppaction://hlinksldjump"/>
              </a:rPr>
              <a:t>情景引入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157020" y="2967730"/>
            <a:ext cx="938213" cy="866775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</a:rPr>
                  <a:t>02</a:t>
                </a: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2288730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sym typeface="Arial" panose="020B0604020202020204" pitchFamily="34" charset="0"/>
                <a:hlinkClick r:id="rId4" action="ppaction://hlinksldjump"/>
              </a:rPr>
              <a:t>互动新授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874838" y="1792073"/>
            <a:ext cx="938213" cy="866775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5" y="1949984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</a:rPr>
                <a:t>03</a:t>
              </a:r>
              <a:endParaRPr lang="en-US" altLang="zh-CN" sz="3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5971441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sym typeface="Arial" panose="020B0604020202020204" pitchFamily="34" charset="0"/>
                <a:hlinkClick r:id="rId5" action="ppaction://hlinksldjump"/>
              </a:rPr>
              <a:t>巩固扩展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4874838" y="2967730"/>
            <a:ext cx="938213" cy="866775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5971441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sym typeface="Arial" panose="020B0604020202020204" pitchFamily="34" charset="0"/>
                <a:hlinkClick r:id="rId6" action="ppaction://hlinksldjump"/>
              </a:rPr>
              <a:t>课堂小结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3304241" y="1596760"/>
            <a:ext cx="964096" cy="4318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52613" y="1668251"/>
            <a:ext cx="72555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31608" y="1221581"/>
            <a:ext cx="6280785" cy="1781175"/>
            <a:chOff x="3006" y="2565"/>
            <a:chExt cx="13188" cy="3740"/>
          </a:xfrm>
        </p:grpSpPr>
        <p:pic>
          <p:nvPicPr>
            <p:cNvPr id="13313" name="图片 27" descr="1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006" y="2565"/>
              <a:ext cx="13188" cy="37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" name="图片 28" descr="2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805" y="2603"/>
              <a:ext cx="4580" cy="133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" name="图片 31" descr="3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561" y="4655"/>
              <a:ext cx="3565" cy="164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3" name="图片 32" descr="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81627" y="3069432"/>
            <a:ext cx="5531644" cy="351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33" descr="5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81627" y="3612595"/>
            <a:ext cx="3932635" cy="3512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150617" y="663417"/>
            <a:ext cx="2842766" cy="5309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zh-CN" altLang="en-US" sz="3000" b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第十届动物车展</a:t>
            </a:r>
          </a:p>
        </p:txBody>
      </p:sp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  <p:pic>
        <p:nvPicPr>
          <p:cNvPr id="19" name="图片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 descr="e74c5e9e27ad746d55fba4356ca86c7c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2546985" y="202407"/>
            <a:ext cx="3710464" cy="102822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47036" y="792957"/>
            <a:ext cx="2757011" cy="437674"/>
          </a:xfrm>
          <a:prstGeom prst="rect">
            <a:avLst/>
          </a:prstGeom>
          <a:solidFill>
            <a:srgbClr val="FF9B0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dist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初步感知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61085" y="2309337"/>
            <a:ext cx="2842260" cy="1621631"/>
            <a:chOff x="2306" y="4862"/>
            <a:chExt cx="5968" cy="3405"/>
          </a:xfrm>
        </p:grpSpPr>
        <p:pic>
          <p:nvPicPr>
            <p:cNvPr id="14339" name="图片 31" descr="3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5460" y="4862"/>
              <a:ext cx="2815" cy="15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2" name="图片 4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06" y="5765"/>
              <a:ext cx="3154" cy="250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4629150" y="2242185"/>
            <a:ext cx="3108484" cy="1572578"/>
            <a:chOff x="9720" y="4708"/>
            <a:chExt cx="6527" cy="3302"/>
          </a:xfrm>
        </p:grpSpPr>
        <p:pic>
          <p:nvPicPr>
            <p:cNvPr id="14338" name="图片 28" descr="2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9720" y="4708"/>
              <a:ext cx="4140" cy="18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07" name="图片 8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477" y="5052"/>
              <a:ext cx="2770" cy="29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文本框 5"/>
          <p:cNvSpPr txBox="1"/>
          <p:nvPr/>
        </p:nvSpPr>
        <p:spPr>
          <a:xfrm>
            <a:off x="1044416" y="1440180"/>
            <a:ext cx="6127433" cy="391478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</a:rPr>
              <a:t>第二天的成交量是多少辆？说说你是如何思考的。</a:t>
            </a:r>
          </a:p>
        </p:txBody>
      </p:sp>
      <p:sp>
        <p:nvSpPr>
          <p:cNvPr id="16" name="矩形 15"/>
          <p:cNvSpPr/>
          <p:nvPr/>
        </p:nvSpPr>
        <p:spPr>
          <a:xfrm>
            <a:off x="269026" y="302701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 descr="e74c5e9e27ad746d55fba4356ca86c7c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2546985" y="202407"/>
            <a:ext cx="3710464" cy="102822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47035" y="792957"/>
            <a:ext cx="2841784" cy="437674"/>
          </a:xfrm>
          <a:prstGeom prst="rect">
            <a:avLst/>
          </a:prstGeom>
          <a:solidFill>
            <a:srgbClr val="FF9B0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dist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24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再次探究</a:t>
            </a:r>
            <a:endParaRPr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05" name="Text Box 15"/>
          <p:cNvSpPr txBox="1"/>
          <p:nvPr/>
        </p:nvSpPr>
        <p:spPr>
          <a:xfrm>
            <a:off x="1004411" y="1238489"/>
            <a:ext cx="2844404" cy="4572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画示意图分析题意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034540" y="1616869"/>
            <a:ext cx="2277904" cy="1765935"/>
            <a:chOff x="4272" y="3395"/>
            <a:chExt cx="4783" cy="3708"/>
          </a:xfrm>
        </p:grpSpPr>
        <p:sp>
          <p:nvSpPr>
            <p:cNvPr id="15" name="矩形 14"/>
            <p:cNvSpPr/>
            <p:nvPr/>
          </p:nvSpPr>
          <p:spPr>
            <a:xfrm>
              <a:off x="4272" y="4317"/>
              <a:ext cx="735" cy="9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07" y="4317"/>
              <a:ext cx="735" cy="9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742" y="4317"/>
              <a:ext cx="735" cy="9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477" y="4317"/>
              <a:ext cx="735" cy="9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212" y="4317"/>
              <a:ext cx="738" cy="9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320" y="4317"/>
              <a:ext cx="735" cy="943"/>
            </a:xfrm>
            <a:prstGeom prst="rect">
              <a:avLst/>
            </a:prstGeom>
            <a:solidFill>
              <a:srgbClr val="F6BB0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1" name="右大括号 20"/>
            <p:cNvSpPr/>
            <p:nvPr/>
          </p:nvSpPr>
          <p:spPr>
            <a:xfrm rot="5400000">
              <a:off x="6381" y="3476"/>
              <a:ext cx="565" cy="4783"/>
            </a:xfrm>
            <a:prstGeom prst="rightBrac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1513" name="Text Box 15"/>
            <p:cNvSpPr txBox="1"/>
            <p:nvPr/>
          </p:nvSpPr>
          <p:spPr>
            <a:xfrm>
              <a:off x="6110" y="6095"/>
              <a:ext cx="1980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?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辆</a:t>
              </a:r>
            </a:p>
          </p:txBody>
        </p:sp>
        <p:sp>
          <p:nvSpPr>
            <p:cNvPr id="21514" name="Text Box 15"/>
            <p:cNvSpPr txBox="1"/>
            <p:nvPr/>
          </p:nvSpPr>
          <p:spPr>
            <a:xfrm>
              <a:off x="5487" y="3395"/>
              <a:ext cx="1983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50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辆</a:t>
              </a:r>
            </a:p>
          </p:txBody>
        </p:sp>
      </p:grpSp>
      <p:sp>
        <p:nvSpPr>
          <p:cNvPr id="21516" name="Text Box 15"/>
          <p:cNvSpPr txBox="1"/>
          <p:nvPr/>
        </p:nvSpPr>
        <p:spPr>
          <a:xfrm>
            <a:off x="1233250" y="3344228"/>
            <a:ext cx="2103834" cy="4572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增加的部分：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134678" y="3233738"/>
            <a:ext cx="2158841" cy="714375"/>
            <a:chOff x="6582" y="6790"/>
            <a:chExt cx="4533" cy="1500"/>
          </a:xfrm>
        </p:grpSpPr>
        <p:graphicFrame>
          <p:nvGraphicFramePr>
            <p:cNvPr id="21515" name="对象 30"/>
            <p:cNvGraphicFramePr>
              <a:graphicFrameLocks noChangeAspect="1"/>
            </p:cNvGraphicFramePr>
            <p:nvPr/>
          </p:nvGraphicFramePr>
          <p:xfrm>
            <a:off x="6582" y="6790"/>
            <a:ext cx="2485" cy="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r:id="rId4" imgW="673100" imgH="406400" progId="Equation.DSMT4">
                    <p:embed/>
                  </p:oleObj>
                </mc:Choice>
                <mc:Fallback>
                  <p:oleObj r:id="rId4" imgW="673100" imgH="406400" progId="Equation.DSMT4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82" y="6790"/>
                          <a:ext cx="2485" cy="15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7" name="Text Box 15"/>
            <p:cNvSpPr txBox="1"/>
            <p:nvPr/>
          </p:nvSpPr>
          <p:spPr>
            <a:xfrm>
              <a:off x="9132" y="7010"/>
              <a:ext cx="1983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辆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endPara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519" name="Text Box 15"/>
          <p:cNvSpPr txBox="1"/>
          <p:nvPr/>
        </p:nvSpPr>
        <p:spPr>
          <a:xfrm>
            <a:off x="1125617" y="4013359"/>
            <a:ext cx="2103834" cy="4572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总共的成交量：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165634" y="4007644"/>
            <a:ext cx="2181701" cy="480060"/>
            <a:chOff x="6647" y="8415"/>
            <a:chExt cx="4581" cy="1008"/>
          </a:xfrm>
        </p:grpSpPr>
        <p:graphicFrame>
          <p:nvGraphicFramePr>
            <p:cNvPr id="21518" name="对象 34"/>
            <p:cNvGraphicFramePr>
              <a:graphicFrameLocks noChangeAspect="1"/>
            </p:cNvGraphicFramePr>
            <p:nvPr/>
          </p:nvGraphicFramePr>
          <p:xfrm>
            <a:off x="6647" y="8617"/>
            <a:ext cx="2485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r:id="rId6" imgW="672465" imgH="177800" progId="Equation.DSMT4">
                    <p:embed/>
                  </p:oleObj>
                </mc:Choice>
                <mc:Fallback>
                  <p:oleObj r:id="rId6" imgW="672465" imgH="1778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647" y="8617"/>
                          <a:ext cx="2485" cy="65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0" name="Text Box 15"/>
            <p:cNvSpPr txBox="1"/>
            <p:nvPr/>
          </p:nvSpPr>
          <p:spPr>
            <a:xfrm>
              <a:off x="9245" y="8415"/>
              <a:ext cx="1983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辆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endPara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8" name="Text Box 15"/>
          <p:cNvSpPr txBox="1"/>
          <p:nvPr/>
        </p:nvSpPr>
        <p:spPr>
          <a:xfrm>
            <a:off x="4986100" y="1836896"/>
            <a:ext cx="2449115" cy="4572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第二天的成交量：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090875" y="2372678"/>
            <a:ext cx="2521744" cy="714375"/>
            <a:chOff x="5424601" y="2018915"/>
            <a:chExt cx="3361799" cy="952500"/>
          </a:xfrm>
        </p:grpSpPr>
        <p:graphicFrame>
          <p:nvGraphicFramePr>
            <p:cNvPr id="21523" name="对象 31"/>
            <p:cNvGraphicFramePr>
              <a:graphicFrameLocks noChangeAspect="1"/>
            </p:cNvGraphicFramePr>
            <p:nvPr/>
          </p:nvGraphicFramePr>
          <p:xfrm>
            <a:off x="5424601" y="2018915"/>
            <a:ext cx="2143125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r:id="rId8" imgW="913765" imgH="406400" progId="Equation.DSMT4">
                    <p:embed/>
                  </p:oleObj>
                </mc:Choice>
                <mc:Fallback>
                  <p:oleObj r:id="rId8" imgW="913765" imgH="4064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424601" y="2018915"/>
                          <a:ext cx="2143125" cy="9525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4" name="Text Box 15"/>
            <p:cNvSpPr txBox="1"/>
            <p:nvPr/>
          </p:nvSpPr>
          <p:spPr>
            <a:xfrm>
              <a:off x="7527709" y="2164966"/>
              <a:ext cx="1258691" cy="6401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100" b="1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</a:t>
              </a:r>
              <a:r>
                <a:rPr lang="zh-CN" altLang="en-US" sz="2100" b="1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辆</a:t>
              </a:r>
              <a:r>
                <a:rPr lang="en-US" altLang="zh-CN" sz="2100" b="1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endParaRPr lang="zh-CN" altLang="en-US" sz="2100" b="1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4892040" y="1854757"/>
            <a:ext cx="0" cy="1489472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rgbClr val="BBE0E3"/>
          </a:lnRef>
          <a:fillRef idx="0">
            <a:srgbClr val="BBE0E3"/>
          </a:fillRef>
          <a:effectRef idx="0">
            <a:srgbClr val="BBE0E3"/>
          </a:effectRef>
          <a:fontRef idx="minor">
            <a:srgbClr val="000000"/>
          </a:fontRef>
        </p:style>
      </p:cxnSp>
      <p:pic>
        <p:nvPicPr>
          <p:cNvPr id="7" name="图片 6" descr="98bb7a1cdf032811e29520588e999d64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7335" y="3087053"/>
            <a:ext cx="2349818" cy="138303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69026" y="302701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505" grpId="0"/>
      <p:bldP spid="21516" grpId="0"/>
      <p:bldP spid="21519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 descr="e74c5e9e27ad746d55fba4356ca86c7c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2584133" y="193358"/>
            <a:ext cx="3710464" cy="1028224"/>
          </a:xfrm>
          <a:prstGeom prst="rect">
            <a:avLst/>
          </a:prstGeom>
        </p:spPr>
      </p:pic>
      <p:sp>
        <p:nvSpPr>
          <p:cNvPr id="7" name="右大括号 6"/>
          <p:cNvSpPr/>
          <p:nvPr/>
        </p:nvSpPr>
        <p:spPr>
          <a:xfrm rot="16200000" flipV="1">
            <a:off x="4311134" y="553046"/>
            <a:ext cx="257175" cy="2737247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555" name="Text Box 15"/>
          <p:cNvSpPr txBox="1"/>
          <p:nvPr/>
        </p:nvSpPr>
        <p:spPr>
          <a:xfrm>
            <a:off x="1944768" y="1990725"/>
            <a:ext cx="1206103" cy="4560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第一天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3071099" y="2200275"/>
            <a:ext cx="2737247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4" name="直接连接符 43"/>
          <p:cNvCxnSpPr/>
          <p:nvPr/>
        </p:nvCxnSpPr>
        <p:spPr>
          <a:xfrm rot="5400000">
            <a:off x="3025855" y="2155031"/>
            <a:ext cx="9048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5" name="直接连接符 44"/>
          <p:cNvCxnSpPr/>
          <p:nvPr/>
        </p:nvCxnSpPr>
        <p:spPr>
          <a:xfrm rot="5400000">
            <a:off x="3573542" y="2155031"/>
            <a:ext cx="9048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6" name="直接连接符 45"/>
          <p:cNvCxnSpPr/>
          <p:nvPr/>
        </p:nvCxnSpPr>
        <p:spPr>
          <a:xfrm rot="5400000">
            <a:off x="4120039" y="2155031"/>
            <a:ext cx="9048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7" name="直接连接符 46"/>
          <p:cNvCxnSpPr/>
          <p:nvPr/>
        </p:nvCxnSpPr>
        <p:spPr>
          <a:xfrm rot="5400000">
            <a:off x="4667726" y="2155031"/>
            <a:ext cx="9048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48" name="直接连接符 47"/>
          <p:cNvCxnSpPr/>
          <p:nvPr/>
        </p:nvCxnSpPr>
        <p:spPr>
          <a:xfrm rot="5400000">
            <a:off x="5215414" y="2155031"/>
            <a:ext cx="9048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" name="直接连接符 7"/>
          <p:cNvCxnSpPr/>
          <p:nvPr/>
        </p:nvCxnSpPr>
        <p:spPr>
          <a:xfrm rot="5400000">
            <a:off x="5763101" y="2155031"/>
            <a:ext cx="9048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3563" name="Text Box 15"/>
          <p:cNvSpPr txBox="1"/>
          <p:nvPr/>
        </p:nvSpPr>
        <p:spPr>
          <a:xfrm>
            <a:off x="4120039" y="1421606"/>
            <a:ext cx="903685" cy="4572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50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辆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5808345" y="2200275"/>
            <a:ext cx="0" cy="429816"/>
          </a:xfrm>
          <a:prstGeom prst="line">
            <a:avLst/>
          </a:prstGeom>
          <a:noFill/>
          <a:ln w="25400" cap="flat" cmpd="sng" algn="ctr">
            <a:solidFill>
              <a:srgbClr val="FF3C00"/>
            </a:solidFill>
            <a:prstDash val="dash"/>
          </a:ln>
          <a:effectLst/>
        </p:spPr>
      </p:cxnSp>
      <p:sp>
        <p:nvSpPr>
          <p:cNvPr id="23565" name="Text Box 15"/>
          <p:cNvSpPr txBox="1"/>
          <p:nvPr/>
        </p:nvSpPr>
        <p:spPr>
          <a:xfrm>
            <a:off x="1944768" y="2414587"/>
            <a:ext cx="1206103" cy="4572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第二天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3071099" y="2630091"/>
            <a:ext cx="329446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8" name="直接连接符 67"/>
          <p:cNvCxnSpPr/>
          <p:nvPr/>
        </p:nvCxnSpPr>
        <p:spPr>
          <a:xfrm rot="5400000">
            <a:off x="3025855" y="2584847"/>
            <a:ext cx="9048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9" name="直接连接符 68"/>
          <p:cNvCxnSpPr/>
          <p:nvPr/>
        </p:nvCxnSpPr>
        <p:spPr>
          <a:xfrm rot="5400000">
            <a:off x="3573542" y="2584847"/>
            <a:ext cx="9048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0" name="直接连接符 69"/>
          <p:cNvCxnSpPr/>
          <p:nvPr/>
        </p:nvCxnSpPr>
        <p:spPr>
          <a:xfrm rot="5400000">
            <a:off x="4120039" y="2584847"/>
            <a:ext cx="9048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1" name="直接连接符 70"/>
          <p:cNvCxnSpPr/>
          <p:nvPr/>
        </p:nvCxnSpPr>
        <p:spPr>
          <a:xfrm rot="5400000">
            <a:off x="4667726" y="2584847"/>
            <a:ext cx="9048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2" name="直接连接符 71"/>
          <p:cNvCxnSpPr/>
          <p:nvPr/>
        </p:nvCxnSpPr>
        <p:spPr>
          <a:xfrm rot="5400000">
            <a:off x="5215414" y="2584847"/>
            <a:ext cx="9048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3" name="直接连接符 72"/>
          <p:cNvCxnSpPr/>
          <p:nvPr/>
        </p:nvCxnSpPr>
        <p:spPr>
          <a:xfrm rot="5400000">
            <a:off x="5763101" y="2584847"/>
            <a:ext cx="9048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4" name="直接连接符 73"/>
          <p:cNvCxnSpPr/>
          <p:nvPr/>
        </p:nvCxnSpPr>
        <p:spPr>
          <a:xfrm rot="5400000">
            <a:off x="6310789" y="2584847"/>
            <a:ext cx="9048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3574" name="Text Box 15"/>
          <p:cNvSpPr txBox="1"/>
          <p:nvPr/>
        </p:nvSpPr>
        <p:spPr>
          <a:xfrm>
            <a:off x="4439127" y="3011091"/>
            <a:ext cx="903685" cy="4572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辆</a:t>
            </a:r>
          </a:p>
        </p:txBody>
      </p:sp>
      <p:sp>
        <p:nvSpPr>
          <p:cNvPr id="77" name="右大括号 76"/>
          <p:cNvSpPr/>
          <p:nvPr/>
        </p:nvSpPr>
        <p:spPr>
          <a:xfrm rot="5400000">
            <a:off x="4584978" y="1192411"/>
            <a:ext cx="257175" cy="3284935"/>
          </a:xfrm>
          <a:prstGeom prst="rightBrac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1289" name="组合 1"/>
          <p:cNvGrpSpPr/>
          <p:nvPr/>
        </p:nvGrpSpPr>
        <p:grpSpPr>
          <a:xfrm>
            <a:off x="5728811" y="1064895"/>
            <a:ext cx="2097881" cy="1167289"/>
            <a:chOff x="5048141" y="2379028"/>
            <a:chExt cx="3197955" cy="1566736"/>
          </a:xfrm>
          <a:solidFill>
            <a:srgbClr val="FFFFF5"/>
          </a:solidFill>
        </p:grpSpPr>
        <p:sp>
          <p:nvSpPr>
            <p:cNvPr id="79" name="云形标注 78"/>
            <p:cNvSpPr/>
            <p:nvPr/>
          </p:nvSpPr>
          <p:spPr bwMode="auto">
            <a:xfrm flipV="1">
              <a:off x="5048141" y="2379028"/>
              <a:ext cx="3197955" cy="1566736"/>
            </a:xfrm>
            <a:prstGeom prst="cloudCallout">
              <a:avLst>
                <a:gd name="adj1" fmla="val -31144"/>
                <a:gd name="adj2" fmla="val -61958"/>
              </a:avLst>
            </a:prstGeom>
            <a:grp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1300" name="文本框 79"/>
            <p:cNvSpPr txBox="1"/>
            <p:nvPr/>
          </p:nvSpPr>
          <p:spPr>
            <a:xfrm flipH="1">
              <a:off x="5530919" y="2673911"/>
              <a:ext cx="2189565" cy="1164936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noProof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比第一天增加  。</a:t>
              </a:r>
            </a:p>
          </p:txBody>
        </p:sp>
      </p:grpSp>
      <p:graphicFrame>
        <p:nvGraphicFramePr>
          <p:cNvPr id="23577" name="对象 80"/>
          <p:cNvGraphicFramePr>
            <a:graphicFrameLocks noChangeAspect="1"/>
          </p:cNvGraphicFramePr>
          <p:nvPr/>
        </p:nvGraphicFramePr>
        <p:xfrm>
          <a:off x="6736080" y="1631632"/>
          <a:ext cx="191691" cy="558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4" imgW="139700" imgH="406400" progId="Equation.DSMT4">
                  <p:embed/>
                </p:oleObj>
              </mc:Choice>
              <mc:Fallback>
                <p:oleObj r:id="rId4" imgW="139700" imgH="4064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6080" y="1631632"/>
                        <a:ext cx="191691" cy="55840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右大括号 81"/>
          <p:cNvSpPr/>
          <p:nvPr/>
        </p:nvSpPr>
        <p:spPr>
          <a:xfrm rot="16200000" flipV="1">
            <a:off x="6012537" y="2210395"/>
            <a:ext cx="139304" cy="547688"/>
          </a:xfrm>
          <a:prstGeom prst="rightBrace">
            <a:avLst/>
          </a:prstGeom>
          <a:noFill/>
          <a:ln w="25400">
            <a:solidFill>
              <a:srgbClr val="F6BB00"/>
            </a:solidFill>
          </a:ln>
        </p:spPr>
        <p:style>
          <a:lnRef idx="1">
            <a:srgbClr val="BBE0E3"/>
          </a:lnRef>
          <a:fillRef idx="0">
            <a:srgbClr val="BBE0E3"/>
          </a:fillRef>
          <a:effectRef idx="0">
            <a:srgbClr val="BBE0E3"/>
          </a:effectRef>
          <a:fontRef idx="minor">
            <a:srgbClr val="000000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29540" y="3354229"/>
            <a:ext cx="5044678" cy="713185"/>
            <a:chOff x="1014483" y="3564768"/>
            <a:chExt cx="6725663" cy="950913"/>
          </a:xfrm>
        </p:grpSpPr>
        <p:sp>
          <p:nvSpPr>
            <p:cNvPr id="23580" name="Text Box 15"/>
            <p:cNvSpPr txBox="1"/>
            <p:nvPr/>
          </p:nvSpPr>
          <p:spPr>
            <a:xfrm>
              <a:off x="1014483" y="3721931"/>
              <a:ext cx="2681058" cy="6401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100" b="1" dirty="0">
                  <a:solidFill>
                    <a:srgbClr val="0070C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综合算式：</a:t>
              </a:r>
            </a:p>
          </p:txBody>
        </p:sp>
        <p:graphicFrame>
          <p:nvGraphicFramePr>
            <p:cNvPr id="23581" name="对象 52"/>
            <p:cNvGraphicFramePr>
              <a:graphicFrameLocks noChangeAspect="1"/>
            </p:cNvGraphicFramePr>
            <p:nvPr/>
          </p:nvGraphicFramePr>
          <p:xfrm>
            <a:off x="2933606" y="3564768"/>
            <a:ext cx="1696893" cy="950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r:id="rId6" imgW="723900" imgH="406400" progId="Equation.DSMT4">
                    <p:embed/>
                  </p:oleObj>
                </mc:Choice>
                <mc:Fallback>
                  <p:oleObj r:id="rId6" imgW="723900" imgH="406400" progId="Equation.DSMT4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33606" y="3564768"/>
                          <a:ext cx="1696893" cy="9509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582" name="组合 54"/>
            <p:cNvGrpSpPr/>
            <p:nvPr/>
          </p:nvGrpSpPr>
          <p:grpSpPr>
            <a:xfrm>
              <a:off x="4672074" y="3564769"/>
              <a:ext cx="3068072" cy="950912"/>
              <a:chOff x="2941318" y="3963988"/>
              <a:chExt cx="3068072" cy="950912"/>
            </a:xfrm>
          </p:grpSpPr>
          <p:graphicFrame>
            <p:nvGraphicFramePr>
              <p:cNvPr id="23583" name="对象 57"/>
              <p:cNvGraphicFramePr>
                <a:graphicFrameLocks noChangeAspect="1"/>
              </p:cNvGraphicFramePr>
              <p:nvPr/>
            </p:nvGraphicFramePr>
            <p:xfrm>
              <a:off x="2941318" y="3963988"/>
              <a:ext cx="1787525" cy="950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3" r:id="rId8" imgW="761365" imgH="406400" progId="Equation.DSMT4">
                      <p:embed/>
                    </p:oleObj>
                  </mc:Choice>
                  <mc:Fallback>
                    <p:oleObj r:id="rId8" imgW="761365" imgH="406400" progId="Equation.DSMT4">
                      <p:embed/>
                      <p:pic>
                        <p:nvPicPr>
                          <p:cNvPr id="0" name="图片 3085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2941318" y="3963988"/>
                            <a:ext cx="1787525" cy="950912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4" name="Text Box 15"/>
              <p:cNvSpPr txBox="1"/>
              <p:nvPr/>
            </p:nvSpPr>
            <p:spPr>
              <a:xfrm>
                <a:off x="4750611" y="4103687"/>
                <a:ext cx="1258779" cy="6401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100" b="1" dirty="0">
                    <a:solidFill>
                      <a:srgbClr val="FF3C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(</a:t>
                </a:r>
                <a:r>
                  <a:rPr lang="zh-CN" altLang="en-US" sz="2100" b="1" dirty="0">
                    <a:solidFill>
                      <a:srgbClr val="FF3C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辆</a:t>
                </a:r>
                <a:r>
                  <a:rPr lang="en-US" altLang="zh-CN" sz="2100" b="1" dirty="0">
                    <a:solidFill>
                      <a:srgbClr val="FF3C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)</a:t>
                </a:r>
                <a:endParaRPr lang="zh-CN" altLang="en-US" sz="2100" b="1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" name="Text Box 15"/>
          <p:cNvSpPr txBox="1"/>
          <p:nvPr/>
        </p:nvSpPr>
        <p:spPr>
          <a:xfrm>
            <a:off x="2115027" y="3934301"/>
            <a:ext cx="4874419" cy="4572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答：第二天的成交量是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辆。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88469" y="780574"/>
            <a:ext cx="2757011" cy="437674"/>
          </a:xfrm>
          <a:prstGeom prst="rect">
            <a:avLst/>
          </a:prstGeom>
          <a:solidFill>
            <a:srgbClr val="FF9B0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dist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分析解答</a:t>
            </a:r>
          </a:p>
        </p:txBody>
      </p:sp>
      <p:sp>
        <p:nvSpPr>
          <p:cNvPr id="60" name="矩形 59"/>
          <p:cNvSpPr/>
          <p:nvPr/>
        </p:nvSpPr>
        <p:spPr>
          <a:xfrm>
            <a:off x="269026" y="302701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61" name="图片 6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555" grpId="0"/>
      <p:bldP spid="23563" grpId="0"/>
      <p:bldP spid="23565" grpId="0"/>
      <p:bldP spid="23574" grpId="0"/>
      <p:bldP spid="77" grpId="0" animBg="1"/>
      <p:bldP spid="8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8" descr="８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65359" y="750809"/>
            <a:ext cx="1040606" cy="54173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3794" name="组合 37"/>
          <p:cNvGrpSpPr/>
          <p:nvPr/>
        </p:nvGrpSpPr>
        <p:grpSpPr>
          <a:xfrm>
            <a:off x="1423274" y="1017986"/>
            <a:ext cx="6511528" cy="1001590"/>
            <a:chOff x="318348" y="1555846"/>
            <a:chExt cx="8682808" cy="1335825"/>
          </a:xfrm>
        </p:grpSpPr>
        <p:pic>
          <p:nvPicPr>
            <p:cNvPr id="33795" name="图片 32" descr="8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318348" y="1810066"/>
              <a:ext cx="396000" cy="47290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3796" name="组合 36"/>
            <p:cNvGrpSpPr/>
            <p:nvPr/>
          </p:nvGrpSpPr>
          <p:grpSpPr>
            <a:xfrm>
              <a:off x="693768" y="1555846"/>
              <a:ext cx="8307388" cy="1335825"/>
              <a:chOff x="693768" y="1555846"/>
              <a:chExt cx="8307388" cy="1335825"/>
            </a:xfrm>
          </p:grpSpPr>
          <p:sp>
            <p:nvSpPr>
              <p:cNvPr id="33797" name="TextBox 43"/>
              <p:cNvSpPr txBox="1"/>
              <p:nvPr/>
            </p:nvSpPr>
            <p:spPr>
              <a:xfrm>
                <a:off x="693768" y="1691008"/>
                <a:ext cx="8307388" cy="12006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21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六⑴班有学生</a:t>
                </a:r>
                <a:r>
                  <a:rPr lang="en-US" altLang="zh-CN" sz="21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40</a:t>
                </a:r>
                <a:r>
                  <a:rPr lang="zh-CN" altLang="en-US" sz="21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人，其中女生人数占全班人数的  ，</a:t>
                </a:r>
                <a:endPara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zh-CN" altLang="en-US" sz="21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男生有多少人？</a:t>
                </a:r>
              </a:p>
            </p:txBody>
          </p:sp>
          <p:graphicFrame>
            <p:nvGraphicFramePr>
              <p:cNvPr id="33798" name="Object 5"/>
              <p:cNvGraphicFramePr>
                <a:graphicFrameLocks noChangeAspect="1"/>
              </p:cNvGraphicFramePr>
              <p:nvPr/>
            </p:nvGraphicFramePr>
            <p:xfrm>
              <a:off x="8328025" y="1555846"/>
              <a:ext cx="334445" cy="86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43" r:id="rId5" imgW="152400" imgH="394335" progId="Equation.DSMT4">
                      <p:embed/>
                    </p:oleObj>
                  </mc:Choice>
                  <mc:Fallback>
                    <p:oleObj r:id="rId5" imgW="152400" imgH="394335" progId="Equation.DSMT4">
                      <p:embed/>
                      <p:pic>
                        <p:nvPicPr>
                          <p:cNvPr id="0" name="图片 3093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8328025" y="1555846"/>
                            <a:ext cx="334445" cy="86400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9" name="矩形 38"/>
          <p:cNvSpPr/>
          <p:nvPr/>
        </p:nvSpPr>
        <p:spPr>
          <a:xfrm>
            <a:off x="3624739" y="2194322"/>
            <a:ext cx="1079897" cy="32385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696301" y="2194322"/>
            <a:ext cx="1620441" cy="32385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621168" y="2190750"/>
            <a:ext cx="2699147" cy="323850"/>
          </a:xfrm>
          <a:prstGeom prst="rect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5" name="右大括号 44"/>
          <p:cNvSpPr/>
          <p:nvPr/>
        </p:nvSpPr>
        <p:spPr>
          <a:xfrm rot="16200000" flipV="1">
            <a:off x="4839772" y="651867"/>
            <a:ext cx="270272" cy="2700338"/>
          </a:xfrm>
          <a:prstGeom prst="rightBrace">
            <a:avLst>
              <a:gd name="adj1" fmla="val 17818"/>
              <a:gd name="adj2" fmla="val 50000"/>
            </a:avLst>
          </a:prstGeom>
          <a:noFill/>
          <a:ln w="28575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6" name="TextBox 43"/>
          <p:cNvSpPr txBox="1"/>
          <p:nvPr/>
        </p:nvSpPr>
        <p:spPr>
          <a:xfrm>
            <a:off x="4648676" y="1446610"/>
            <a:ext cx="904875" cy="55364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人</a:t>
            </a:r>
          </a:p>
        </p:txBody>
      </p:sp>
      <p:grpSp>
        <p:nvGrpSpPr>
          <p:cNvPr id="5" name="组合 41"/>
          <p:cNvGrpSpPr/>
          <p:nvPr/>
        </p:nvGrpSpPr>
        <p:grpSpPr>
          <a:xfrm>
            <a:off x="3622358" y="2099072"/>
            <a:ext cx="1126331" cy="534390"/>
            <a:chOff x="1591914" y="2865331"/>
            <a:chExt cx="1503181" cy="712850"/>
          </a:xfrm>
        </p:grpSpPr>
        <p:sp>
          <p:nvSpPr>
            <p:cNvPr id="40" name="TextBox 43"/>
            <p:cNvSpPr txBox="1">
              <a:spLocks noChangeArrowheads="1"/>
            </p:cNvSpPr>
            <p:nvPr/>
          </p:nvSpPr>
          <p:spPr bwMode="auto">
            <a:xfrm>
              <a:off x="1591914" y="2916155"/>
              <a:ext cx="1503181" cy="6620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lang="zh-CN" altLang="en-US" sz="2100" b="1" spc="-225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微软雅黑" panose="020B0503020204020204" pitchFamily="34" charset="-122"/>
                </a:rPr>
                <a:t>女生占</a:t>
              </a:r>
            </a:p>
          </p:txBody>
        </p:sp>
        <p:graphicFrame>
          <p:nvGraphicFramePr>
            <p:cNvPr id="33806" name="Object 6"/>
            <p:cNvGraphicFramePr>
              <a:graphicFrameLocks noChangeAspect="1"/>
            </p:cNvGraphicFramePr>
            <p:nvPr/>
          </p:nvGraphicFramePr>
          <p:xfrm>
            <a:off x="2662166" y="2865331"/>
            <a:ext cx="250835" cy="64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" r:id="rId7" imgW="152400" imgH="394335" progId="Equation.DSMT4">
                    <p:embed/>
                  </p:oleObj>
                </mc:Choice>
                <mc:Fallback>
                  <p:oleObj r:id="rId7" imgW="152400" imgH="394335" progId="Equation.DSMT4">
                    <p:embed/>
                    <p:pic>
                      <p:nvPicPr>
                        <p:cNvPr id="0" name="图片 309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62166" y="2865331"/>
                          <a:ext cx="250835" cy="64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TextBox 43"/>
          <p:cNvSpPr txBox="1"/>
          <p:nvPr/>
        </p:nvSpPr>
        <p:spPr>
          <a:xfrm>
            <a:off x="4918949" y="2059781"/>
            <a:ext cx="1215628" cy="55399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男生？人</a:t>
            </a:r>
          </a:p>
        </p:txBody>
      </p:sp>
      <p:grpSp>
        <p:nvGrpSpPr>
          <p:cNvPr id="6" name="组合 48"/>
          <p:cNvGrpSpPr/>
          <p:nvPr/>
        </p:nvGrpSpPr>
        <p:grpSpPr>
          <a:xfrm>
            <a:off x="1925003" y="2730104"/>
            <a:ext cx="1494235" cy="647700"/>
            <a:chOff x="1857375" y="4724705"/>
            <a:chExt cx="1993212" cy="864000"/>
          </a:xfrm>
        </p:grpSpPr>
        <p:sp>
          <p:nvSpPr>
            <p:cNvPr id="33809" name="TextBox 50"/>
            <p:cNvSpPr txBox="1"/>
            <p:nvPr/>
          </p:nvSpPr>
          <p:spPr>
            <a:xfrm>
              <a:off x="1857375" y="4923164"/>
              <a:ext cx="1993212" cy="5542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40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－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40×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</a:p>
          </p:txBody>
        </p:sp>
        <p:graphicFrame>
          <p:nvGraphicFramePr>
            <p:cNvPr id="33810" name="Object 7"/>
            <p:cNvGraphicFramePr>
              <a:graphicFrameLocks noChangeAspect="1"/>
            </p:cNvGraphicFramePr>
            <p:nvPr/>
          </p:nvGraphicFramePr>
          <p:xfrm>
            <a:off x="3397418" y="4724705"/>
            <a:ext cx="334445" cy="86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5" r:id="rId8" imgW="152400" imgH="394335" progId="Equation.DSMT4">
                    <p:embed/>
                  </p:oleObj>
                </mc:Choice>
                <mc:Fallback>
                  <p:oleObj r:id="rId8" imgW="152400" imgH="394335" progId="Equation.DSMT4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97418" y="4724705"/>
                          <a:ext cx="334445" cy="86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TextBox 50"/>
          <p:cNvSpPr txBox="1"/>
          <p:nvPr/>
        </p:nvSpPr>
        <p:spPr>
          <a:xfrm>
            <a:off x="1930004" y="3361135"/>
            <a:ext cx="1495425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－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76187" y="3759518"/>
            <a:ext cx="1495425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24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（人）</a:t>
            </a:r>
          </a:p>
        </p:txBody>
      </p:sp>
      <p:grpSp>
        <p:nvGrpSpPr>
          <p:cNvPr id="7" name="组合 51"/>
          <p:cNvGrpSpPr/>
          <p:nvPr/>
        </p:nvGrpSpPr>
        <p:grpSpPr>
          <a:xfrm>
            <a:off x="6228874" y="2570085"/>
            <a:ext cx="1495425" cy="887440"/>
            <a:chOff x="1857375" y="4724705"/>
            <a:chExt cx="1993212" cy="1183801"/>
          </a:xfrm>
        </p:grpSpPr>
        <p:sp>
          <p:nvSpPr>
            <p:cNvPr id="33814" name="TextBox 50"/>
            <p:cNvSpPr txBox="1"/>
            <p:nvPr/>
          </p:nvSpPr>
          <p:spPr>
            <a:xfrm>
              <a:off x="1857375" y="4923164"/>
              <a:ext cx="1993212" cy="9853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40×(1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－  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)</a:t>
              </a: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  </a:t>
              </a:r>
            </a:p>
          </p:txBody>
        </p:sp>
        <p:graphicFrame>
          <p:nvGraphicFramePr>
            <p:cNvPr id="33815" name="Object 8"/>
            <p:cNvGraphicFramePr>
              <a:graphicFrameLocks noChangeAspect="1"/>
            </p:cNvGraphicFramePr>
            <p:nvPr/>
          </p:nvGraphicFramePr>
          <p:xfrm>
            <a:off x="3397418" y="4724705"/>
            <a:ext cx="334445" cy="86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6" r:id="rId9" imgW="152400" imgH="394335" progId="Equation.DSMT4">
                    <p:embed/>
                  </p:oleObj>
                </mc:Choice>
                <mc:Fallback>
                  <p:oleObj r:id="rId9" imgW="152400" imgH="394335" progId="Equation.DSMT4">
                    <p:embed/>
                    <p:pic>
                      <p:nvPicPr>
                        <p:cNvPr id="0" name="图片 309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97418" y="4724705"/>
                          <a:ext cx="334445" cy="86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TextBox 55"/>
          <p:cNvSpPr txBox="1"/>
          <p:nvPr/>
        </p:nvSpPr>
        <p:spPr>
          <a:xfrm>
            <a:off x="5965984" y="3653314"/>
            <a:ext cx="1494235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24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（人）</a:t>
            </a:r>
          </a:p>
        </p:txBody>
      </p:sp>
      <p:grpSp>
        <p:nvGrpSpPr>
          <p:cNvPr id="8" name="组合 57"/>
          <p:cNvGrpSpPr/>
          <p:nvPr/>
        </p:nvGrpSpPr>
        <p:grpSpPr>
          <a:xfrm>
            <a:off x="5965984" y="3086815"/>
            <a:ext cx="1494235" cy="620315"/>
            <a:chOff x="4660146" y="5047451"/>
            <a:chExt cx="1993212" cy="828000"/>
          </a:xfrm>
        </p:grpSpPr>
        <p:sp>
          <p:nvSpPr>
            <p:cNvPr id="33818" name="TextBox 50"/>
            <p:cNvSpPr txBox="1"/>
            <p:nvPr/>
          </p:nvSpPr>
          <p:spPr>
            <a:xfrm>
              <a:off x="4660146" y="5199404"/>
              <a:ext cx="1993212" cy="55460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r>
                <a:rPr lang="en-US" altLang="zh-CN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40×</a:t>
              </a:r>
              <a:endPara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aphicFrame>
          <p:nvGraphicFramePr>
            <p:cNvPr id="33819" name="Object 9"/>
            <p:cNvGraphicFramePr>
              <a:graphicFrameLocks noChangeAspect="1"/>
            </p:cNvGraphicFramePr>
            <p:nvPr/>
          </p:nvGraphicFramePr>
          <p:xfrm>
            <a:off x="5825898" y="5047451"/>
            <a:ext cx="293804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" r:id="rId10" imgW="139700" imgH="394335" progId="Equation.DSMT4">
                    <p:embed/>
                  </p:oleObj>
                </mc:Choice>
                <mc:Fallback>
                  <p:oleObj r:id="rId10" imgW="139700" imgH="394335" progId="Equation.DSMT4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825898" y="5047451"/>
                          <a:ext cx="293804" cy="82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右大括号 58"/>
          <p:cNvSpPr/>
          <p:nvPr/>
        </p:nvSpPr>
        <p:spPr>
          <a:xfrm rot="5400000">
            <a:off x="4043243" y="2130624"/>
            <a:ext cx="242888" cy="1079897"/>
          </a:xfrm>
          <a:prstGeom prst="rightBrace">
            <a:avLst>
              <a:gd name="adj1" fmla="val 17818"/>
              <a:gd name="adj2" fmla="val 50000"/>
            </a:avLst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1" name="右大括号 60"/>
          <p:cNvSpPr/>
          <p:nvPr/>
        </p:nvSpPr>
        <p:spPr>
          <a:xfrm rot="5400000">
            <a:off x="5395793" y="1872258"/>
            <a:ext cx="242888" cy="1620441"/>
          </a:xfrm>
          <a:prstGeom prst="rightBrace">
            <a:avLst>
              <a:gd name="adj1" fmla="val 17818"/>
              <a:gd name="adj2" fmla="val 50000"/>
            </a:avLst>
          </a:prstGeom>
          <a:noFill/>
          <a:ln w="28575" cap="flat" cmpd="sng" algn="ctr">
            <a:solidFill>
              <a:srgbClr val="7030A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17107" y="3516631"/>
            <a:ext cx="2899172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答：男生有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24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</a:rPr>
              <a:t>人。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3" grpId="0" bldLvl="0" animBg="1"/>
      <p:bldP spid="44" grpId="0" bldLvl="0" animBg="1"/>
      <p:bldP spid="45" grpId="0" bldLvl="0" animBg="1"/>
      <p:bldP spid="46" grpId="0"/>
      <p:bldP spid="47" grpId="0"/>
      <p:bldP spid="50" grpId="0"/>
      <p:bldP spid="51" grpId="0"/>
      <p:bldP spid="56" grpId="0"/>
      <p:bldP spid="59" grpId="0" bldLvl="0" animBg="1"/>
      <p:bldP spid="59" grpId="1" bldLvl="0" animBg="1"/>
      <p:bldP spid="61" grpId="0" bldLvl="0" animBg="1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37"/>
          <p:cNvGrpSpPr/>
          <p:nvPr/>
        </p:nvGrpSpPr>
        <p:grpSpPr>
          <a:xfrm>
            <a:off x="1638539" y="1173004"/>
            <a:ext cx="3807619" cy="496290"/>
            <a:chOff x="318348" y="1691008"/>
            <a:chExt cx="5077918" cy="660795"/>
          </a:xfrm>
        </p:grpSpPr>
        <p:pic>
          <p:nvPicPr>
            <p:cNvPr id="21507" name="图片 32" descr="8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318348" y="1810066"/>
              <a:ext cx="396000" cy="47290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8" name="TextBox 43"/>
            <p:cNvSpPr txBox="1"/>
            <p:nvPr/>
          </p:nvSpPr>
          <p:spPr>
            <a:xfrm>
              <a:off x="693767" y="1691008"/>
              <a:ext cx="4702499" cy="6607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算一算，说说你有什么发现。</a:t>
              </a:r>
            </a:p>
          </p:txBody>
        </p:sp>
      </p:grpSp>
      <p:pic>
        <p:nvPicPr>
          <p:cNvPr id="21509" name="图片 56" descr="12.png"/>
          <p:cNvPicPr>
            <a:picLocks noChangeAspect="1"/>
          </p:cNvPicPr>
          <p:nvPr/>
        </p:nvPicPr>
        <p:blipFill>
          <a:blip r:embed="rId3" cstate="email">
            <a:lum bright="-20001"/>
          </a:blip>
          <a:stretch>
            <a:fillRect/>
          </a:stretch>
        </p:blipFill>
        <p:spPr>
          <a:xfrm>
            <a:off x="1919527" y="2179083"/>
            <a:ext cx="5479256" cy="2010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" name="图片 57" descr="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55695" y="481251"/>
            <a:ext cx="2338388" cy="15180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7" name="图片 8" descr="８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65359" y="750809"/>
            <a:ext cx="1040606" cy="5417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WWW.2PPT.COM&#10; 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2PPT.COM&#10;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全屏显示(16:9)</PresentationFormat>
  <Paragraphs>124</Paragraphs>
  <Slides>21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WWW.2PPT.COM
 </vt:lpstr>
      <vt:lpstr>WWW.2PPT.COM
</vt:lpstr>
      <vt:lpstr>Equation.DSMT4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2019-12-29T04:12:00Z</dcterms:created>
  <dcterms:modified xsi:type="dcterms:W3CDTF">2023-01-16T16:11:43Z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51096778E98B47B08788C4E2901F7B40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